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9"/>
  </p:notesMasterIdLst>
  <p:handoutMasterIdLst>
    <p:handoutMasterId r:id="rId20"/>
  </p:handoutMasterIdLst>
  <p:sldIdLst>
    <p:sldId id="256" r:id="rId2"/>
    <p:sldId id="257" r:id="rId3"/>
    <p:sldId id="269" r:id="rId4"/>
    <p:sldId id="259" r:id="rId5"/>
    <p:sldId id="260" r:id="rId6"/>
    <p:sldId id="270" r:id="rId7"/>
    <p:sldId id="271" r:id="rId8"/>
    <p:sldId id="272" r:id="rId9"/>
    <p:sldId id="278" r:id="rId10"/>
    <p:sldId id="273" r:id="rId11"/>
    <p:sldId id="274" r:id="rId12"/>
    <p:sldId id="264" r:id="rId13"/>
    <p:sldId id="265" r:id="rId14"/>
    <p:sldId id="277" r:id="rId15"/>
    <p:sldId id="276" r:id="rId16"/>
    <p:sldId id="275" r:id="rId17"/>
    <p:sldId id="26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92"/>
    <p:restoredTop sz="94681"/>
  </p:normalViewPr>
  <p:slideViewPr>
    <p:cSldViewPr snapToGrid="0" snapToObjects="1">
      <p:cViewPr varScale="1">
        <p:scale>
          <a:sx n="75" d="100"/>
          <a:sy n="75" d="100"/>
        </p:scale>
        <p:origin x="66" y="174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B4B725-7F78-CC42-BFAB-86511518090A}" type="datetime1">
              <a:rPr lang="en-US" smtClean="0"/>
              <a:t>12/14/2018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D92AB6-EB60-4A4A-9AB4-EC386FE07FD0}" type="slidenum">
              <a:rPr lang="en-US" smtClean="0"/>
              <a:t>‹#›</a:t>
            </a:fld>
            <a:endParaRPr lang="en-US" dirty="0"/>
          </a:p>
        </p:txBody>
      </p:sp>
    </p:spTree>
    <p:extLst>
      <p:ext uri="{BB962C8B-B14F-4D97-AF65-F5344CB8AC3E}">
        <p14:creationId xmlns:p14="http://schemas.microsoft.com/office/powerpoint/2010/main" val="2549976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406FE7-D2B7-0C43-9C06-F1048BFF5817}" type="datetime1">
              <a:rPr lang="en-US" smtClean="0"/>
              <a:t>12/14/2018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D7BB16-027A-ED4B-92F8-4990D0EE32E0}" type="slidenum">
              <a:rPr lang="en-US" smtClean="0"/>
              <a:t>‹#›</a:t>
            </a:fld>
            <a:endParaRPr lang="en-US" dirty="0"/>
          </a:p>
        </p:txBody>
      </p:sp>
    </p:spTree>
    <p:extLst>
      <p:ext uri="{BB962C8B-B14F-4D97-AF65-F5344CB8AC3E}">
        <p14:creationId xmlns:p14="http://schemas.microsoft.com/office/powerpoint/2010/main" val="6025687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D7BB16-027A-ED4B-92F8-4990D0EE32E0}" type="slidenum">
              <a:rPr lang="en-US" smtClean="0"/>
              <a:t>1</a:t>
            </a:fld>
            <a:endParaRPr lang="en-US"/>
          </a:p>
        </p:txBody>
      </p:sp>
    </p:spTree>
    <p:extLst>
      <p:ext uri="{BB962C8B-B14F-4D97-AF65-F5344CB8AC3E}">
        <p14:creationId xmlns:p14="http://schemas.microsoft.com/office/powerpoint/2010/main" val="610389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dirty="0"/>
              <a:t>CpE403 Advanced Embedded Systems</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AA957AF-53C0-420B-9C2D-77DB1416566C}"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343078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eaLnBrk="1" latinLnBrk="0" hangingPunct="1"/>
            <a:endParaRPr lang="en-US" dirty="0"/>
          </a:p>
        </p:txBody>
      </p:sp>
      <p:sp>
        <p:nvSpPr>
          <p:cNvPr id="5" name="Footer Placeholder 4"/>
          <p:cNvSpPr>
            <a:spLocks noGrp="1"/>
          </p:cNvSpPr>
          <p:nvPr>
            <p:ph type="ftr" sz="quarter" idx="11"/>
          </p:nvPr>
        </p:nvSpPr>
        <p:spPr/>
        <p:txBody>
          <a:bodyPr/>
          <a:lstStyle/>
          <a:p>
            <a:r>
              <a:rPr kumimoji="0" lang="en-US" dirty="0"/>
              <a:t>CpE403 Advanced Embedded Systems</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2860100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pPr eaLnBrk="1" latinLnBrk="0" hangingPunct="1"/>
            <a:endParaRPr lang="en-US" dirty="0"/>
          </a:p>
        </p:txBody>
      </p:sp>
      <p:sp>
        <p:nvSpPr>
          <p:cNvPr id="5" name="Footer Placeholder 4"/>
          <p:cNvSpPr>
            <a:spLocks noGrp="1"/>
          </p:cNvSpPr>
          <p:nvPr>
            <p:ph type="ftr" sz="quarter" idx="11"/>
          </p:nvPr>
        </p:nvSpPr>
        <p:spPr>
          <a:xfrm>
            <a:off x="581192" y="5951810"/>
            <a:ext cx="5922209" cy="365125"/>
          </a:xfrm>
        </p:spPr>
        <p:txBody>
          <a:bodyPr/>
          <a:lstStyle/>
          <a:p>
            <a:r>
              <a:rPr kumimoji="0" lang="en-US" dirty="0"/>
              <a:t>CpE403 Advanced Embedded Systems</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AA957AF-53C0-420B-9C2D-77DB1416566C}"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2401286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CpE403 Advanced Embedded Systems</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1098988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eaLnBrk="1" latinLnBrk="0" hangingPunct="1"/>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kumimoji="0" lang="en-US" dirty="0"/>
              <a:t>CpE403 Advanced Embedded Systems</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AA957AF-53C0-420B-9C2D-77DB1416566C}"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2210149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kumimoji="0" lang="en-US" dirty="0"/>
              <a:t>CpE403 Advanced Embedded Systems</a:t>
            </a:r>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295722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eaLnBrk="1" latinLnBrk="0" hangingPunct="1"/>
            <a:endParaRPr lang="en-US" dirty="0"/>
          </a:p>
        </p:txBody>
      </p:sp>
      <p:sp>
        <p:nvSpPr>
          <p:cNvPr id="8" name="Footer Placeholder 7"/>
          <p:cNvSpPr>
            <a:spLocks noGrp="1"/>
          </p:cNvSpPr>
          <p:nvPr>
            <p:ph type="ftr" sz="quarter" idx="11"/>
          </p:nvPr>
        </p:nvSpPr>
        <p:spPr/>
        <p:txBody>
          <a:bodyPr/>
          <a:lstStyle/>
          <a:p>
            <a:r>
              <a:rPr kumimoji="0" lang="en-US" dirty="0"/>
              <a:t>CpE403 Advanced Embedded Systems</a:t>
            </a:r>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2185634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eaLnBrk="1" latinLnBrk="0" hangingPunct="1"/>
            <a:endParaRPr lang="en-US" dirty="0"/>
          </a:p>
        </p:txBody>
      </p:sp>
      <p:sp>
        <p:nvSpPr>
          <p:cNvPr id="4" name="Footer Placeholder 3"/>
          <p:cNvSpPr>
            <a:spLocks noGrp="1"/>
          </p:cNvSpPr>
          <p:nvPr>
            <p:ph type="ftr" sz="quarter" idx="11"/>
          </p:nvPr>
        </p:nvSpPr>
        <p:spPr/>
        <p:txBody>
          <a:bodyPr/>
          <a:lstStyle/>
          <a:p>
            <a:r>
              <a:rPr kumimoji="0" lang="en-US" dirty="0"/>
              <a:t>CpE403 Advanced Embedded Systems</a:t>
            </a:r>
          </a:p>
        </p:txBody>
      </p:sp>
      <p:sp>
        <p:nvSpPr>
          <p:cNvPr id="5" name="Slide Number Placeholder 4"/>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1103403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endParaRPr lang="en-US" dirty="0"/>
          </a:p>
        </p:txBody>
      </p:sp>
      <p:sp>
        <p:nvSpPr>
          <p:cNvPr id="3" name="Footer Placeholder 2"/>
          <p:cNvSpPr>
            <a:spLocks noGrp="1"/>
          </p:cNvSpPr>
          <p:nvPr>
            <p:ph type="ftr" sz="quarter" idx="11"/>
          </p:nvPr>
        </p:nvSpPr>
        <p:spPr/>
        <p:txBody>
          <a:bodyPr/>
          <a:lstStyle/>
          <a:p>
            <a:r>
              <a:rPr kumimoji="0" lang="en-US" dirty="0"/>
              <a:t>CpE403 Advanced Embedded Systems</a:t>
            </a:r>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2285306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eaLnBrk="1" latinLnBrk="0" hangingPunct="1"/>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kumimoji="0" lang="en-US" dirty="0"/>
              <a:t>CpE403 Advanced Embedded Systems</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AA957AF-53C0-420B-9C2D-77DB1416566C}"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1224949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eaLnBrk="1" latinLnBrk="0" hangingPunct="1"/>
            <a:endParaRPr lang="en-US" dirty="0"/>
          </a:p>
        </p:txBody>
      </p:sp>
      <p:sp>
        <p:nvSpPr>
          <p:cNvPr id="6" name="Footer Placeholder 5"/>
          <p:cNvSpPr>
            <a:spLocks noGrp="1"/>
          </p:cNvSpPr>
          <p:nvPr>
            <p:ph type="ftr" sz="quarter" idx="11"/>
          </p:nvPr>
        </p:nvSpPr>
        <p:spPr/>
        <p:txBody>
          <a:bodyPr/>
          <a:lstStyle/>
          <a:p>
            <a:r>
              <a:rPr kumimoji="0" lang="en-US" dirty="0"/>
              <a:t>CpE403 Advanced Embedded Systems</a:t>
            </a:r>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1265888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8EB9D111-03B8-F446-8E09-256243E54565}" type="datetimeFigureOut">
              <a:rPr lang="en-US" smtClean="0"/>
              <a:pPr/>
              <a:t>12/14/2018</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t>CpE403 Advanced Embedded Systems</a:t>
            </a:r>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2AA957AF-53C0-420B-9C2D-77DB1416566C}" type="slidenum">
              <a:rPr lang="en-US" smtClean="0"/>
              <a:pPr/>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1547675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youtu.be/MmdeIR1_UY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mouser.com/ds/2/737/adafruit-tsl2591-932849.pdf" TargetMode="External"/><Relationship Id="rId2" Type="http://schemas.openxmlformats.org/officeDocument/2006/relationships/hyperlink" Target="http://dev.ti.com/tirex/content/simplelink_academy_cc13x0sdk_1_13_01_05/modules/154-stack_03_linux_project_0/154-stack_03_linux_project_0.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ti.com/product/CC1350" TargetMode="External"/><Relationship Id="rId2" Type="http://schemas.openxmlformats.org/officeDocument/2006/relationships/hyperlink" Target="https://beagleboard.org/black" TargetMode="External"/><Relationship Id="rId1" Type="http://schemas.openxmlformats.org/officeDocument/2006/relationships/slideLayout" Target="../slideLayouts/slideLayout2.xml"/><Relationship Id="rId5" Type="http://schemas.openxmlformats.org/officeDocument/2006/relationships/hyperlink" Target="https://www.sparkfun.com/products/9716" TargetMode="External"/><Relationship Id="rId4" Type="http://schemas.openxmlformats.org/officeDocument/2006/relationships/hyperlink" Target="https://www.adafruit.com/product/439"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ti.com/tool/CCSTUDIO" TargetMode="External"/><Relationship Id="rId2" Type="http://schemas.openxmlformats.org/officeDocument/2006/relationships/hyperlink" Target="http://www.ti.com/tool/ti-15.4-stack-gateway-linux-sdk" TargetMode="External"/><Relationship Id="rId1" Type="http://schemas.openxmlformats.org/officeDocument/2006/relationships/slideLayout" Target="../slideLayouts/slideLayout2.xml"/><Relationship Id="rId4" Type="http://schemas.openxmlformats.org/officeDocument/2006/relationships/hyperlink" Target="https://www.putty.or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1973A2-9404-46AF-84B0-215A8D81B917}"/>
              </a:ext>
            </a:extLst>
          </p:cNvPr>
          <p:cNvSpPr>
            <a:spLocks noGrp="1"/>
          </p:cNvSpPr>
          <p:nvPr>
            <p:ph type="ctrTitle"/>
          </p:nvPr>
        </p:nvSpPr>
        <p:spPr/>
        <p:txBody>
          <a:bodyPr/>
          <a:lstStyle/>
          <a:p>
            <a:r>
              <a:rPr lang="en-US" dirty="0"/>
              <a:t>CPE 403 Final Project</a:t>
            </a:r>
            <a:br>
              <a:rPr lang="en-US" dirty="0"/>
            </a:br>
            <a:r>
              <a:rPr lang="en-US" dirty="0"/>
              <a:t>TI 15.4 Stack w/ BBB</a:t>
            </a:r>
          </a:p>
        </p:txBody>
      </p:sp>
      <p:sp>
        <p:nvSpPr>
          <p:cNvPr id="3" name="Subtitle 2"/>
          <p:cNvSpPr>
            <a:spLocks noGrp="1"/>
          </p:cNvSpPr>
          <p:nvPr>
            <p:ph type="subTitle" idx="1"/>
          </p:nvPr>
        </p:nvSpPr>
        <p:spPr>
          <a:xfrm>
            <a:off x="1143000" y="4100513"/>
            <a:ext cx="6858000" cy="1655762"/>
          </a:xfrm>
        </p:spPr>
        <p:txBody>
          <a:bodyPr>
            <a:normAutofit/>
          </a:bodyPr>
          <a:lstStyle/>
          <a:p>
            <a:r>
              <a:rPr lang="en-US" sz="3200" dirty="0"/>
              <a:t>Audie </a:t>
            </a:r>
            <a:r>
              <a:rPr lang="en-US" sz="3200" dirty="0" err="1"/>
              <a:t>Escala</a:t>
            </a:r>
            <a:r>
              <a:rPr lang="en-US" sz="3200" dirty="0"/>
              <a:t> </a:t>
            </a:r>
          </a:p>
          <a:p>
            <a:r>
              <a:rPr lang="en-US" sz="3200" dirty="0"/>
              <a:t>Aaron </a:t>
            </a:r>
            <a:r>
              <a:rPr lang="en-US" sz="3200" dirty="0" err="1"/>
              <a:t>Volpone</a:t>
            </a:r>
            <a:endParaRPr lang="en-US" sz="3200" dirty="0"/>
          </a:p>
        </p:txBody>
      </p:sp>
    </p:spTree>
    <p:extLst>
      <p:ext uri="{BB962C8B-B14F-4D97-AF65-F5344CB8AC3E}">
        <p14:creationId xmlns:p14="http://schemas.microsoft.com/office/powerpoint/2010/main" val="3386650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Actual project set-up</a:t>
            </a:r>
          </a:p>
        </p:txBody>
      </p:sp>
      <p:sp>
        <p:nvSpPr>
          <p:cNvPr id="4" name="Footer Placeholder 3"/>
          <p:cNvSpPr>
            <a:spLocks noGrp="1"/>
          </p:cNvSpPr>
          <p:nvPr>
            <p:ph type="ftr" sz="quarter" idx="11"/>
          </p:nvPr>
        </p:nvSpPr>
        <p:spPr/>
        <p:txBody>
          <a:bodyPr/>
          <a:lstStyle/>
          <a:p>
            <a:r>
              <a:rPr lang="en-US" dirty="0"/>
              <a:t>CpE403 Advanced Embedded Systems</a:t>
            </a:r>
          </a:p>
        </p:txBody>
      </p:sp>
      <p:pic>
        <p:nvPicPr>
          <p:cNvPr id="8" name="Content Placeholder 7">
            <a:extLst>
              <a:ext uri="{FF2B5EF4-FFF2-40B4-BE49-F238E27FC236}">
                <a16:creationId xmlns:a16="http://schemas.microsoft.com/office/drawing/2014/main" id="{67C8027A-4B50-4AED-A4FA-7B839479A209}"/>
              </a:ext>
            </a:extLst>
          </p:cNvPr>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986010" y="1951290"/>
            <a:ext cx="5334026" cy="4000520"/>
          </a:xfrm>
        </p:spPr>
      </p:pic>
    </p:spTree>
    <p:extLst>
      <p:ext uri="{BB962C8B-B14F-4D97-AF65-F5344CB8AC3E}">
        <p14:creationId xmlns:p14="http://schemas.microsoft.com/office/powerpoint/2010/main" val="1468511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Actual project set-up</a:t>
            </a:r>
          </a:p>
        </p:txBody>
      </p:sp>
      <p:sp>
        <p:nvSpPr>
          <p:cNvPr id="4" name="Footer Placeholder 3"/>
          <p:cNvSpPr>
            <a:spLocks noGrp="1"/>
          </p:cNvSpPr>
          <p:nvPr>
            <p:ph type="ftr" sz="quarter" idx="11"/>
          </p:nvPr>
        </p:nvSpPr>
        <p:spPr/>
        <p:txBody>
          <a:bodyPr/>
          <a:lstStyle/>
          <a:p>
            <a:r>
              <a:rPr lang="en-US" dirty="0"/>
              <a:t>CpE403 Advanced Embedded Systems</a:t>
            </a:r>
          </a:p>
        </p:txBody>
      </p:sp>
      <p:pic>
        <p:nvPicPr>
          <p:cNvPr id="7" name="Picture 6">
            <a:extLst>
              <a:ext uri="{FF2B5EF4-FFF2-40B4-BE49-F238E27FC236}">
                <a16:creationId xmlns:a16="http://schemas.microsoft.com/office/drawing/2014/main" id="{EF24C2BD-DA61-415D-A88D-BD72F535F7F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86010" y="1951290"/>
            <a:ext cx="5334026" cy="4000520"/>
          </a:xfrm>
          <a:prstGeom prst="rect">
            <a:avLst/>
          </a:prstGeom>
        </p:spPr>
      </p:pic>
    </p:spTree>
    <p:extLst>
      <p:ext uri="{BB962C8B-B14F-4D97-AF65-F5344CB8AC3E}">
        <p14:creationId xmlns:p14="http://schemas.microsoft.com/office/powerpoint/2010/main" val="1597143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Demo</a:t>
            </a:r>
          </a:p>
        </p:txBody>
      </p:sp>
      <p:sp>
        <p:nvSpPr>
          <p:cNvPr id="3" name="Content Placeholder 2"/>
          <p:cNvSpPr>
            <a:spLocks noGrp="1"/>
          </p:cNvSpPr>
          <p:nvPr>
            <p:ph idx="1"/>
          </p:nvPr>
        </p:nvSpPr>
        <p:spPr/>
        <p:txBody>
          <a:bodyPr/>
          <a:lstStyle/>
          <a:p>
            <a:r>
              <a:rPr lang="en-US" b="1" dirty="0">
                <a:hlinkClick r:id="rId2"/>
              </a:rPr>
              <a:t>https://youtu.be/MmdeIR1_UYA</a:t>
            </a:r>
            <a:endParaRPr lang="en-US" b="1" dirty="0"/>
          </a:p>
        </p:txBody>
      </p:sp>
      <p:sp>
        <p:nvSpPr>
          <p:cNvPr id="4" name="Footer Placeholder 3"/>
          <p:cNvSpPr>
            <a:spLocks noGrp="1"/>
          </p:cNvSpPr>
          <p:nvPr>
            <p:ph type="ftr" sz="quarter" idx="11"/>
          </p:nvPr>
        </p:nvSpPr>
        <p:spPr/>
        <p:txBody>
          <a:bodyPr/>
          <a:lstStyle/>
          <a:p>
            <a:r>
              <a:rPr kumimoji="0" lang="en-US" dirty="0"/>
              <a:t>CpE403 Advanced Embedded Systems</a:t>
            </a:r>
          </a:p>
        </p:txBody>
      </p:sp>
    </p:spTree>
    <p:extLst>
      <p:ext uri="{BB962C8B-B14F-4D97-AF65-F5344CB8AC3E}">
        <p14:creationId xmlns:p14="http://schemas.microsoft.com/office/powerpoint/2010/main" val="2322153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Results and Conclusions</a:t>
            </a:r>
          </a:p>
        </p:txBody>
      </p:sp>
      <p:sp>
        <p:nvSpPr>
          <p:cNvPr id="3" name="Content Placeholder 2"/>
          <p:cNvSpPr>
            <a:spLocks noGrp="1"/>
          </p:cNvSpPr>
          <p:nvPr>
            <p:ph idx="1"/>
          </p:nvPr>
        </p:nvSpPr>
        <p:spPr>
          <a:xfrm>
            <a:off x="581192" y="2228003"/>
            <a:ext cx="7989752" cy="3630795"/>
          </a:xfrm>
        </p:spPr>
        <p:txBody>
          <a:bodyPr/>
          <a:lstStyle/>
          <a:p>
            <a:r>
              <a:rPr lang="en-US" dirty="0"/>
              <a:t>The gateway application worked as intended with our sensor. </a:t>
            </a:r>
          </a:p>
          <a:p>
            <a:r>
              <a:rPr lang="en-US" dirty="0"/>
              <a:t>This includes the I2C interfacing that we did with the lux module and the CC1350 sensor.</a:t>
            </a:r>
          </a:p>
          <a:p>
            <a:r>
              <a:rPr lang="en-US" dirty="0"/>
              <a:t>The gateway application page can be seen on the next slide showing how the data was presented on the browser.</a:t>
            </a:r>
          </a:p>
        </p:txBody>
      </p:sp>
      <p:sp>
        <p:nvSpPr>
          <p:cNvPr id="4" name="Footer Placeholder 3"/>
          <p:cNvSpPr>
            <a:spLocks noGrp="1"/>
          </p:cNvSpPr>
          <p:nvPr>
            <p:ph type="ftr" sz="quarter" idx="11"/>
          </p:nvPr>
        </p:nvSpPr>
        <p:spPr/>
        <p:txBody>
          <a:bodyPr/>
          <a:lstStyle/>
          <a:p>
            <a:r>
              <a:rPr kumimoji="0" lang="en-US" dirty="0"/>
              <a:t>CpE403 Advanced Embedded Systems</a:t>
            </a:r>
          </a:p>
        </p:txBody>
      </p:sp>
    </p:spTree>
    <p:extLst>
      <p:ext uri="{BB962C8B-B14F-4D97-AF65-F5344CB8AC3E}">
        <p14:creationId xmlns:p14="http://schemas.microsoft.com/office/powerpoint/2010/main" val="3572365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Results and Conclusions</a:t>
            </a:r>
          </a:p>
        </p:txBody>
      </p:sp>
      <p:sp>
        <p:nvSpPr>
          <p:cNvPr id="4" name="Footer Placeholder 3"/>
          <p:cNvSpPr>
            <a:spLocks noGrp="1"/>
          </p:cNvSpPr>
          <p:nvPr>
            <p:ph type="ftr" sz="quarter" idx="11"/>
          </p:nvPr>
        </p:nvSpPr>
        <p:spPr/>
        <p:txBody>
          <a:bodyPr/>
          <a:lstStyle/>
          <a:p>
            <a:r>
              <a:rPr kumimoji="0" lang="en-US" dirty="0"/>
              <a:t>CpE403 Advanced Embedded Systems</a:t>
            </a:r>
          </a:p>
        </p:txBody>
      </p:sp>
      <p:pic>
        <p:nvPicPr>
          <p:cNvPr id="7" name="Picture 6">
            <a:extLst>
              <a:ext uri="{FF2B5EF4-FFF2-40B4-BE49-F238E27FC236}">
                <a16:creationId xmlns:a16="http://schemas.microsoft.com/office/drawing/2014/main" id="{A52F64FB-EC32-4CA8-837F-DED532BA67FB}"/>
              </a:ext>
            </a:extLst>
          </p:cNvPr>
          <p:cNvPicPr/>
          <p:nvPr/>
        </p:nvPicPr>
        <p:blipFill>
          <a:blip r:embed="rId2"/>
          <a:stretch>
            <a:fillRect/>
          </a:stretch>
        </p:blipFill>
        <p:spPr>
          <a:xfrm>
            <a:off x="641002" y="2063851"/>
            <a:ext cx="7861995" cy="4602123"/>
          </a:xfrm>
          <a:prstGeom prst="rect">
            <a:avLst/>
          </a:prstGeom>
        </p:spPr>
      </p:pic>
    </p:spTree>
    <p:extLst>
      <p:ext uri="{BB962C8B-B14F-4D97-AF65-F5344CB8AC3E}">
        <p14:creationId xmlns:p14="http://schemas.microsoft.com/office/powerpoint/2010/main" val="2959090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Results and Conclusions</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The lux value reported anywhere from 0 in complete darkness to around 30 when exposed to a white LED flashlight from a phone.</a:t>
            </a:r>
          </a:p>
        </p:txBody>
      </p:sp>
      <p:sp>
        <p:nvSpPr>
          <p:cNvPr id="4" name="Footer Placeholder 3"/>
          <p:cNvSpPr>
            <a:spLocks noGrp="1"/>
          </p:cNvSpPr>
          <p:nvPr>
            <p:ph type="ftr" sz="quarter" idx="11"/>
          </p:nvPr>
        </p:nvSpPr>
        <p:spPr/>
        <p:txBody>
          <a:bodyPr/>
          <a:lstStyle/>
          <a:p>
            <a:r>
              <a:rPr kumimoji="0" lang="en-US" dirty="0"/>
              <a:t>CpE403 Advanced Embedded Systems</a:t>
            </a:r>
          </a:p>
        </p:txBody>
      </p:sp>
      <p:pic>
        <p:nvPicPr>
          <p:cNvPr id="6" name="Picture 5">
            <a:extLst>
              <a:ext uri="{FF2B5EF4-FFF2-40B4-BE49-F238E27FC236}">
                <a16:creationId xmlns:a16="http://schemas.microsoft.com/office/drawing/2014/main" id="{F44E3EE3-D06B-4799-96D0-328125F2E064}"/>
              </a:ext>
            </a:extLst>
          </p:cNvPr>
          <p:cNvPicPr/>
          <p:nvPr/>
        </p:nvPicPr>
        <p:blipFill>
          <a:blip r:embed="rId2"/>
          <a:stretch>
            <a:fillRect/>
          </a:stretch>
        </p:blipFill>
        <p:spPr>
          <a:xfrm>
            <a:off x="1414908" y="2228003"/>
            <a:ext cx="6314183" cy="2147227"/>
          </a:xfrm>
          <a:prstGeom prst="rect">
            <a:avLst/>
          </a:prstGeom>
        </p:spPr>
      </p:pic>
    </p:spTree>
    <p:extLst>
      <p:ext uri="{BB962C8B-B14F-4D97-AF65-F5344CB8AC3E}">
        <p14:creationId xmlns:p14="http://schemas.microsoft.com/office/powerpoint/2010/main" val="2910506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Results and Conclusions</a:t>
            </a:r>
          </a:p>
        </p:txBody>
      </p:sp>
      <p:sp>
        <p:nvSpPr>
          <p:cNvPr id="3" name="Content Placeholder 2"/>
          <p:cNvSpPr>
            <a:spLocks noGrp="1"/>
          </p:cNvSpPr>
          <p:nvPr>
            <p:ph idx="1"/>
          </p:nvPr>
        </p:nvSpPr>
        <p:spPr/>
        <p:txBody>
          <a:bodyPr/>
          <a:lstStyle/>
          <a:p>
            <a:r>
              <a:rPr lang="en-US" dirty="0"/>
              <a:t>Debugging the sensor project took time due to the process of understanding file organization and I2C.</a:t>
            </a:r>
          </a:p>
          <a:p>
            <a:r>
              <a:rPr lang="en-US" dirty="0"/>
              <a:t>After using our previous TIVAC midterm that had I2C programming in it, we were able to piece together how the lux sensor was supposed to communicate with the CC1350 sensor. </a:t>
            </a:r>
          </a:p>
          <a:p>
            <a:r>
              <a:rPr lang="en-US" dirty="0"/>
              <a:t>One revision that we would make is increase the polling time of the CC1350 sensor. This is because the current polling rate is far too slow to demonstrate the changing lux values live.</a:t>
            </a:r>
          </a:p>
        </p:txBody>
      </p:sp>
      <p:sp>
        <p:nvSpPr>
          <p:cNvPr id="4" name="Footer Placeholder 3"/>
          <p:cNvSpPr>
            <a:spLocks noGrp="1"/>
          </p:cNvSpPr>
          <p:nvPr>
            <p:ph type="ftr" sz="quarter" idx="11"/>
          </p:nvPr>
        </p:nvSpPr>
        <p:spPr/>
        <p:txBody>
          <a:bodyPr/>
          <a:lstStyle/>
          <a:p>
            <a:r>
              <a:rPr kumimoji="0" lang="en-US" dirty="0"/>
              <a:t>CpE403 Advanced Embedded Systems</a:t>
            </a:r>
          </a:p>
        </p:txBody>
      </p:sp>
    </p:spTree>
    <p:extLst>
      <p:ext uri="{BB962C8B-B14F-4D97-AF65-F5344CB8AC3E}">
        <p14:creationId xmlns:p14="http://schemas.microsoft.com/office/powerpoint/2010/main" val="2364110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a:t>
            </a:r>
          </a:p>
        </p:txBody>
      </p:sp>
      <p:sp>
        <p:nvSpPr>
          <p:cNvPr id="3" name="Content Placeholder 2"/>
          <p:cNvSpPr>
            <a:spLocks noGrp="1"/>
          </p:cNvSpPr>
          <p:nvPr>
            <p:ph idx="1"/>
          </p:nvPr>
        </p:nvSpPr>
        <p:spPr/>
        <p:txBody>
          <a:bodyPr/>
          <a:lstStyle/>
          <a:p>
            <a:r>
              <a:rPr lang="en-US" dirty="0">
                <a:hlinkClick r:id="rId2"/>
              </a:rPr>
              <a:t>http://dev.ti.com/tirex/content/simplelink_academy_cc13x0sdk_1_13_01_05/modules/154-stack_03_linux_project_0/154-stack_03_linux_project_0.html</a:t>
            </a:r>
            <a:endParaRPr lang="en-US" dirty="0"/>
          </a:p>
          <a:p>
            <a:r>
              <a:rPr lang="en-US" dirty="0">
                <a:hlinkClick r:id="rId3"/>
              </a:rPr>
              <a:t>https://www.mouser.com/ds/2/737/adafruit-tsl2591-932849.pdf</a:t>
            </a:r>
            <a:endParaRPr lang="en-US" dirty="0"/>
          </a:p>
          <a:p>
            <a:endParaRPr lang="en-US" dirty="0"/>
          </a:p>
        </p:txBody>
      </p:sp>
      <p:sp>
        <p:nvSpPr>
          <p:cNvPr id="4" name="Footer Placeholder 3"/>
          <p:cNvSpPr>
            <a:spLocks noGrp="1"/>
          </p:cNvSpPr>
          <p:nvPr>
            <p:ph type="ftr" sz="quarter" idx="11"/>
          </p:nvPr>
        </p:nvSpPr>
        <p:spPr/>
        <p:txBody>
          <a:bodyPr/>
          <a:lstStyle/>
          <a:p>
            <a:r>
              <a:rPr kumimoji="0" lang="en-US" dirty="0"/>
              <a:t>CpE403 Advanced Embedded Systems</a:t>
            </a:r>
          </a:p>
        </p:txBody>
      </p:sp>
    </p:spTree>
    <p:extLst>
      <p:ext uri="{BB962C8B-B14F-4D97-AF65-F5344CB8AC3E}">
        <p14:creationId xmlns:p14="http://schemas.microsoft.com/office/powerpoint/2010/main" val="534907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Goal</a:t>
            </a:r>
          </a:p>
        </p:txBody>
      </p:sp>
      <p:sp>
        <p:nvSpPr>
          <p:cNvPr id="3" name="Content Placeholder 2"/>
          <p:cNvSpPr>
            <a:spLocks noGrp="1"/>
          </p:cNvSpPr>
          <p:nvPr>
            <p:ph idx="1"/>
          </p:nvPr>
        </p:nvSpPr>
        <p:spPr/>
        <p:txBody>
          <a:bodyPr>
            <a:normAutofit/>
          </a:bodyPr>
          <a:lstStyle/>
          <a:p>
            <a:r>
              <a:rPr lang="en-US" dirty="0"/>
              <a:t>Main Goal</a:t>
            </a:r>
          </a:p>
          <a:p>
            <a:pPr lvl="1"/>
            <a:r>
              <a:rPr lang="en-US" i="1" dirty="0"/>
              <a:t>The goal of our final project was to host our own gateway application and interface sensors through a BLE connection. The WSN platform would be accomplished through CC1350 modules and a </a:t>
            </a:r>
            <a:r>
              <a:rPr lang="en-US" i="1" dirty="0" err="1"/>
              <a:t>BeagleBone</a:t>
            </a:r>
            <a:r>
              <a:rPr lang="en-US" i="1" dirty="0"/>
              <a:t> Black.</a:t>
            </a:r>
          </a:p>
          <a:p>
            <a:endParaRPr lang="en-US" i="1" dirty="0"/>
          </a:p>
          <a:p>
            <a:r>
              <a:rPr lang="en-US" dirty="0"/>
              <a:t>Objectives</a:t>
            </a:r>
          </a:p>
          <a:p>
            <a:pPr lvl="1"/>
            <a:r>
              <a:rPr lang="en-US" dirty="0"/>
              <a:t>Host the gateway application on our </a:t>
            </a:r>
            <a:r>
              <a:rPr lang="en-US" dirty="0" err="1"/>
              <a:t>BeagleBone</a:t>
            </a:r>
            <a:r>
              <a:rPr lang="en-US" dirty="0"/>
              <a:t> Black.</a:t>
            </a:r>
          </a:p>
          <a:p>
            <a:pPr lvl="1"/>
            <a:r>
              <a:rPr lang="en-US" dirty="0"/>
              <a:t>Connect our BLE sensor to the gateway to read temperature.</a:t>
            </a:r>
          </a:p>
          <a:p>
            <a:pPr lvl="1"/>
            <a:r>
              <a:rPr lang="en-US" dirty="0"/>
              <a:t>Interface an I2C lux sensor with the sensor module and display data on the application.</a:t>
            </a:r>
            <a:br>
              <a:rPr lang="en-US" dirty="0"/>
            </a:br>
            <a:endParaRPr lang="en-US" dirty="0"/>
          </a:p>
        </p:txBody>
      </p:sp>
      <p:sp>
        <p:nvSpPr>
          <p:cNvPr id="4" name="Footer Placeholder 3"/>
          <p:cNvSpPr>
            <a:spLocks noGrp="1"/>
          </p:cNvSpPr>
          <p:nvPr>
            <p:ph type="ftr" sz="quarter" idx="11"/>
          </p:nvPr>
        </p:nvSpPr>
        <p:spPr/>
        <p:txBody>
          <a:bodyPr/>
          <a:lstStyle/>
          <a:p>
            <a:r>
              <a:rPr kumimoji="0" lang="en-US"/>
              <a:t>CpE403 Advanced Embedded Systems</a:t>
            </a:r>
            <a:endParaRPr kumimoji="0" lang="en-US" dirty="0"/>
          </a:p>
        </p:txBody>
      </p:sp>
    </p:spTree>
    <p:extLst>
      <p:ext uri="{BB962C8B-B14F-4D97-AF65-F5344CB8AC3E}">
        <p14:creationId xmlns:p14="http://schemas.microsoft.com/office/powerpoint/2010/main" val="3540430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Outcome - Accomplishments</a:t>
            </a:r>
          </a:p>
        </p:txBody>
      </p:sp>
      <p:sp>
        <p:nvSpPr>
          <p:cNvPr id="3" name="Content Placeholder 2"/>
          <p:cNvSpPr>
            <a:spLocks noGrp="1"/>
          </p:cNvSpPr>
          <p:nvPr>
            <p:ph idx="1"/>
          </p:nvPr>
        </p:nvSpPr>
        <p:spPr/>
        <p:txBody>
          <a:bodyPr/>
          <a:lstStyle/>
          <a:p>
            <a:r>
              <a:rPr lang="en-US" dirty="0"/>
              <a:t>The gateway application hosted on the </a:t>
            </a:r>
            <a:r>
              <a:rPr lang="en-US" dirty="0" err="1"/>
              <a:t>BeagleBone</a:t>
            </a:r>
            <a:r>
              <a:rPr lang="en-US" dirty="0"/>
              <a:t> Black worked as intended with our coprocessor and sensor module.</a:t>
            </a:r>
          </a:p>
          <a:p>
            <a:r>
              <a:rPr lang="en-US" dirty="0"/>
              <a:t>We were able get I2C to work after some changes to our sensor project. </a:t>
            </a:r>
          </a:p>
          <a:p>
            <a:pPr lvl="1"/>
            <a:r>
              <a:rPr lang="en-US" dirty="0"/>
              <a:t>We had to link files and add a function to handle I2C work in the </a:t>
            </a:r>
            <a:r>
              <a:rPr lang="en-US" dirty="0" err="1"/>
              <a:t>sensor.c</a:t>
            </a:r>
            <a:r>
              <a:rPr lang="en-US" dirty="0"/>
              <a:t> file located in our sensor project for the CC1350.</a:t>
            </a:r>
          </a:p>
          <a:p>
            <a:r>
              <a:rPr lang="en-US" dirty="0"/>
              <a:t>The gateway application was able to display both temperature and lux values from our CC1350 sensor module. </a:t>
            </a:r>
          </a:p>
          <a:p>
            <a:r>
              <a:rPr lang="en-US" dirty="0"/>
              <a:t>We were also able to get the lux sensor to display reasonable values between 0 and 30.</a:t>
            </a:r>
          </a:p>
        </p:txBody>
      </p:sp>
      <p:sp>
        <p:nvSpPr>
          <p:cNvPr id="4" name="Footer Placeholder 3"/>
          <p:cNvSpPr>
            <a:spLocks noGrp="1"/>
          </p:cNvSpPr>
          <p:nvPr>
            <p:ph type="ftr" sz="quarter" idx="11"/>
          </p:nvPr>
        </p:nvSpPr>
        <p:spPr/>
        <p:txBody>
          <a:bodyPr/>
          <a:lstStyle/>
          <a:p>
            <a:r>
              <a:rPr kumimoji="0" lang="en-US"/>
              <a:t>CpE403 Advanced Embedded Systems</a:t>
            </a:r>
            <a:endParaRPr kumimoji="0" lang="en-US" dirty="0"/>
          </a:p>
        </p:txBody>
      </p:sp>
    </p:spTree>
    <p:extLst>
      <p:ext uri="{BB962C8B-B14F-4D97-AF65-F5344CB8AC3E}">
        <p14:creationId xmlns:p14="http://schemas.microsoft.com/office/powerpoint/2010/main" val="79546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Components Used in Design</a:t>
            </a:r>
          </a:p>
        </p:txBody>
      </p:sp>
      <p:sp>
        <p:nvSpPr>
          <p:cNvPr id="3" name="Content Placeholder 2"/>
          <p:cNvSpPr>
            <a:spLocks noGrp="1"/>
          </p:cNvSpPr>
          <p:nvPr>
            <p:ph idx="1"/>
          </p:nvPr>
        </p:nvSpPr>
        <p:spPr/>
        <p:txBody>
          <a:bodyPr>
            <a:normAutofit fontScale="85000" lnSpcReduction="20000"/>
          </a:bodyPr>
          <a:lstStyle/>
          <a:p>
            <a:pPr marL="0" indent="0">
              <a:buNone/>
            </a:pPr>
            <a:r>
              <a:rPr lang="en-US" b="1" u="sng" dirty="0"/>
              <a:t>HARDWARE</a:t>
            </a:r>
          </a:p>
          <a:p>
            <a:r>
              <a:rPr lang="en-US" b="1" dirty="0" err="1">
                <a:hlinkClick r:id="rId2"/>
              </a:rPr>
              <a:t>BeagleBone</a:t>
            </a:r>
            <a:r>
              <a:rPr lang="en-US" b="1" dirty="0">
                <a:hlinkClick r:id="rId2"/>
              </a:rPr>
              <a:t> Black</a:t>
            </a:r>
            <a:endParaRPr lang="en-US" b="1" dirty="0"/>
          </a:p>
          <a:p>
            <a:pPr lvl="1"/>
            <a:r>
              <a:rPr lang="en-US" b="1" dirty="0"/>
              <a:t>Gateway host that allows a computer to connect and monitor sensor data through a browser.</a:t>
            </a:r>
          </a:p>
          <a:p>
            <a:r>
              <a:rPr lang="en-US" b="1" dirty="0">
                <a:hlinkClick r:id="rId3"/>
              </a:rPr>
              <a:t>CC1350 Coprocessor</a:t>
            </a:r>
            <a:endParaRPr lang="en-US" b="1" dirty="0"/>
          </a:p>
          <a:p>
            <a:pPr lvl="1"/>
            <a:r>
              <a:rPr lang="en-US" b="1" dirty="0"/>
              <a:t>Serves as the link between BLE sensors and the gateway application. </a:t>
            </a:r>
          </a:p>
          <a:p>
            <a:r>
              <a:rPr lang="en-US" b="1" dirty="0">
                <a:hlinkClick r:id="rId3"/>
              </a:rPr>
              <a:t>CC1350 Sensor module</a:t>
            </a:r>
            <a:endParaRPr lang="en-US" b="1" dirty="0"/>
          </a:p>
          <a:p>
            <a:pPr lvl="1"/>
            <a:r>
              <a:rPr lang="en-US" b="1" dirty="0"/>
              <a:t>Collects temperature data and also communicates to the TSL2561 sensor with I2C for lux values.</a:t>
            </a:r>
          </a:p>
          <a:p>
            <a:r>
              <a:rPr lang="en-US" b="1" dirty="0">
                <a:hlinkClick r:id="rId4"/>
              </a:rPr>
              <a:t>TSL2561</a:t>
            </a:r>
            <a:endParaRPr lang="en-US" b="1" dirty="0"/>
          </a:p>
          <a:p>
            <a:pPr lvl="1"/>
            <a:r>
              <a:rPr lang="en-US" b="1" dirty="0"/>
              <a:t>Lux sensor that is connected to the CC1350 sensor module. Operates with I2C commands.</a:t>
            </a:r>
          </a:p>
          <a:p>
            <a:r>
              <a:rPr lang="en-US" b="1" dirty="0">
                <a:hlinkClick r:id="rId5"/>
              </a:rPr>
              <a:t>FTDI to USB adapter</a:t>
            </a:r>
            <a:endParaRPr lang="en-US" b="1" dirty="0"/>
          </a:p>
        </p:txBody>
      </p:sp>
      <p:sp>
        <p:nvSpPr>
          <p:cNvPr id="4" name="Footer Placeholder 3"/>
          <p:cNvSpPr>
            <a:spLocks noGrp="1"/>
          </p:cNvSpPr>
          <p:nvPr>
            <p:ph type="ftr" sz="quarter" idx="11"/>
          </p:nvPr>
        </p:nvSpPr>
        <p:spPr/>
        <p:txBody>
          <a:bodyPr/>
          <a:lstStyle/>
          <a:p>
            <a:r>
              <a:rPr kumimoji="0" lang="en-US" dirty="0"/>
              <a:t>CpE403 Advanced Embedded Systems</a:t>
            </a:r>
          </a:p>
        </p:txBody>
      </p:sp>
    </p:spTree>
    <p:extLst>
      <p:ext uri="{BB962C8B-B14F-4D97-AF65-F5344CB8AC3E}">
        <p14:creationId xmlns:p14="http://schemas.microsoft.com/office/powerpoint/2010/main" val="170040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Tools used in Design</a:t>
            </a:r>
          </a:p>
        </p:txBody>
      </p:sp>
      <p:sp>
        <p:nvSpPr>
          <p:cNvPr id="3" name="Content Placeholder 2"/>
          <p:cNvSpPr>
            <a:spLocks noGrp="1"/>
          </p:cNvSpPr>
          <p:nvPr>
            <p:ph idx="1"/>
          </p:nvPr>
        </p:nvSpPr>
        <p:spPr/>
        <p:txBody>
          <a:bodyPr/>
          <a:lstStyle/>
          <a:p>
            <a:pPr marL="0" indent="0">
              <a:buNone/>
            </a:pPr>
            <a:r>
              <a:rPr lang="en-US" b="1" u="sng" dirty="0"/>
              <a:t>SOFTWARE</a:t>
            </a:r>
          </a:p>
          <a:p>
            <a:r>
              <a:rPr lang="en-US" b="1" dirty="0">
                <a:hlinkClick r:id="rId2"/>
              </a:rPr>
              <a:t>TI 15.4-Stack Gateway Linux</a:t>
            </a:r>
            <a:endParaRPr lang="en-US" b="1" dirty="0"/>
          </a:p>
          <a:p>
            <a:pPr lvl="1"/>
            <a:r>
              <a:rPr lang="en-US" b="1" dirty="0"/>
              <a:t>Gateway application that interfaces with the CC1350 coprocessor. Displays data gather from connected sensors. </a:t>
            </a:r>
          </a:p>
          <a:p>
            <a:r>
              <a:rPr lang="en-US" b="1" dirty="0">
                <a:hlinkClick r:id="rId3"/>
              </a:rPr>
              <a:t>Code Composer Studio 8</a:t>
            </a:r>
            <a:endParaRPr lang="en-US" b="1" dirty="0"/>
          </a:p>
          <a:p>
            <a:pPr lvl="1"/>
            <a:r>
              <a:rPr lang="en-US" b="1" dirty="0"/>
              <a:t>Used </a:t>
            </a:r>
            <a:r>
              <a:rPr lang="en-US" b="1" dirty="0" err="1"/>
              <a:t>Simplelink</a:t>
            </a:r>
            <a:r>
              <a:rPr lang="en-US" b="1" dirty="0"/>
              <a:t> project examples as reference for sensor and coprocessor designs.</a:t>
            </a:r>
          </a:p>
          <a:p>
            <a:r>
              <a:rPr lang="en-US" b="1" dirty="0" err="1">
                <a:hlinkClick r:id="rId4"/>
              </a:rPr>
              <a:t>PuTTY</a:t>
            </a:r>
            <a:r>
              <a:rPr lang="en-US" b="1" dirty="0"/>
              <a:t> </a:t>
            </a:r>
          </a:p>
          <a:p>
            <a:pPr lvl="1"/>
            <a:r>
              <a:rPr lang="en-US" b="1" dirty="0"/>
              <a:t>For serial and SSH communication.</a:t>
            </a:r>
          </a:p>
        </p:txBody>
      </p:sp>
      <p:sp>
        <p:nvSpPr>
          <p:cNvPr id="4" name="Footer Placeholder 3"/>
          <p:cNvSpPr>
            <a:spLocks noGrp="1"/>
          </p:cNvSpPr>
          <p:nvPr>
            <p:ph type="ftr" sz="quarter" idx="11"/>
          </p:nvPr>
        </p:nvSpPr>
        <p:spPr/>
        <p:txBody>
          <a:bodyPr/>
          <a:lstStyle/>
          <a:p>
            <a:r>
              <a:rPr kumimoji="0" lang="en-US" dirty="0"/>
              <a:t>CpE403 Advanced Embedded Systems</a:t>
            </a:r>
          </a:p>
        </p:txBody>
      </p:sp>
    </p:spTree>
    <p:extLst>
      <p:ext uri="{BB962C8B-B14F-4D97-AF65-F5344CB8AC3E}">
        <p14:creationId xmlns:p14="http://schemas.microsoft.com/office/powerpoint/2010/main" val="1141629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241C94-68E1-40F2-9D2F-989EF19059DA}"/>
              </a:ext>
            </a:extLst>
          </p:cNvPr>
          <p:cNvPicPr/>
          <p:nvPr/>
        </p:nvPicPr>
        <p:blipFill>
          <a:blip r:embed="rId2" cstate="email">
            <a:extLst>
              <a:ext uri="{28A0092B-C50C-407E-A947-70E740481C1C}">
                <a14:useLocalDpi xmlns:a14="http://schemas.microsoft.com/office/drawing/2010/main" val="0"/>
              </a:ext>
            </a:extLst>
          </a:blip>
          <a:stretch>
            <a:fillRect/>
          </a:stretch>
        </p:blipFill>
        <p:spPr>
          <a:xfrm>
            <a:off x="1600200" y="100012"/>
            <a:ext cx="5943600" cy="6657975"/>
          </a:xfrm>
          <a:prstGeom prst="rect">
            <a:avLst/>
          </a:prstGeom>
        </p:spPr>
      </p:pic>
    </p:spTree>
    <p:extLst>
      <p:ext uri="{BB962C8B-B14F-4D97-AF65-F5344CB8AC3E}">
        <p14:creationId xmlns:p14="http://schemas.microsoft.com/office/powerpoint/2010/main" val="1106254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Pre-requisites used in Design</a:t>
            </a:r>
          </a:p>
        </p:txBody>
      </p:sp>
      <p:sp>
        <p:nvSpPr>
          <p:cNvPr id="3" name="Content Placeholder 2"/>
          <p:cNvSpPr>
            <a:spLocks noGrp="1"/>
          </p:cNvSpPr>
          <p:nvPr>
            <p:ph idx="1"/>
          </p:nvPr>
        </p:nvSpPr>
        <p:spPr/>
        <p:txBody>
          <a:bodyPr>
            <a:normAutofit/>
          </a:bodyPr>
          <a:lstStyle/>
          <a:p>
            <a:r>
              <a:rPr lang="en-US" dirty="0"/>
              <a:t>We flashed a coprocessor example to one CC1350.</a:t>
            </a:r>
          </a:p>
          <a:p>
            <a:r>
              <a:rPr lang="en-US" dirty="0"/>
              <a:t>For the CC1350 sensor project, we imported the sensor example and then modified it to accommodate I2C.</a:t>
            </a:r>
          </a:p>
          <a:p>
            <a:endParaRPr lang="en-US" dirty="0"/>
          </a:p>
          <a:p>
            <a:r>
              <a:rPr lang="en-US" dirty="0"/>
              <a:t>In order to get the gateway application running, we had to connect to the </a:t>
            </a:r>
            <a:r>
              <a:rPr lang="en-US" dirty="0" err="1"/>
              <a:t>Beaglebone</a:t>
            </a:r>
            <a:r>
              <a:rPr lang="en-US" dirty="0"/>
              <a:t> Black either serially or by SSH. The following commands were inputted to run the gateway:</a:t>
            </a:r>
          </a:p>
          <a:p>
            <a:pPr lvl="1"/>
            <a:r>
              <a:rPr lang="en-US" dirty="0"/>
              <a:t>$ cd ~/prebuilt</a:t>
            </a:r>
          </a:p>
          <a:p>
            <a:pPr lvl="1"/>
            <a:r>
              <a:rPr lang="en-US" dirty="0"/>
              <a:t>$ </a:t>
            </a:r>
            <a:r>
              <a:rPr lang="en-US" dirty="0" err="1"/>
              <a:t>rm</a:t>
            </a:r>
            <a:r>
              <a:rPr lang="en-US" dirty="0"/>
              <a:t> bin/</a:t>
            </a:r>
            <a:r>
              <a:rPr lang="en-US" dirty="0" err="1"/>
              <a:t>nv-simulation.bin</a:t>
            </a:r>
            <a:r>
              <a:rPr lang="en-US" dirty="0"/>
              <a:t> (to get rid of preexisting network configs)</a:t>
            </a:r>
            <a:endParaRPr lang="is-IS" dirty="0"/>
          </a:p>
          <a:p>
            <a:pPr lvl="1"/>
            <a:r>
              <a:rPr lang="is-IS" dirty="0"/>
              <a:t>$ ./run_demo.sh</a:t>
            </a:r>
            <a:endParaRPr lang="en-US" dirty="0"/>
          </a:p>
        </p:txBody>
      </p:sp>
      <p:sp>
        <p:nvSpPr>
          <p:cNvPr id="4" name="Footer Placeholder 3"/>
          <p:cNvSpPr>
            <a:spLocks noGrp="1"/>
          </p:cNvSpPr>
          <p:nvPr>
            <p:ph type="ftr" sz="quarter" idx="11"/>
          </p:nvPr>
        </p:nvSpPr>
        <p:spPr/>
        <p:txBody>
          <a:bodyPr/>
          <a:lstStyle/>
          <a:p>
            <a:r>
              <a:rPr lang="en-US" dirty="0"/>
              <a:t>CpE403 Advanced Embedded Systems</a:t>
            </a:r>
          </a:p>
        </p:txBody>
      </p:sp>
    </p:spTree>
    <p:extLst>
      <p:ext uri="{BB962C8B-B14F-4D97-AF65-F5344CB8AC3E}">
        <p14:creationId xmlns:p14="http://schemas.microsoft.com/office/powerpoint/2010/main" val="41285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 Details</a:t>
            </a:r>
          </a:p>
        </p:txBody>
      </p:sp>
      <p:sp>
        <p:nvSpPr>
          <p:cNvPr id="3" name="Content Placeholder 2"/>
          <p:cNvSpPr>
            <a:spLocks noGrp="1"/>
          </p:cNvSpPr>
          <p:nvPr>
            <p:ph idx="1"/>
          </p:nvPr>
        </p:nvSpPr>
        <p:spPr/>
        <p:txBody>
          <a:bodyPr/>
          <a:lstStyle/>
          <a:p>
            <a:r>
              <a:rPr lang="en-US" dirty="0"/>
              <a:t>Most steps were followed from the Linux Gateway project tutorial. </a:t>
            </a:r>
          </a:p>
          <a:p>
            <a:r>
              <a:rPr lang="en-US" dirty="0"/>
              <a:t>We deviated from the default sensor project by adding our own custom I2C code. The changes are all located in the </a:t>
            </a:r>
            <a:r>
              <a:rPr lang="en-US" dirty="0" err="1"/>
              <a:t>sensor.c</a:t>
            </a:r>
            <a:r>
              <a:rPr lang="en-US" dirty="0"/>
              <a:t> file.</a:t>
            </a:r>
          </a:p>
          <a:p>
            <a:pPr lvl="1"/>
            <a:r>
              <a:rPr lang="en-US" dirty="0"/>
              <a:t>In the function, </a:t>
            </a:r>
            <a:r>
              <a:rPr lang="en-US" dirty="0" err="1"/>
              <a:t>processSensorMsgEvt</a:t>
            </a:r>
            <a:r>
              <a:rPr lang="en-US" dirty="0"/>
              <a:t>(), we add the initialization and lux data polling. </a:t>
            </a:r>
          </a:p>
          <a:p>
            <a:r>
              <a:rPr lang="en-US" dirty="0"/>
              <a:t>Additionally, we added a predefined symbol named “LIGHT_SENSOR” to the project.</a:t>
            </a:r>
          </a:p>
          <a:p>
            <a:pPr lvl="1"/>
            <a:r>
              <a:rPr lang="en-US" dirty="0"/>
              <a:t>This allowed us to add another row to the data display table in the gateway application. This includes the “lux” suffix after the value and the lightbulb icon.</a:t>
            </a:r>
          </a:p>
          <a:p>
            <a:endParaRPr lang="en-US" dirty="0"/>
          </a:p>
        </p:txBody>
      </p:sp>
      <p:sp>
        <p:nvSpPr>
          <p:cNvPr id="4" name="Footer Placeholder 3"/>
          <p:cNvSpPr>
            <a:spLocks noGrp="1"/>
          </p:cNvSpPr>
          <p:nvPr>
            <p:ph type="ftr" sz="quarter" idx="11"/>
          </p:nvPr>
        </p:nvSpPr>
        <p:spPr/>
        <p:txBody>
          <a:bodyPr/>
          <a:lstStyle/>
          <a:p>
            <a:r>
              <a:rPr lang="en-US" dirty="0"/>
              <a:t>CpE403 Advanced Embedded Systems</a:t>
            </a:r>
          </a:p>
        </p:txBody>
      </p:sp>
    </p:spTree>
    <p:extLst>
      <p:ext uri="{BB962C8B-B14F-4D97-AF65-F5344CB8AC3E}">
        <p14:creationId xmlns:p14="http://schemas.microsoft.com/office/powerpoint/2010/main" val="106527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 Details</a:t>
            </a:r>
          </a:p>
        </p:txBody>
      </p:sp>
      <p:sp>
        <p:nvSpPr>
          <p:cNvPr id="3" name="Content Placeholder 2"/>
          <p:cNvSpPr>
            <a:spLocks noGrp="1"/>
          </p:cNvSpPr>
          <p:nvPr>
            <p:ph idx="1"/>
          </p:nvPr>
        </p:nvSpPr>
        <p:spPr/>
        <p:txBody>
          <a:bodyPr/>
          <a:lstStyle/>
          <a:p>
            <a:r>
              <a:rPr lang="en-US" dirty="0"/>
              <a:t>Most steps were followed from the Linux Gateway project tutorial. </a:t>
            </a:r>
          </a:p>
          <a:p>
            <a:r>
              <a:rPr lang="en-US" dirty="0"/>
              <a:t>We deviated from the default sensor project by adding our own custom I2C code. The changes are all located in the </a:t>
            </a:r>
            <a:r>
              <a:rPr lang="en-US" dirty="0" err="1"/>
              <a:t>sensor.c</a:t>
            </a:r>
            <a:r>
              <a:rPr lang="en-US" dirty="0"/>
              <a:t> file.</a:t>
            </a:r>
          </a:p>
          <a:p>
            <a:pPr lvl="1"/>
            <a:r>
              <a:rPr lang="en-US" dirty="0"/>
              <a:t>In the function, </a:t>
            </a:r>
            <a:r>
              <a:rPr lang="en-US" dirty="0" err="1"/>
              <a:t>processSensorMsgEvt</a:t>
            </a:r>
            <a:r>
              <a:rPr lang="en-US" dirty="0"/>
              <a:t>(), we add the initialization and lux data polling. </a:t>
            </a:r>
          </a:p>
          <a:p>
            <a:endParaRPr lang="en-US" dirty="0"/>
          </a:p>
        </p:txBody>
      </p:sp>
      <p:sp>
        <p:nvSpPr>
          <p:cNvPr id="4" name="Footer Placeholder 3"/>
          <p:cNvSpPr>
            <a:spLocks noGrp="1"/>
          </p:cNvSpPr>
          <p:nvPr>
            <p:ph type="ftr" sz="quarter" idx="11"/>
          </p:nvPr>
        </p:nvSpPr>
        <p:spPr/>
        <p:txBody>
          <a:bodyPr/>
          <a:lstStyle/>
          <a:p>
            <a:r>
              <a:rPr lang="en-US" dirty="0"/>
              <a:t>CpE403 Advanced Embedded Systems</a:t>
            </a:r>
          </a:p>
        </p:txBody>
      </p:sp>
    </p:spTree>
    <p:extLst>
      <p:ext uri="{BB962C8B-B14F-4D97-AF65-F5344CB8AC3E}">
        <p14:creationId xmlns:p14="http://schemas.microsoft.com/office/powerpoint/2010/main" val="396051335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235</TotalTime>
  <Words>861</Words>
  <Application>Microsoft Office PowerPoint</Application>
  <PresentationFormat>On-screen Show (4:3)</PresentationFormat>
  <Paragraphs>92</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Gill Sans MT</vt:lpstr>
      <vt:lpstr>Wingdings 2</vt:lpstr>
      <vt:lpstr>Dividend</vt:lpstr>
      <vt:lpstr>CPE 403 Final Project TI 15.4 Stack w/ BBB</vt:lpstr>
      <vt:lpstr>Goal</vt:lpstr>
      <vt:lpstr>Outcome - Accomplishments</vt:lpstr>
      <vt:lpstr>Components Used in Design</vt:lpstr>
      <vt:lpstr>Tools used in Design</vt:lpstr>
      <vt:lpstr>PowerPoint Presentation</vt:lpstr>
      <vt:lpstr>Pre-requisites used in Design</vt:lpstr>
      <vt:lpstr>Implementation Details</vt:lpstr>
      <vt:lpstr>Implementation Details</vt:lpstr>
      <vt:lpstr>Actual project set-up</vt:lpstr>
      <vt:lpstr>Actual project set-up</vt:lpstr>
      <vt:lpstr>Demo</vt:lpstr>
      <vt:lpstr>Results and Conclusions</vt:lpstr>
      <vt:lpstr>Results and Conclusions</vt:lpstr>
      <vt:lpstr>Results and Conclusions</vt:lpstr>
      <vt:lpstr>Results and Conclusions</vt:lpstr>
      <vt:lpstr>Reference</vt:lpstr>
    </vt:vector>
  </TitlesOfParts>
  <Company>UNLV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Venkatesan Muthukumar</dc:creator>
  <cp:lastModifiedBy>Volpone</cp:lastModifiedBy>
  <cp:revision>32</cp:revision>
  <dcterms:created xsi:type="dcterms:W3CDTF">2012-11-19T20:59:30Z</dcterms:created>
  <dcterms:modified xsi:type="dcterms:W3CDTF">2018-12-15T04:46:10Z</dcterms:modified>
</cp:coreProperties>
</file>