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Roboto"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1a3122a761357962" providerId="LiveId" clId="{AA32BE45-6A66-4A67-8554-C23A210D4582}"/>
    <pc:docChg chg="modSld">
      <pc:chgData name="" userId="1a3122a761357962" providerId="LiveId" clId="{AA32BE45-6A66-4A67-8554-C23A210D4582}" dt="2018-04-10T13:46:15.204" v="0" actId="20577"/>
      <pc:docMkLst>
        <pc:docMk/>
      </pc:docMkLst>
      <pc:sldChg chg="modSp">
        <pc:chgData name="" userId="1a3122a761357962" providerId="LiveId" clId="{AA32BE45-6A66-4A67-8554-C23A210D4582}" dt="2018-04-10T13:46:15.204" v="0" actId="20577"/>
        <pc:sldMkLst>
          <pc:docMk/>
          <pc:sldMk cId="0" sldId="256"/>
        </pc:sldMkLst>
        <pc:spChg chg="mod">
          <ac:chgData name="" userId="1a3122a761357962" providerId="LiveId" clId="{AA32BE45-6A66-4A67-8554-C23A210D4582}" dt="2018-04-10T13:46:15.204" v="0" actId="20577"/>
          <ac:spMkLst>
            <pc:docMk/>
            <pc:sldMk cId="0" sldId="256"/>
            <ac:spMk id="7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wrap="square" lIns="91425" tIns="91425" rIns="91425" bIns="91425" anchor="ctr" anchorCtr="0">
            <a:noAutofit/>
          </a:bodyPr>
          <a:lstStyle/>
          <a:p>
            <a:pPr marL="0" lvl="0" indent="0">
              <a:spcBef>
                <a:spcPts val="0"/>
              </a:spcBef>
              <a:buNone/>
            </a:pPr>
            <a:endParaRPr/>
          </a:p>
        </p:txBody>
      </p:sp>
      <p:sp>
        <p:nvSpPr>
          <p:cNvPr id="11" name="Shape 11"/>
          <p:cNvSpPr/>
          <p:nvPr/>
        </p:nvSpPr>
        <p:spPr>
          <a:xfrm flipH="1">
            <a:off x="8246400" y="4245875"/>
            <a:ext cx="897600" cy="897600"/>
          </a:xfrm>
          <a:prstGeom prst="round1Rect">
            <a:avLst>
              <a:gd name="adj" fmla="val 16667"/>
            </a:avLst>
          </a:prstGeom>
          <a:solidFill>
            <a:schemeClr val="lt1">
              <a:alpha val="6808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2" name="Shape 12"/>
          <p:cNvSpPr txBox="1">
            <a:spLocks noGrp="1"/>
          </p:cNvSpPr>
          <p:nvPr>
            <p:ph type="ctrTitle"/>
          </p:nvPr>
        </p:nvSpPr>
        <p:spPr>
          <a:xfrm>
            <a:off x="390525" y="1819275"/>
            <a:ext cx="8222100" cy="933600"/>
          </a:xfrm>
          <a:prstGeom prst="rect">
            <a:avLst/>
          </a:prstGeom>
        </p:spPr>
        <p:txBody>
          <a:bodyPr wrap="square" lIns="91425" tIns="91425" rIns="91425" bIns="91425" anchor="b"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13" name="Shape 13"/>
          <p:cNvSpPr txBox="1">
            <a:spLocks noGrp="1"/>
          </p:cNvSpPr>
          <p:nvPr>
            <p:ph type="subTitle" idx="1"/>
          </p:nvPr>
        </p:nvSpPr>
        <p:spPr>
          <a:xfrm>
            <a:off x="390525" y="2789130"/>
            <a:ext cx="8222100" cy="432900"/>
          </a:xfrm>
          <a:prstGeom prst="rect">
            <a:avLst/>
          </a:prstGeom>
        </p:spPr>
        <p:txBody>
          <a:bodyPr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Shape 14"/>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75500" y="1258525"/>
            <a:ext cx="8222100" cy="1963500"/>
          </a:xfrm>
          <a:prstGeom prst="rect">
            <a:avLst/>
          </a:prstGeom>
        </p:spPr>
        <p:txBody>
          <a:bodyPr wrap="square" lIns="91425" tIns="91425" rIns="91425" bIns="91425" anchor="b" anchorCtr="0"/>
          <a:lstStyle>
            <a:lvl1pPr lvl="0" algn="ctr">
              <a:spcBef>
                <a:spcPts val="0"/>
              </a:spcBef>
              <a:buClr>
                <a:schemeClr val="dk2"/>
              </a:buClr>
              <a:buSzPts val="12000"/>
              <a:buNone/>
              <a:defRPr sz="12000">
                <a:solidFill>
                  <a:schemeClr val="dk2"/>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a:endParaRPr/>
          </a:p>
        </p:txBody>
      </p:sp>
      <p:sp>
        <p:nvSpPr>
          <p:cNvPr id="59" name="Shape 59"/>
          <p:cNvSpPr txBox="1">
            <a:spLocks noGrp="1"/>
          </p:cNvSpPr>
          <p:nvPr>
            <p:ph type="body" idx="1"/>
          </p:nvPr>
        </p:nvSpPr>
        <p:spPr>
          <a:xfrm>
            <a:off x="475500" y="3304625"/>
            <a:ext cx="82221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60" name="Shape 60"/>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1">
    <p:bg>
      <p:bgPr>
        <a:solidFill>
          <a:srgbClr val="FFFFFF"/>
        </a:solidFill>
        <a:effectLst/>
      </p:bgPr>
    </p:bg>
    <p:spTree>
      <p:nvGrpSpPr>
        <p:cNvPr id="1" name="Shape 63"/>
        <p:cNvGrpSpPr/>
        <p:nvPr/>
      </p:nvGrpSpPr>
      <p:grpSpPr>
        <a:xfrm>
          <a:off x="0" y="0"/>
          <a:ext cx="0" cy="0"/>
          <a:chOff x="0" y="0"/>
          <a:chExt cx="0" cy="0"/>
        </a:xfrm>
      </p:grpSpPr>
      <p:sp>
        <p:nvSpPr>
          <p:cNvPr id="64" name="Shape 64"/>
          <p:cNvSpPr/>
          <p:nvPr/>
        </p:nvSpPr>
        <p:spPr>
          <a:xfrm>
            <a:off x="0" y="0"/>
            <a:ext cx="9144000" cy="5143500"/>
          </a:xfrm>
          <a:prstGeom prst="rect">
            <a:avLst/>
          </a:prstGeom>
          <a:solidFill>
            <a:srgbClr val="00A8E8"/>
          </a:solidFill>
          <a:ln>
            <a:noFill/>
          </a:ln>
        </p:spPr>
        <p:txBody>
          <a:bodyPr wrap="square" lIns="91425" tIns="45700" rIns="91425" bIns="45700" anchor="ctr" anchorCtr="0">
            <a:noAutofit/>
          </a:bodyPr>
          <a:lstStyle/>
          <a:p>
            <a:pPr marL="0" lvl="0" indent="0">
              <a:spcBef>
                <a:spcPts val="0"/>
              </a:spcBef>
              <a:buNone/>
            </a:pPr>
            <a:endParaRPr/>
          </a:p>
        </p:txBody>
      </p:sp>
      <p:sp>
        <p:nvSpPr>
          <p:cNvPr id="65" name="Shape 65"/>
          <p:cNvSpPr/>
          <p:nvPr/>
        </p:nvSpPr>
        <p:spPr>
          <a:xfrm>
            <a:off x="1967410" y="1026904"/>
            <a:ext cx="4828200" cy="2708700"/>
          </a:xfrm>
          <a:prstGeom prst="rect">
            <a:avLst/>
          </a:prstGeom>
          <a:solidFill>
            <a:srgbClr val="007EA7"/>
          </a:solidFill>
          <a:ln>
            <a:noFill/>
          </a:ln>
        </p:spPr>
        <p:txBody>
          <a:bodyPr wrap="square" lIns="91425" tIns="91425" rIns="91425" bIns="91425" anchor="ctr" anchorCtr="0">
            <a:noAutofit/>
          </a:bodyPr>
          <a:lstStyle/>
          <a:p>
            <a:pPr marL="0" lvl="0" indent="0">
              <a:spcBef>
                <a:spcPts val="0"/>
              </a:spcBef>
              <a:buNone/>
            </a:pPr>
            <a:endParaRPr/>
          </a:p>
        </p:txBody>
      </p:sp>
      <p:sp>
        <p:nvSpPr>
          <p:cNvPr id="66" name="Shape 66"/>
          <p:cNvSpPr/>
          <p:nvPr/>
        </p:nvSpPr>
        <p:spPr>
          <a:xfrm>
            <a:off x="2348388" y="1407896"/>
            <a:ext cx="4828200" cy="2708700"/>
          </a:xfrm>
          <a:prstGeom prst="rect">
            <a:avLst/>
          </a:prstGeom>
          <a:solidFill>
            <a:srgbClr val="FAFFD8"/>
          </a:solidFill>
          <a:ln>
            <a:noFill/>
          </a:ln>
        </p:spPr>
        <p:txBody>
          <a:bodyPr wrap="square" lIns="91425" tIns="91425" rIns="91425" bIns="91425" anchor="ctr" anchorCtr="0">
            <a:noAutofit/>
          </a:bodyPr>
          <a:lstStyle/>
          <a:p>
            <a:pPr marL="0" lvl="0" indent="0">
              <a:spcBef>
                <a:spcPts val="0"/>
              </a:spcBef>
              <a:buNone/>
            </a:pPr>
            <a:endParaRPr/>
          </a:p>
        </p:txBody>
      </p:sp>
      <p:sp>
        <p:nvSpPr>
          <p:cNvPr id="67" name="Shape 67"/>
          <p:cNvSpPr txBox="1">
            <a:spLocks noGrp="1"/>
          </p:cNvSpPr>
          <p:nvPr>
            <p:ph type="ctrTitle"/>
          </p:nvPr>
        </p:nvSpPr>
        <p:spPr>
          <a:xfrm>
            <a:off x="2689350" y="1811363"/>
            <a:ext cx="4146300" cy="1249200"/>
          </a:xfrm>
          <a:prstGeom prst="rect">
            <a:avLst/>
          </a:prstGeom>
          <a:noFill/>
        </p:spPr>
        <p:txBody>
          <a:bodyPr wrap="square" lIns="91425" tIns="91425" rIns="91425" bIns="91425" anchor="b" anchorCtr="0"/>
          <a:lstStyle>
            <a:lvl1pPr lvl="0" algn="ctr" rtl="0">
              <a:lnSpc>
                <a:spcPct val="100000"/>
              </a:lnSpc>
              <a:spcBef>
                <a:spcPts val="0"/>
              </a:spcBef>
              <a:spcAft>
                <a:spcPts val="0"/>
              </a:spcAft>
              <a:buClr>
                <a:srgbClr val="003459"/>
              </a:buClr>
              <a:buSzPts val="3600"/>
              <a:buNone/>
              <a:defRPr sz="3600" b="1">
                <a:solidFill>
                  <a:srgbClr val="003459"/>
                </a:solidFill>
              </a:defRPr>
            </a:lvl1pPr>
            <a:lvl2pPr lvl="1" algn="ctr" rtl="0">
              <a:lnSpc>
                <a:spcPct val="100000"/>
              </a:lnSpc>
              <a:spcBef>
                <a:spcPts val="0"/>
              </a:spcBef>
              <a:spcAft>
                <a:spcPts val="0"/>
              </a:spcAft>
              <a:buClr>
                <a:srgbClr val="003459"/>
              </a:buClr>
              <a:buSzPts val="3600"/>
              <a:buNone/>
              <a:defRPr sz="3600" b="1">
                <a:solidFill>
                  <a:srgbClr val="003459"/>
                </a:solidFill>
              </a:defRPr>
            </a:lvl2pPr>
            <a:lvl3pPr lvl="2" algn="ctr" rtl="0">
              <a:lnSpc>
                <a:spcPct val="100000"/>
              </a:lnSpc>
              <a:spcBef>
                <a:spcPts val="0"/>
              </a:spcBef>
              <a:spcAft>
                <a:spcPts val="0"/>
              </a:spcAft>
              <a:buClr>
                <a:srgbClr val="003459"/>
              </a:buClr>
              <a:buSzPts val="3600"/>
              <a:buNone/>
              <a:defRPr sz="3600" b="1">
                <a:solidFill>
                  <a:srgbClr val="003459"/>
                </a:solidFill>
              </a:defRPr>
            </a:lvl3pPr>
            <a:lvl4pPr lvl="3" algn="ctr" rtl="0">
              <a:lnSpc>
                <a:spcPct val="100000"/>
              </a:lnSpc>
              <a:spcBef>
                <a:spcPts val="0"/>
              </a:spcBef>
              <a:spcAft>
                <a:spcPts val="0"/>
              </a:spcAft>
              <a:buClr>
                <a:srgbClr val="003459"/>
              </a:buClr>
              <a:buSzPts val="3600"/>
              <a:buNone/>
              <a:defRPr sz="3600" b="1">
                <a:solidFill>
                  <a:srgbClr val="003459"/>
                </a:solidFill>
              </a:defRPr>
            </a:lvl4pPr>
            <a:lvl5pPr lvl="4" algn="ctr" rtl="0">
              <a:lnSpc>
                <a:spcPct val="100000"/>
              </a:lnSpc>
              <a:spcBef>
                <a:spcPts val="0"/>
              </a:spcBef>
              <a:spcAft>
                <a:spcPts val="0"/>
              </a:spcAft>
              <a:buClr>
                <a:srgbClr val="003459"/>
              </a:buClr>
              <a:buSzPts val="3600"/>
              <a:buNone/>
              <a:defRPr sz="3600" b="1">
                <a:solidFill>
                  <a:srgbClr val="003459"/>
                </a:solidFill>
              </a:defRPr>
            </a:lvl5pPr>
            <a:lvl6pPr lvl="5" algn="ctr" rtl="0">
              <a:lnSpc>
                <a:spcPct val="100000"/>
              </a:lnSpc>
              <a:spcBef>
                <a:spcPts val="0"/>
              </a:spcBef>
              <a:spcAft>
                <a:spcPts val="0"/>
              </a:spcAft>
              <a:buClr>
                <a:srgbClr val="003459"/>
              </a:buClr>
              <a:buSzPts val="3600"/>
              <a:buNone/>
              <a:defRPr sz="3600" b="1">
                <a:solidFill>
                  <a:srgbClr val="003459"/>
                </a:solidFill>
              </a:defRPr>
            </a:lvl6pPr>
            <a:lvl7pPr lvl="6" algn="ctr" rtl="0">
              <a:lnSpc>
                <a:spcPct val="100000"/>
              </a:lnSpc>
              <a:spcBef>
                <a:spcPts val="0"/>
              </a:spcBef>
              <a:spcAft>
                <a:spcPts val="0"/>
              </a:spcAft>
              <a:buClr>
                <a:srgbClr val="003459"/>
              </a:buClr>
              <a:buSzPts val="3600"/>
              <a:buNone/>
              <a:defRPr sz="3600" b="1">
                <a:solidFill>
                  <a:srgbClr val="003459"/>
                </a:solidFill>
              </a:defRPr>
            </a:lvl7pPr>
            <a:lvl8pPr lvl="7" algn="ctr" rtl="0">
              <a:lnSpc>
                <a:spcPct val="100000"/>
              </a:lnSpc>
              <a:spcBef>
                <a:spcPts val="0"/>
              </a:spcBef>
              <a:spcAft>
                <a:spcPts val="0"/>
              </a:spcAft>
              <a:buClr>
                <a:srgbClr val="003459"/>
              </a:buClr>
              <a:buSzPts val="3600"/>
              <a:buNone/>
              <a:defRPr sz="3600" b="1">
                <a:solidFill>
                  <a:srgbClr val="003459"/>
                </a:solidFill>
              </a:defRPr>
            </a:lvl8pPr>
            <a:lvl9pPr lvl="8" algn="ctr" rtl="0">
              <a:lnSpc>
                <a:spcPct val="100000"/>
              </a:lnSpc>
              <a:spcBef>
                <a:spcPts val="0"/>
              </a:spcBef>
              <a:spcAft>
                <a:spcPts val="0"/>
              </a:spcAft>
              <a:buClr>
                <a:srgbClr val="003459"/>
              </a:buClr>
              <a:buSzPts val="3600"/>
              <a:buNone/>
              <a:defRPr sz="3600" b="1">
                <a:solidFill>
                  <a:srgbClr val="003459"/>
                </a:solidFill>
              </a:defRPr>
            </a:lvl9pPr>
          </a:lstStyle>
          <a:p>
            <a:endParaRPr/>
          </a:p>
        </p:txBody>
      </p:sp>
      <p:sp>
        <p:nvSpPr>
          <p:cNvPr id="68" name="Shape 68"/>
          <p:cNvSpPr txBox="1">
            <a:spLocks noGrp="1"/>
          </p:cNvSpPr>
          <p:nvPr>
            <p:ph type="subTitle" idx="1"/>
          </p:nvPr>
        </p:nvSpPr>
        <p:spPr>
          <a:xfrm>
            <a:off x="2689350" y="3190240"/>
            <a:ext cx="4146300" cy="522900"/>
          </a:xfrm>
          <a:prstGeom prst="rect">
            <a:avLst/>
          </a:prstGeom>
          <a:noFill/>
        </p:spPr>
        <p:txBody>
          <a:bodyPr wrap="square" lIns="91425" tIns="91425" rIns="91425" bIns="91425" anchor="t" anchorCtr="0"/>
          <a:lstStyle>
            <a:lvl1pPr lvl="0" algn="ctr" rtl="0">
              <a:lnSpc>
                <a:spcPct val="100000"/>
              </a:lnSpc>
              <a:spcBef>
                <a:spcPts val="0"/>
              </a:spcBef>
              <a:spcAft>
                <a:spcPts val="0"/>
              </a:spcAft>
              <a:buClr>
                <a:srgbClr val="003459"/>
              </a:buClr>
              <a:buSzPts val="2100"/>
              <a:buNone/>
              <a:defRPr sz="2100">
                <a:solidFill>
                  <a:srgbClr val="003459"/>
                </a:solidFill>
              </a:defRPr>
            </a:lvl1pPr>
            <a:lvl2pPr lvl="1" algn="ctr" rtl="0">
              <a:lnSpc>
                <a:spcPct val="100000"/>
              </a:lnSpc>
              <a:spcBef>
                <a:spcPts val="0"/>
              </a:spcBef>
              <a:spcAft>
                <a:spcPts val="0"/>
              </a:spcAft>
              <a:buClr>
                <a:srgbClr val="003459"/>
              </a:buClr>
              <a:buSzPts val="2100"/>
              <a:buNone/>
              <a:defRPr sz="2100">
                <a:solidFill>
                  <a:srgbClr val="003459"/>
                </a:solidFill>
              </a:defRPr>
            </a:lvl2pPr>
            <a:lvl3pPr lvl="2" algn="ctr" rtl="0">
              <a:lnSpc>
                <a:spcPct val="100000"/>
              </a:lnSpc>
              <a:spcBef>
                <a:spcPts val="0"/>
              </a:spcBef>
              <a:spcAft>
                <a:spcPts val="0"/>
              </a:spcAft>
              <a:buClr>
                <a:srgbClr val="003459"/>
              </a:buClr>
              <a:buSzPts val="2100"/>
              <a:buNone/>
              <a:defRPr sz="2100">
                <a:solidFill>
                  <a:srgbClr val="003459"/>
                </a:solidFill>
              </a:defRPr>
            </a:lvl3pPr>
            <a:lvl4pPr lvl="3" algn="ctr" rtl="0">
              <a:lnSpc>
                <a:spcPct val="100000"/>
              </a:lnSpc>
              <a:spcBef>
                <a:spcPts val="0"/>
              </a:spcBef>
              <a:spcAft>
                <a:spcPts val="0"/>
              </a:spcAft>
              <a:buClr>
                <a:srgbClr val="003459"/>
              </a:buClr>
              <a:buSzPts val="2100"/>
              <a:buNone/>
              <a:defRPr sz="2100">
                <a:solidFill>
                  <a:srgbClr val="003459"/>
                </a:solidFill>
              </a:defRPr>
            </a:lvl4pPr>
            <a:lvl5pPr lvl="4" algn="ctr" rtl="0">
              <a:lnSpc>
                <a:spcPct val="100000"/>
              </a:lnSpc>
              <a:spcBef>
                <a:spcPts val="0"/>
              </a:spcBef>
              <a:spcAft>
                <a:spcPts val="0"/>
              </a:spcAft>
              <a:buClr>
                <a:srgbClr val="003459"/>
              </a:buClr>
              <a:buSzPts val="2100"/>
              <a:buNone/>
              <a:defRPr sz="2100">
                <a:solidFill>
                  <a:srgbClr val="003459"/>
                </a:solidFill>
              </a:defRPr>
            </a:lvl5pPr>
            <a:lvl6pPr lvl="5" algn="ctr" rtl="0">
              <a:lnSpc>
                <a:spcPct val="100000"/>
              </a:lnSpc>
              <a:spcBef>
                <a:spcPts val="0"/>
              </a:spcBef>
              <a:spcAft>
                <a:spcPts val="0"/>
              </a:spcAft>
              <a:buClr>
                <a:srgbClr val="003459"/>
              </a:buClr>
              <a:buSzPts val="2100"/>
              <a:buNone/>
              <a:defRPr sz="2100">
                <a:solidFill>
                  <a:srgbClr val="003459"/>
                </a:solidFill>
              </a:defRPr>
            </a:lvl6pPr>
            <a:lvl7pPr lvl="6" algn="ctr" rtl="0">
              <a:lnSpc>
                <a:spcPct val="100000"/>
              </a:lnSpc>
              <a:spcBef>
                <a:spcPts val="0"/>
              </a:spcBef>
              <a:spcAft>
                <a:spcPts val="0"/>
              </a:spcAft>
              <a:buClr>
                <a:srgbClr val="003459"/>
              </a:buClr>
              <a:buSzPts val="2100"/>
              <a:buNone/>
              <a:defRPr sz="2100">
                <a:solidFill>
                  <a:srgbClr val="003459"/>
                </a:solidFill>
              </a:defRPr>
            </a:lvl7pPr>
            <a:lvl8pPr lvl="7" algn="ctr" rtl="0">
              <a:lnSpc>
                <a:spcPct val="100000"/>
              </a:lnSpc>
              <a:spcBef>
                <a:spcPts val="0"/>
              </a:spcBef>
              <a:spcAft>
                <a:spcPts val="0"/>
              </a:spcAft>
              <a:buClr>
                <a:srgbClr val="003459"/>
              </a:buClr>
              <a:buSzPts val="2100"/>
              <a:buNone/>
              <a:defRPr sz="2100">
                <a:solidFill>
                  <a:srgbClr val="003459"/>
                </a:solidFill>
              </a:defRPr>
            </a:lvl8pPr>
            <a:lvl9pPr lvl="8" algn="ctr" rtl="0">
              <a:lnSpc>
                <a:spcPct val="100000"/>
              </a:lnSpc>
              <a:spcBef>
                <a:spcPts val="0"/>
              </a:spcBef>
              <a:spcAft>
                <a:spcPts val="0"/>
              </a:spcAft>
              <a:buClr>
                <a:srgbClr val="003459"/>
              </a:buClr>
              <a:buSzPts val="2100"/>
              <a:buNone/>
              <a:defRPr sz="2100">
                <a:solidFill>
                  <a:srgbClr val="003459"/>
                </a:solidFill>
              </a:defRPr>
            </a:lvl9pPr>
          </a:lstStyle>
          <a:p>
            <a:endParaRPr/>
          </a:p>
        </p:txBody>
      </p:sp>
      <p:sp>
        <p:nvSpPr>
          <p:cNvPr id="69" name="Shape 69"/>
          <p:cNvSpPr txBox="1">
            <a:spLocks noGrp="1"/>
          </p:cNvSpPr>
          <p:nvPr>
            <p:ph type="sldNum" idx="12"/>
          </p:nvPr>
        </p:nvSpPr>
        <p:spPr>
          <a:xfrm>
            <a:off x="8472458" y="4663217"/>
            <a:ext cx="548700" cy="393600"/>
          </a:xfrm>
          <a:prstGeom prst="rect">
            <a:avLst/>
          </a:prstGeom>
          <a:noFill/>
        </p:spPr>
        <p:txBody>
          <a:bodyPr wrap="square" lIns="91425" tIns="91425" rIns="91425" bIns="91425" anchor="ctr" anchorCtr="0">
            <a:noAutofit/>
          </a:bodyPr>
          <a:lstStyle/>
          <a:p>
            <a:pPr marL="0" lvl="0" indent="0" algn="r" rtl="0">
              <a:lnSpc>
                <a:spcPct val="100000"/>
              </a:lnSpc>
              <a:spcBef>
                <a:spcPts val="0"/>
              </a:spcBef>
              <a:spcAft>
                <a:spcPts val="0"/>
              </a:spcAft>
              <a:buNone/>
            </a:pPr>
            <a:fld id="{00000000-1234-1234-1234-123412341234}" type="slidenum">
              <a:rPr lang="en" sz="1000">
                <a:solidFill>
                  <a:srgbClr val="003459"/>
                </a:solidFill>
              </a:rPr>
              <a:t>‹#›</a:t>
            </a:fld>
            <a:endParaRPr lang="en" sz="1000">
              <a:solidFill>
                <a:srgbClr val="00345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60950" y="2065350"/>
            <a:ext cx="8222100" cy="1012800"/>
          </a:xfrm>
          <a:prstGeom prst="rect">
            <a:avLst/>
          </a:prstGeom>
        </p:spPr>
        <p:txBody>
          <a:bodyPr wrap="square" lIns="91425" tIns="91425" rIns="91425" bIns="91425" anchor="ctr" anchorCtr="0"/>
          <a:lstStyle>
            <a:lvl1pPr lvl="0">
              <a:spcBef>
                <a:spcPts val="0"/>
              </a:spcBef>
              <a:buSzPts val="4200"/>
              <a:buNone/>
              <a:defRPr sz="4200"/>
            </a:lvl1pPr>
            <a:lvl2pPr lvl="1">
              <a:spcBef>
                <a:spcPts val="0"/>
              </a:spcBef>
              <a:buSzPts val="4200"/>
              <a:buNone/>
              <a:defRPr sz="4200"/>
            </a:lvl2pPr>
            <a:lvl3pPr lvl="2">
              <a:spcBef>
                <a:spcPts val="0"/>
              </a:spcBef>
              <a:buSzPts val="4200"/>
              <a:buNone/>
              <a:defRPr sz="4200"/>
            </a:lvl3pPr>
            <a:lvl4pPr lvl="3">
              <a:spcBef>
                <a:spcPts val="0"/>
              </a:spcBef>
              <a:buSzPts val="4200"/>
              <a:buNone/>
              <a:defRPr sz="4200"/>
            </a:lvl4pPr>
            <a:lvl5pPr lvl="4">
              <a:spcBef>
                <a:spcPts val="0"/>
              </a:spcBef>
              <a:buSzPts val="4200"/>
              <a:buNone/>
              <a:defRPr sz="4200"/>
            </a:lvl5pPr>
            <a:lvl6pPr lvl="5">
              <a:spcBef>
                <a:spcPts val="0"/>
              </a:spcBef>
              <a:buSzPts val="4200"/>
              <a:buNone/>
              <a:defRPr sz="4200"/>
            </a:lvl6pPr>
            <a:lvl7pPr lvl="6">
              <a:spcBef>
                <a:spcPts val="0"/>
              </a:spcBef>
              <a:buSzPts val="4200"/>
              <a:buNone/>
              <a:defRPr sz="4200"/>
            </a:lvl7pPr>
            <a:lvl8pPr lvl="7">
              <a:spcBef>
                <a:spcPts val="0"/>
              </a:spcBef>
              <a:buSzPts val="4200"/>
              <a:buNone/>
              <a:defRPr sz="4200"/>
            </a:lvl8pPr>
            <a:lvl9pPr lvl="8">
              <a:spcBef>
                <a:spcPts val="0"/>
              </a:spcBef>
              <a:buSzPts val="4200"/>
              <a:buNone/>
              <a:defRPr sz="4200"/>
            </a:lvl9pPr>
          </a:lstStyle>
          <a:p>
            <a:endParaRPr/>
          </a:p>
        </p:txBody>
      </p:sp>
      <p:sp>
        <p:nvSpPr>
          <p:cNvPr id="17" name="Shape 17"/>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21" name="Shape 21"/>
          <p:cNvSpPr txBox="1">
            <a:spLocks noGrp="1"/>
          </p:cNvSpPr>
          <p:nvPr>
            <p:ph type="title"/>
          </p:nvPr>
        </p:nvSpPr>
        <p:spPr>
          <a:xfrm>
            <a:off x="471900" y="738725"/>
            <a:ext cx="8222100" cy="767700"/>
          </a:xfrm>
          <a:prstGeom prst="rect">
            <a:avLst/>
          </a:prstGeom>
        </p:spPr>
        <p:txBody>
          <a:bodyPr wrap="square" lIns="91425" tIns="91425" rIns="91425" bIns="91425" anchor="b" anchorCtr="0"/>
          <a:lstStyle>
            <a:lvl1pPr lvl="0">
              <a:spcBef>
                <a:spcPts val="0"/>
              </a:spcBef>
              <a:buSzPts val="3200"/>
              <a:buNone/>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22" name="Shape 22"/>
          <p:cNvSpPr txBox="1">
            <a:spLocks noGrp="1"/>
          </p:cNvSpPr>
          <p:nvPr>
            <p:ph type="body" idx="1"/>
          </p:nvPr>
        </p:nvSpPr>
        <p:spPr>
          <a:xfrm>
            <a:off x="471900" y="1919075"/>
            <a:ext cx="8222100" cy="2710200"/>
          </a:xfrm>
          <a:prstGeom prst="rect">
            <a:avLst/>
          </a:prstGeom>
        </p:spPr>
        <p:txBody>
          <a:bodyPr wrap="square" lIns="91425" tIns="91425" rIns="91425" bIns="91425" anchor="t" anchorCtr="0"/>
          <a:lstStyle>
            <a:lvl1pPr lvl="0">
              <a:spcBef>
                <a:spcPts val="0"/>
              </a:spcBef>
              <a:spcAft>
                <a:spcPts val="0"/>
              </a:spcAft>
              <a:buSzPts val="1800"/>
              <a:buChar char="●"/>
              <a:defRPr sz="1100">
                <a:latin typeface="Arial"/>
                <a:ea typeface="Arial"/>
                <a:cs typeface="Arial"/>
                <a:sym typeface="Arial"/>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23" name="Shape 23"/>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p:nvPr/>
        </p:nvSpPr>
        <p:spPr>
          <a:xfrm rot="10800000" flipH="1">
            <a:off x="0" y="1686000"/>
            <a:ext cx="9144000" cy="3457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27" name="Shape 27"/>
          <p:cNvSpPr txBox="1">
            <a:spLocks noGrp="1"/>
          </p:cNvSpPr>
          <p:nvPr>
            <p:ph type="title"/>
          </p:nvPr>
        </p:nvSpPr>
        <p:spPr>
          <a:xfrm>
            <a:off x="471900" y="738725"/>
            <a:ext cx="8222100" cy="767700"/>
          </a:xfrm>
          <a:prstGeom prst="rect">
            <a:avLst/>
          </a:prstGeom>
        </p:spPr>
        <p:txBody>
          <a:bodyPr wrap="square" lIns="91425" tIns="91425" rIns="91425" bIns="91425" anchor="b" anchorCtr="0"/>
          <a:lstStyle>
            <a:lvl1pPr lvl="0">
              <a:spcBef>
                <a:spcPts val="0"/>
              </a:spcBef>
              <a:buSzPts val="3200"/>
              <a:buNone/>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28" name="Shape 28"/>
          <p:cNvSpPr txBox="1">
            <a:spLocks noGrp="1"/>
          </p:cNvSpPr>
          <p:nvPr>
            <p:ph type="body" idx="1"/>
          </p:nvPr>
        </p:nvSpPr>
        <p:spPr>
          <a:xfrm>
            <a:off x="47190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9" name="Shape 29"/>
          <p:cNvSpPr txBox="1">
            <a:spLocks noGrp="1"/>
          </p:cNvSpPr>
          <p:nvPr>
            <p:ph type="body" idx="2"/>
          </p:nvPr>
        </p:nvSpPr>
        <p:spPr>
          <a:xfrm>
            <a:off x="469425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0" name="Shape 30"/>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p:nvPr/>
        </p:nvSpPr>
        <p:spPr>
          <a:xfrm rot="10800000" flipH="1">
            <a:off x="0" y="656400"/>
            <a:ext cx="9144000" cy="44871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34" name="Shape 34"/>
          <p:cNvSpPr txBox="1">
            <a:spLocks noGrp="1"/>
          </p:cNvSpPr>
          <p:nvPr>
            <p:ph type="title"/>
          </p:nvPr>
        </p:nvSpPr>
        <p:spPr>
          <a:xfrm>
            <a:off x="98250" y="16350"/>
            <a:ext cx="8826600" cy="602700"/>
          </a:xfrm>
          <a:prstGeom prst="rect">
            <a:avLst/>
          </a:prstGeom>
        </p:spPr>
        <p:txBody>
          <a:bodyPr wrap="square" lIns="91425" tIns="91425" rIns="91425" bIns="91425" anchor="ctr" anchorCtr="0"/>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a:endParaRPr/>
          </a:p>
        </p:txBody>
      </p:sp>
      <p:sp>
        <p:nvSpPr>
          <p:cNvPr id="35" name="Shape 35"/>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6"/>
        <p:cNvGrpSpPr/>
        <p:nvPr/>
      </p:nvGrpSpPr>
      <p:grpSpPr>
        <a:xfrm>
          <a:off x="0" y="0"/>
          <a:ext cx="0" cy="0"/>
          <a:chOff x="0" y="0"/>
          <a:chExt cx="0" cy="0"/>
        </a:xfrm>
      </p:grpSpPr>
      <p:sp>
        <p:nvSpPr>
          <p:cNvPr id="37" name="Shape 37"/>
          <p:cNvSpPr txBox="1"/>
          <p:nvPr/>
        </p:nvSpPr>
        <p:spPr>
          <a:xfrm rot="10800000" flipH="1">
            <a:off x="3276600" y="25"/>
            <a:ext cx="58674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39" name="Shape 39"/>
          <p:cNvSpPr txBox="1">
            <a:spLocks noGrp="1"/>
          </p:cNvSpPr>
          <p:nvPr>
            <p:ph type="title"/>
          </p:nvPr>
        </p:nvSpPr>
        <p:spPr>
          <a:xfrm>
            <a:off x="226078" y="357800"/>
            <a:ext cx="2808000" cy="9534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40" name="Shape 40"/>
          <p:cNvSpPr txBox="1">
            <a:spLocks noGrp="1"/>
          </p:cNvSpPr>
          <p:nvPr>
            <p:ph type="body" idx="1"/>
          </p:nvPr>
        </p:nvSpPr>
        <p:spPr>
          <a:xfrm>
            <a:off x="226075" y="1465800"/>
            <a:ext cx="2808000" cy="3163500"/>
          </a:xfrm>
          <a:prstGeom prst="rect">
            <a:avLst/>
          </a:prstGeom>
        </p:spPr>
        <p:txBody>
          <a:bodyPr wrap="square" lIns="91425" tIns="91425" rIns="91425" bIns="91425" anchor="t" anchorCtr="0"/>
          <a:lstStyle>
            <a:lvl1pPr lvl="0">
              <a:spcBef>
                <a:spcPts val="0"/>
              </a:spcBef>
              <a:buClr>
                <a:schemeClr val="lt1"/>
              </a:buClr>
              <a:buSzPts val="1200"/>
              <a:buChar char="●"/>
              <a:defRPr sz="1200">
                <a:solidFill>
                  <a:schemeClr val="lt1"/>
                </a:solidFill>
              </a:defRPr>
            </a:lvl1pPr>
            <a:lvl2pPr lvl="1">
              <a:spcBef>
                <a:spcPts val="0"/>
              </a:spcBef>
              <a:buClr>
                <a:schemeClr val="lt1"/>
              </a:buClr>
              <a:buSzPts val="1200"/>
              <a:buChar char="○"/>
              <a:defRPr sz="1200">
                <a:solidFill>
                  <a:schemeClr val="lt1"/>
                </a:solidFill>
              </a:defRPr>
            </a:lvl2pPr>
            <a:lvl3pPr lvl="2">
              <a:spcBef>
                <a:spcPts val="0"/>
              </a:spcBef>
              <a:buClr>
                <a:schemeClr val="lt1"/>
              </a:buClr>
              <a:buSzPts val="1200"/>
              <a:buChar char="■"/>
              <a:defRPr sz="1200">
                <a:solidFill>
                  <a:schemeClr val="lt1"/>
                </a:solidFill>
              </a:defRPr>
            </a:lvl3pPr>
            <a:lvl4pPr lvl="3">
              <a:spcBef>
                <a:spcPts val="0"/>
              </a:spcBef>
              <a:buClr>
                <a:schemeClr val="lt1"/>
              </a:buClr>
              <a:buSzPts val="1200"/>
              <a:buChar char="●"/>
              <a:defRPr sz="1200">
                <a:solidFill>
                  <a:schemeClr val="lt1"/>
                </a:solidFill>
              </a:defRPr>
            </a:lvl4pPr>
            <a:lvl5pPr lvl="4">
              <a:spcBef>
                <a:spcPts val="0"/>
              </a:spcBef>
              <a:buClr>
                <a:schemeClr val="lt1"/>
              </a:buClr>
              <a:buSzPts val="1200"/>
              <a:buChar char="○"/>
              <a:defRPr sz="1200">
                <a:solidFill>
                  <a:schemeClr val="lt1"/>
                </a:solidFill>
              </a:defRPr>
            </a:lvl5pPr>
            <a:lvl6pPr lvl="5">
              <a:spcBef>
                <a:spcPts val="0"/>
              </a:spcBef>
              <a:buClr>
                <a:schemeClr val="lt1"/>
              </a:buClr>
              <a:buSzPts val="1200"/>
              <a:buChar char="■"/>
              <a:defRPr sz="1200">
                <a:solidFill>
                  <a:schemeClr val="lt1"/>
                </a:solidFill>
              </a:defRPr>
            </a:lvl6pPr>
            <a:lvl7pPr lvl="6">
              <a:spcBef>
                <a:spcPts val="0"/>
              </a:spcBef>
              <a:buClr>
                <a:schemeClr val="lt1"/>
              </a:buClr>
              <a:buSzPts val="1200"/>
              <a:buChar char="●"/>
              <a:defRPr sz="1200">
                <a:solidFill>
                  <a:schemeClr val="lt1"/>
                </a:solidFill>
              </a:defRPr>
            </a:lvl7pPr>
            <a:lvl8pPr lvl="7">
              <a:spcBef>
                <a:spcPts val="0"/>
              </a:spcBef>
              <a:buClr>
                <a:schemeClr val="lt1"/>
              </a:buClr>
              <a:buSzPts val="1200"/>
              <a:buChar char="○"/>
              <a:defRPr sz="1200">
                <a:solidFill>
                  <a:schemeClr val="lt1"/>
                </a:solidFill>
              </a:defRPr>
            </a:lvl8pPr>
            <a:lvl9pPr lvl="8">
              <a:spcBef>
                <a:spcPts val="0"/>
              </a:spcBef>
              <a:buClr>
                <a:schemeClr val="lt1"/>
              </a:buClr>
              <a:buSzPts val="1200"/>
              <a:buChar char="■"/>
              <a:defRPr sz="1200">
                <a:solidFill>
                  <a:schemeClr val="lt1"/>
                </a:solidFill>
              </a:defRPr>
            </a:lvl9pPr>
          </a:lstStyle>
          <a:p>
            <a:endParaRPr/>
          </a:p>
        </p:txBody>
      </p:sp>
      <p:sp>
        <p:nvSpPr>
          <p:cNvPr id="41" name="Shape 41"/>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488250"/>
            <a:ext cx="6227100" cy="4090800"/>
          </a:xfrm>
          <a:prstGeom prst="rect">
            <a:avLst/>
          </a:prstGeom>
        </p:spPr>
        <p:txBody>
          <a:bodyPr wrap="square" lIns="91425" tIns="91425" rIns="91425" bIns="91425" anchor="ctr" anchorCtr="0"/>
          <a:lstStyle>
            <a:lvl1pPr lvl="0">
              <a:spcBef>
                <a:spcPts val="0"/>
              </a:spcBef>
              <a:buSzPts val="6000"/>
              <a:buNone/>
              <a:defRPr sz="6000"/>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a:endParaRPr/>
          </a:p>
        </p:txBody>
      </p:sp>
      <p:sp>
        <p:nvSpPr>
          <p:cNvPr id="44" name="Shape 44"/>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48" name="Shape 48"/>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Clr>
                <a:schemeClr val="dk2"/>
              </a:buClr>
              <a:buSzPts val="4200"/>
              <a:buNone/>
              <a:defRPr sz="4200">
                <a:solidFill>
                  <a:schemeClr val="dk2"/>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a:endParaRPr/>
          </a:p>
        </p:txBody>
      </p:sp>
      <p:sp>
        <p:nvSpPr>
          <p:cNvPr id="49" name="Shape 49"/>
          <p:cNvSpPr txBox="1">
            <a:spLocks noGrp="1"/>
          </p:cNvSpPr>
          <p:nvPr>
            <p:ph type="subTitle" idx="1"/>
          </p:nvPr>
        </p:nvSpPr>
        <p:spPr>
          <a:xfrm>
            <a:off x="265500" y="2779467"/>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a:endParaRPr/>
          </a:p>
        </p:txBody>
      </p:sp>
      <p:sp>
        <p:nvSpPr>
          <p:cNvPr id="51" name="Shape 51"/>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p:nvPr/>
        </p:nvSpPr>
        <p:spPr>
          <a:xfrm rot="10800000" flipH="1">
            <a:off x="0" y="0"/>
            <a:ext cx="9144000" cy="46959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54" name="Shape 54"/>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55" name="Shape 55"/>
          <p:cNvSpPr txBox="1">
            <a:spLocks noGrp="1"/>
          </p:cNvSpPr>
          <p:nvPr>
            <p:ph type="body" idx="1"/>
          </p:nvPr>
        </p:nvSpPr>
        <p:spPr>
          <a:xfrm>
            <a:off x="57150" y="4696825"/>
            <a:ext cx="8382000" cy="446700"/>
          </a:xfrm>
          <a:prstGeom prst="rect">
            <a:avLst/>
          </a:prstGeom>
        </p:spPr>
        <p:txBody>
          <a:bodyPr wrap="square" lIns="91425" tIns="91425" rIns="91425" bIns="91425" anchor="ctr" anchorCtr="0"/>
          <a:lstStyle>
            <a:lvl1pPr lv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Shape 56"/>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lvl="0">
              <a:spcBef>
                <a:spcPts val="0"/>
              </a:spcBef>
              <a:buClr>
                <a:schemeClr val="lt1"/>
              </a:buClr>
              <a:buSzPts val="3200"/>
              <a:buFont typeface="Roboto"/>
              <a:buNone/>
              <a:defRPr sz="3200">
                <a:solidFill>
                  <a:schemeClr val="lt1"/>
                </a:solidFill>
                <a:latin typeface="Roboto"/>
                <a:ea typeface="Roboto"/>
                <a:cs typeface="Roboto"/>
                <a:sym typeface="Roboto"/>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lt2"/>
              </a:buClr>
              <a:buSzPts val="1800"/>
              <a:buFont typeface="Roboto"/>
              <a:buChar char="●"/>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 sz="1000">
                <a:solidFill>
                  <a:schemeClr val="lt2"/>
                </a:solidFill>
                <a:latin typeface="Roboto"/>
                <a:ea typeface="Roboto"/>
                <a:cs typeface="Roboto"/>
                <a:sym typeface="Roboto"/>
              </a:r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crummethodology.com/"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www.scrum.org/resources/what-is-scru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ctrTitle"/>
          </p:nvPr>
        </p:nvSpPr>
        <p:spPr>
          <a:xfrm>
            <a:off x="2689350" y="1811363"/>
            <a:ext cx="4146300" cy="1249200"/>
          </a:xfrm>
          <a:prstGeom prst="rect">
            <a:avLst/>
          </a:prstGeom>
        </p:spPr>
        <p:txBody>
          <a:bodyPr wrap="square" lIns="91425" tIns="91425" rIns="91425" bIns="91425" anchor="b" anchorCtr="0">
            <a:noAutofit/>
          </a:bodyPr>
          <a:lstStyle/>
          <a:p>
            <a:pPr marL="0" lvl="0" indent="0">
              <a:spcBef>
                <a:spcPts val="0"/>
              </a:spcBef>
              <a:buNone/>
            </a:pPr>
            <a:r>
              <a:rPr lang="en"/>
              <a:t>Scrum Development</a:t>
            </a:r>
          </a:p>
        </p:txBody>
      </p:sp>
      <p:sp>
        <p:nvSpPr>
          <p:cNvPr id="75" name="Shape 75"/>
          <p:cNvSpPr txBox="1">
            <a:spLocks noGrp="1"/>
          </p:cNvSpPr>
          <p:nvPr>
            <p:ph type="subTitle" idx="1"/>
          </p:nvPr>
        </p:nvSpPr>
        <p:spPr>
          <a:xfrm>
            <a:off x="2689350" y="3190240"/>
            <a:ext cx="4146300" cy="522900"/>
          </a:xfrm>
          <a:prstGeom prst="rect">
            <a:avLst/>
          </a:prstGeom>
        </p:spPr>
        <p:txBody>
          <a:bodyPr wrap="square" lIns="91425" tIns="91425" rIns="91425" bIns="91425" anchor="t" anchorCtr="0">
            <a:noAutofit/>
          </a:bodyPr>
          <a:lstStyle/>
          <a:p>
            <a:pPr marL="0" lvl="0" indent="0">
              <a:spcBef>
                <a:spcPts val="0"/>
              </a:spcBef>
              <a:buNone/>
            </a:pPr>
            <a:endParaRPr lang="e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471900" y="738725"/>
            <a:ext cx="8222100" cy="767700"/>
          </a:xfrm>
          <a:prstGeom prst="rect">
            <a:avLst/>
          </a:prstGeom>
        </p:spPr>
        <p:txBody>
          <a:bodyPr wrap="square" lIns="91425" tIns="91425" rIns="91425" bIns="91425" anchor="b" anchorCtr="0">
            <a:noAutofit/>
          </a:bodyPr>
          <a:lstStyle/>
          <a:p>
            <a:pPr marL="0" lvl="0" indent="0" algn="ctr">
              <a:spcBef>
                <a:spcPts val="0"/>
              </a:spcBef>
              <a:buNone/>
            </a:pPr>
            <a:r>
              <a:rPr lang="en"/>
              <a:t>Scrum Team Roles: Team</a:t>
            </a:r>
          </a:p>
        </p:txBody>
      </p:sp>
      <p:sp>
        <p:nvSpPr>
          <p:cNvPr id="128" name="Shape 128"/>
          <p:cNvSpPr txBox="1">
            <a:spLocks noGrp="1"/>
          </p:cNvSpPr>
          <p:nvPr>
            <p:ph type="body" idx="1"/>
          </p:nvPr>
        </p:nvSpPr>
        <p:spPr>
          <a:xfrm>
            <a:off x="471900" y="1919075"/>
            <a:ext cx="8222100" cy="2710200"/>
          </a:xfrm>
          <a:prstGeom prst="rect">
            <a:avLst/>
          </a:prstGeom>
        </p:spPr>
        <p:txBody>
          <a:bodyPr wrap="square" lIns="91425" tIns="91425" rIns="91425" bIns="91425" anchor="t" anchorCtr="0">
            <a:noAutofit/>
          </a:bodyPr>
          <a:lstStyle/>
          <a:p>
            <a:pPr marL="457200" lvl="0" indent="-317500" rtl="0">
              <a:spcBef>
                <a:spcPts val="0"/>
              </a:spcBef>
              <a:spcAft>
                <a:spcPts val="0"/>
              </a:spcAft>
              <a:buClr>
                <a:schemeClr val="dk1"/>
              </a:buClr>
              <a:buSzPts val="1400"/>
              <a:buChar char="●"/>
            </a:pPr>
            <a:r>
              <a:rPr lang="en" sz="1400">
                <a:solidFill>
                  <a:schemeClr val="dk1"/>
                </a:solidFill>
              </a:rPr>
              <a:t>The team is utterly self managing.</a:t>
            </a:r>
          </a:p>
          <a:p>
            <a:pPr marL="457200" lvl="0" indent="-317500" rtl="0">
              <a:spcBef>
                <a:spcPts val="0"/>
              </a:spcBef>
              <a:spcAft>
                <a:spcPts val="0"/>
              </a:spcAft>
              <a:buClr>
                <a:schemeClr val="dk1"/>
              </a:buClr>
              <a:buSzPts val="1400"/>
              <a:buChar char="●"/>
            </a:pPr>
            <a:r>
              <a:rPr lang="en" sz="1400">
                <a:solidFill>
                  <a:schemeClr val="dk1"/>
                </a:solidFill>
              </a:rPr>
              <a:t>The development team is responsible for self organizing to complete work. </a:t>
            </a:r>
          </a:p>
          <a:p>
            <a:pPr marL="457200" lvl="0" indent="-317500" rtl="0">
              <a:spcBef>
                <a:spcPts val="0"/>
              </a:spcBef>
              <a:spcAft>
                <a:spcPts val="0"/>
              </a:spcAft>
              <a:buClr>
                <a:schemeClr val="dk1"/>
              </a:buClr>
              <a:buSzPts val="1400"/>
              <a:buChar char="●"/>
            </a:pPr>
            <a:r>
              <a:rPr lang="en" sz="1400">
                <a:solidFill>
                  <a:schemeClr val="dk1"/>
                </a:solidFill>
              </a:rPr>
              <a:t>A Scrum development team contains about seven fully dedicated members (officially 3-9), ideally in one team room protected from outside distractions. </a:t>
            </a:r>
          </a:p>
          <a:p>
            <a:pPr marL="457200" lvl="0" indent="-317500" rtl="0">
              <a:spcBef>
                <a:spcPts val="0"/>
              </a:spcBef>
              <a:spcAft>
                <a:spcPts val="0"/>
              </a:spcAft>
              <a:buClr>
                <a:schemeClr val="dk1"/>
              </a:buClr>
              <a:buSzPts val="1400"/>
              <a:buChar char="●"/>
            </a:pPr>
            <a:r>
              <a:rPr lang="en" sz="1400">
                <a:solidFill>
                  <a:schemeClr val="dk1"/>
                </a:solidFill>
              </a:rPr>
              <a:t>For software projects, a typical team includes a mix of software engineers, architects, programmers, analysts, QA experts, testers, and UI designers. </a:t>
            </a:r>
          </a:p>
          <a:p>
            <a:pPr marL="457200" lvl="0" indent="-317500" rtl="0">
              <a:spcBef>
                <a:spcPts val="0"/>
              </a:spcBef>
              <a:spcAft>
                <a:spcPts val="0"/>
              </a:spcAft>
              <a:buClr>
                <a:schemeClr val="dk1"/>
              </a:buClr>
              <a:buSzPts val="1400"/>
              <a:buChar char="●"/>
            </a:pPr>
            <a:r>
              <a:rPr lang="en" sz="1400">
                <a:solidFill>
                  <a:schemeClr val="dk1"/>
                </a:solidFill>
              </a:rPr>
              <a:t>Each sprint, the team is responsible for determining how it will accomplish the work to be completed. </a:t>
            </a:r>
          </a:p>
          <a:p>
            <a:pPr marL="457200" lvl="0" indent="-317500" rtl="0">
              <a:spcBef>
                <a:spcPts val="0"/>
              </a:spcBef>
              <a:spcAft>
                <a:spcPts val="0"/>
              </a:spcAft>
              <a:buClr>
                <a:schemeClr val="dk1"/>
              </a:buClr>
              <a:buSzPts val="1400"/>
              <a:buChar char="●"/>
            </a:pPr>
            <a:r>
              <a:rPr lang="en" sz="1400">
                <a:solidFill>
                  <a:schemeClr val="dk1"/>
                </a:solidFill>
              </a:rPr>
              <a:t>The team has autonomy and responsibility to meet the goals of the sprint.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Shape 133"/>
          <p:cNvPicPr preferRelativeResize="0"/>
          <p:nvPr/>
        </p:nvPicPr>
        <p:blipFill>
          <a:blip r:embed="rId3">
            <a:alphaModFix/>
          </a:blip>
          <a:stretch>
            <a:fillRect/>
          </a:stretch>
        </p:blipFill>
        <p:spPr>
          <a:xfrm>
            <a:off x="1353500" y="95201"/>
            <a:ext cx="6241576" cy="4870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471900" y="738725"/>
            <a:ext cx="8222100" cy="767700"/>
          </a:xfrm>
          <a:prstGeom prst="rect">
            <a:avLst/>
          </a:prstGeom>
        </p:spPr>
        <p:txBody>
          <a:bodyPr wrap="square" lIns="91425" tIns="91425" rIns="91425" bIns="91425" anchor="b" anchorCtr="0">
            <a:noAutofit/>
          </a:bodyPr>
          <a:lstStyle/>
          <a:p>
            <a:pPr marL="0" lvl="0" indent="0" algn="ctr" rtl="0">
              <a:lnSpc>
                <a:spcPct val="115000"/>
              </a:lnSpc>
              <a:spcBef>
                <a:spcPts val="1400"/>
              </a:spcBef>
              <a:spcAft>
                <a:spcPts val="400"/>
              </a:spcAft>
              <a:buNone/>
            </a:pPr>
            <a:r>
              <a:rPr lang="en" sz="3000"/>
              <a:t>Scrum Events</a:t>
            </a:r>
          </a:p>
        </p:txBody>
      </p:sp>
      <p:sp>
        <p:nvSpPr>
          <p:cNvPr id="139" name="Shape 139"/>
          <p:cNvSpPr txBox="1">
            <a:spLocks noGrp="1"/>
          </p:cNvSpPr>
          <p:nvPr>
            <p:ph type="body" idx="1"/>
          </p:nvPr>
        </p:nvSpPr>
        <p:spPr>
          <a:xfrm>
            <a:off x="471900" y="1806900"/>
            <a:ext cx="8222100" cy="3054300"/>
          </a:xfrm>
          <a:prstGeom prst="rect">
            <a:avLst/>
          </a:prstGeom>
        </p:spPr>
        <p:txBody>
          <a:bodyPr wrap="square" lIns="91425" tIns="91425" rIns="91425" bIns="91425" anchor="t" anchorCtr="0">
            <a:noAutofit/>
          </a:bodyPr>
          <a:lstStyle/>
          <a:p>
            <a:pPr marL="457200" lvl="0" indent="-317500" rtl="0">
              <a:spcBef>
                <a:spcPts val="0"/>
              </a:spcBef>
              <a:spcAft>
                <a:spcPts val="0"/>
              </a:spcAft>
              <a:buClr>
                <a:schemeClr val="dk1"/>
              </a:buClr>
              <a:buSzPts val="1400"/>
              <a:buFont typeface="Arial"/>
              <a:buChar char="●"/>
            </a:pPr>
            <a:r>
              <a:rPr lang="en" sz="1400" b="1">
                <a:solidFill>
                  <a:schemeClr val="dk1"/>
                </a:solidFill>
              </a:rPr>
              <a:t>Sprint</a:t>
            </a:r>
            <a:r>
              <a:rPr lang="en" sz="1400">
                <a:solidFill>
                  <a:schemeClr val="dk1"/>
                </a:solidFill>
              </a:rPr>
              <a:t>-a time-box of one month or less during which a “Done”, useable, and potentially releasable product Increment is created.(Scrum Development Team)</a:t>
            </a:r>
          </a:p>
          <a:p>
            <a:pPr marL="457200" lvl="0" indent="-317500" rtl="0">
              <a:spcBef>
                <a:spcPts val="0"/>
              </a:spcBef>
              <a:spcAft>
                <a:spcPts val="0"/>
              </a:spcAft>
              <a:buClr>
                <a:schemeClr val="dk1"/>
              </a:buClr>
              <a:buSzPts val="1400"/>
              <a:buFont typeface="Arial"/>
              <a:buChar char="●"/>
            </a:pPr>
            <a:r>
              <a:rPr lang="en" sz="1400" b="1">
                <a:solidFill>
                  <a:schemeClr val="dk1"/>
                </a:solidFill>
              </a:rPr>
              <a:t>Sprint Planning</a:t>
            </a:r>
            <a:r>
              <a:rPr lang="en" sz="1400">
                <a:solidFill>
                  <a:schemeClr val="dk1"/>
                </a:solidFill>
              </a:rPr>
              <a:t>-the work to be performed in the Sprint is planned at the Sprint Planning. This plan is created by the collaborative work of the entire Scrum Team.(Scrum Master)</a:t>
            </a:r>
          </a:p>
          <a:p>
            <a:pPr marL="457200" lvl="0" indent="-317500" rtl="0">
              <a:spcBef>
                <a:spcPts val="0"/>
              </a:spcBef>
              <a:spcAft>
                <a:spcPts val="0"/>
              </a:spcAft>
              <a:buClr>
                <a:schemeClr val="dk1"/>
              </a:buClr>
              <a:buSzPts val="1400"/>
              <a:buFont typeface="Arial"/>
              <a:buChar char="●"/>
            </a:pPr>
            <a:r>
              <a:rPr lang="en" sz="1400" b="1">
                <a:solidFill>
                  <a:schemeClr val="dk1"/>
                </a:solidFill>
              </a:rPr>
              <a:t>Daily Scrum</a:t>
            </a:r>
            <a:r>
              <a:rPr lang="en" sz="1400">
                <a:solidFill>
                  <a:schemeClr val="dk1"/>
                </a:solidFill>
              </a:rPr>
              <a:t>-a 15-minute time-boxed event for the Development Team to synchronize activities and create a plan for the next 24 hours. (Development Team)</a:t>
            </a:r>
          </a:p>
          <a:p>
            <a:pPr marL="457200" lvl="0" indent="-317500" rtl="0">
              <a:spcBef>
                <a:spcPts val="0"/>
              </a:spcBef>
              <a:spcAft>
                <a:spcPts val="0"/>
              </a:spcAft>
              <a:buClr>
                <a:schemeClr val="dk1"/>
              </a:buClr>
              <a:buSzPts val="1400"/>
              <a:buFont typeface="Arial"/>
              <a:buChar char="●"/>
            </a:pPr>
            <a:r>
              <a:rPr lang="en" sz="1400" b="1">
                <a:solidFill>
                  <a:schemeClr val="dk1"/>
                </a:solidFill>
              </a:rPr>
              <a:t>Sprint Review</a:t>
            </a:r>
            <a:r>
              <a:rPr lang="en" sz="1400">
                <a:solidFill>
                  <a:schemeClr val="dk1"/>
                </a:solidFill>
              </a:rPr>
              <a:t>-held at the end of the Sprint to inspect the Increment and adapt the Product Backlog if needed.(Scrum Team and key stakeholders, Product Owner)</a:t>
            </a:r>
          </a:p>
          <a:p>
            <a:pPr marL="457200" lvl="0" indent="-317500" rtl="0">
              <a:spcBef>
                <a:spcPts val="0"/>
              </a:spcBef>
              <a:buClr>
                <a:schemeClr val="dk1"/>
              </a:buClr>
              <a:buSzPts val="1400"/>
              <a:buFont typeface="Arial"/>
              <a:buChar char="●"/>
            </a:pPr>
            <a:r>
              <a:rPr lang="en" sz="1400" b="1">
                <a:solidFill>
                  <a:schemeClr val="dk1"/>
                </a:solidFill>
              </a:rPr>
              <a:t>Sprint Retrospective</a:t>
            </a:r>
            <a:r>
              <a:rPr lang="en" sz="1400">
                <a:solidFill>
                  <a:schemeClr val="dk1"/>
                </a:solidFill>
              </a:rPr>
              <a:t>-an opportunity for the Scrum Team to inspect itself and create a plan for improvements to be enacted during the next Sprint, is at most a three-hour meeting for one-month Sprints. For shorter Sprints, the event is usually shorter. (Scrum Master)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471900" y="738725"/>
            <a:ext cx="8222100" cy="767700"/>
          </a:xfrm>
          <a:prstGeom prst="rect">
            <a:avLst/>
          </a:prstGeom>
        </p:spPr>
        <p:txBody>
          <a:bodyPr wrap="square" lIns="91425" tIns="91425" rIns="91425" bIns="91425" anchor="b" anchorCtr="0">
            <a:noAutofit/>
          </a:bodyPr>
          <a:lstStyle/>
          <a:p>
            <a:pPr marL="0" lvl="0" indent="0" algn="ctr">
              <a:spcBef>
                <a:spcPts val="0"/>
              </a:spcBef>
              <a:buNone/>
            </a:pPr>
            <a:r>
              <a:rPr lang="en"/>
              <a:t>Scrum Artifacts</a:t>
            </a:r>
          </a:p>
        </p:txBody>
      </p:sp>
      <p:sp>
        <p:nvSpPr>
          <p:cNvPr id="145" name="Shape 145"/>
          <p:cNvSpPr txBox="1">
            <a:spLocks noGrp="1"/>
          </p:cNvSpPr>
          <p:nvPr>
            <p:ph type="body" idx="1"/>
          </p:nvPr>
        </p:nvSpPr>
        <p:spPr>
          <a:xfrm>
            <a:off x="471900" y="1919075"/>
            <a:ext cx="8222100" cy="2710200"/>
          </a:xfrm>
          <a:prstGeom prst="rect">
            <a:avLst/>
          </a:prstGeom>
        </p:spPr>
        <p:txBody>
          <a:bodyPr wrap="square" lIns="91425" tIns="91425" rIns="91425" bIns="91425" anchor="t" anchorCtr="0">
            <a:noAutofit/>
          </a:bodyPr>
          <a:lstStyle/>
          <a:p>
            <a:pPr marL="457200" lvl="0" indent="-317500" rtl="0">
              <a:spcBef>
                <a:spcPts val="0"/>
              </a:spcBef>
              <a:spcAft>
                <a:spcPts val="0"/>
              </a:spcAft>
              <a:buClr>
                <a:schemeClr val="dk1"/>
              </a:buClr>
              <a:buSzPts val="1400"/>
              <a:buFont typeface="Arial"/>
              <a:buChar char="●"/>
            </a:pPr>
            <a:r>
              <a:rPr lang="en" sz="1400" b="1">
                <a:solidFill>
                  <a:schemeClr val="dk1"/>
                </a:solidFill>
              </a:rPr>
              <a:t>Product Backlog</a:t>
            </a:r>
            <a:r>
              <a:rPr lang="en" sz="1400">
                <a:solidFill>
                  <a:schemeClr val="dk1"/>
                </a:solidFill>
              </a:rPr>
              <a:t>-ordered list of everything that is known to be needed in the product. It is the single source of requirements for any changes to be made to the product</a:t>
            </a:r>
          </a:p>
          <a:p>
            <a:pPr marL="457200" lvl="0" indent="-317500" rtl="0">
              <a:spcBef>
                <a:spcPts val="0"/>
              </a:spcBef>
              <a:spcAft>
                <a:spcPts val="0"/>
              </a:spcAft>
              <a:buClr>
                <a:schemeClr val="dk1"/>
              </a:buClr>
              <a:buSzPts val="1400"/>
              <a:buFont typeface="Arial"/>
              <a:buChar char="●"/>
            </a:pPr>
            <a:r>
              <a:rPr lang="en" sz="1400" b="1">
                <a:solidFill>
                  <a:schemeClr val="dk1"/>
                </a:solidFill>
              </a:rPr>
              <a:t>Sprint Backlog</a:t>
            </a:r>
            <a:r>
              <a:rPr lang="en" sz="1400">
                <a:solidFill>
                  <a:schemeClr val="dk1"/>
                </a:solidFill>
              </a:rPr>
              <a:t>-the set of Product Backlog items selected for the Sprint, plus a plan for delivering the product Increment and realizing the Sprint Goal.</a:t>
            </a:r>
          </a:p>
          <a:p>
            <a:pPr marL="457200" lvl="0" indent="-317500" rtl="0">
              <a:spcBef>
                <a:spcPts val="0"/>
              </a:spcBef>
              <a:buClr>
                <a:schemeClr val="dk1"/>
              </a:buClr>
              <a:buSzPts val="1400"/>
              <a:buFont typeface="Arial"/>
              <a:buChar char="●"/>
            </a:pPr>
            <a:r>
              <a:rPr lang="en" sz="1400" b="1">
                <a:solidFill>
                  <a:schemeClr val="dk1"/>
                </a:solidFill>
              </a:rPr>
              <a:t>Increment-</a:t>
            </a:r>
            <a:r>
              <a:rPr lang="en" sz="1400">
                <a:solidFill>
                  <a:schemeClr val="dk1"/>
                </a:solidFill>
              </a:rPr>
              <a:t>the sum of all the Product Backlog items completed during a Sprint and the value of the increments of all previous Sprints.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471900" y="738725"/>
            <a:ext cx="8222100" cy="767700"/>
          </a:xfrm>
          <a:prstGeom prst="rect">
            <a:avLst/>
          </a:prstGeom>
        </p:spPr>
        <p:txBody>
          <a:bodyPr wrap="square" lIns="91425" tIns="91425" rIns="91425" bIns="91425" anchor="b" anchorCtr="0">
            <a:noAutofit/>
          </a:bodyPr>
          <a:lstStyle/>
          <a:p>
            <a:pPr marL="0" lvl="0" indent="0" algn="ctr">
              <a:spcBef>
                <a:spcPts val="0"/>
              </a:spcBef>
              <a:buNone/>
            </a:pPr>
            <a:r>
              <a:rPr lang="en"/>
              <a:t>Sources</a:t>
            </a:r>
          </a:p>
        </p:txBody>
      </p:sp>
      <p:sp>
        <p:nvSpPr>
          <p:cNvPr id="151" name="Shape 151"/>
          <p:cNvSpPr txBox="1">
            <a:spLocks noGrp="1"/>
          </p:cNvSpPr>
          <p:nvPr>
            <p:ph type="body" idx="1"/>
          </p:nvPr>
        </p:nvSpPr>
        <p:spPr>
          <a:xfrm>
            <a:off x="471900" y="1919075"/>
            <a:ext cx="8222100" cy="2710200"/>
          </a:xfrm>
          <a:prstGeom prst="rect">
            <a:avLst/>
          </a:prstGeom>
        </p:spPr>
        <p:txBody>
          <a:bodyPr wrap="square" lIns="91425" tIns="91425" rIns="91425" bIns="91425" anchor="t" anchorCtr="0">
            <a:noAutofit/>
          </a:bodyPr>
          <a:lstStyle/>
          <a:p>
            <a:pPr marL="0" lvl="0" indent="0">
              <a:spcBef>
                <a:spcPts val="0"/>
              </a:spcBef>
              <a:buNone/>
            </a:pPr>
            <a:endParaRPr>
              <a:solidFill>
                <a:srgbClr val="000000"/>
              </a:solidFill>
            </a:endParaRPr>
          </a:p>
          <a:p>
            <a:pPr marL="0" lvl="0" indent="0">
              <a:spcBef>
                <a:spcPts val="0"/>
              </a:spcBef>
              <a:buNone/>
            </a:pPr>
            <a:r>
              <a:rPr lang="en" u="sng">
                <a:solidFill>
                  <a:srgbClr val="1155CC"/>
                </a:solidFill>
                <a:hlinkClick r:id="rId3"/>
              </a:rPr>
              <a:t>http://scrummethodology.com/</a:t>
            </a:r>
          </a:p>
          <a:p>
            <a:pPr marL="0" lvl="0" indent="0">
              <a:spcBef>
                <a:spcPts val="0"/>
              </a:spcBef>
              <a:buNone/>
            </a:pPr>
            <a:r>
              <a:rPr lang="en" u="sng">
                <a:solidFill>
                  <a:srgbClr val="1155CC"/>
                </a:solidFill>
                <a:hlinkClick r:id="rId4"/>
              </a:rPr>
              <a:t>https://www.scrum.org/resources/what-is-scrum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471900" y="738725"/>
            <a:ext cx="8222100" cy="767700"/>
          </a:xfrm>
          <a:prstGeom prst="rect">
            <a:avLst/>
          </a:prstGeom>
        </p:spPr>
        <p:txBody>
          <a:bodyPr wrap="square" lIns="91425" tIns="91425" rIns="91425" bIns="91425" anchor="b" anchorCtr="0">
            <a:noAutofit/>
          </a:bodyPr>
          <a:lstStyle/>
          <a:p>
            <a:pPr marL="0" lvl="0" indent="0" algn="ctr">
              <a:spcBef>
                <a:spcPts val="0"/>
              </a:spcBef>
              <a:buNone/>
            </a:pPr>
            <a:r>
              <a:rPr lang="en"/>
              <a:t>Agile and Scrum</a:t>
            </a:r>
          </a:p>
        </p:txBody>
      </p:sp>
      <p:sp>
        <p:nvSpPr>
          <p:cNvPr id="81" name="Shape 81"/>
          <p:cNvSpPr txBox="1">
            <a:spLocks noGrp="1"/>
          </p:cNvSpPr>
          <p:nvPr>
            <p:ph type="body" idx="1"/>
          </p:nvPr>
        </p:nvSpPr>
        <p:spPr>
          <a:xfrm>
            <a:off x="471900" y="2103325"/>
            <a:ext cx="8222100" cy="2710200"/>
          </a:xfrm>
          <a:prstGeom prst="rect">
            <a:avLst/>
          </a:prstGeom>
        </p:spPr>
        <p:txBody>
          <a:bodyPr wrap="square" lIns="91425" tIns="91425" rIns="91425" bIns="91425" anchor="t" anchorCtr="0">
            <a:noAutofit/>
          </a:bodyPr>
          <a:lstStyle/>
          <a:p>
            <a:pPr marL="0" lvl="0" indent="0">
              <a:spcBef>
                <a:spcPts val="0"/>
              </a:spcBef>
              <a:buNone/>
            </a:pPr>
            <a:r>
              <a:rPr lang="en" sz="1400">
                <a:solidFill>
                  <a:schemeClr val="dk1"/>
                </a:solidFill>
              </a:rPr>
              <a:t>To talk about Scrum development you must also touch on Agile and the Agile Manifesto. What is Agile and why does it relate to Scrum? Agile is a development method that focuses on iterative software development, as opposed to the block structure of the Waterfall model. Scrum is simply an implementation of the agile concepts in a new way.</a:t>
            </a:r>
          </a:p>
          <a:p>
            <a:pPr marL="0" lvl="0" indent="0">
              <a:spcBef>
                <a:spcPts val="0"/>
              </a:spcBef>
              <a:buNone/>
            </a:pPr>
            <a:endParaRPr sz="1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Shape 86"/>
          <p:cNvPicPr preferRelativeResize="0"/>
          <p:nvPr/>
        </p:nvPicPr>
        <p:blipFill>
          <a:blip r:embed="rId3">
            <a:alphaModFix/>
          </a:blip>
          <a:stretch>
            <a:fillRect/>
          </a:stretch>
        </p:blipFill>
        <p:spPr>
          <a:xfrm>
            <a:off x="1840800" y="6"/>
            <a:ext cx="5462401" cy="514349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71900" y="738725"/>
            <a:ext cx="8222100" cy="767700"/>
          </a:xfrm>
          <a:prstGeom prst="rect">
            <a:avLst/>
          </a:prstGeom>
        </p:spPr>
        <p:txBody>
          <a:bodyPr wrap="square" lIns="91425" tIns="91425" rIns="91425" bIns="91425" anchor="b" anchorCtr="0">
            <a:noAutofit/>
          </a:bodyPr>
          <a:lstStyle/>
          <a:p>
            <a:pPr marL="0" lvl="0" indent="0" algn="ctr">
              <a:spcBef>
                <a:spcPts val="0"/>
              </a:spcBef>
              <a:buNone/>
            </a:pPr>
            <a:r>
              <a:rPr lang="en"/>
              <a:t>Agile Development Manifesto</a:t>
            </a:r>
          </a:p>
        </p:txBody>
      </p:sp>
      <p:sp>
        <p:nvSpPr>
          <p:cNvPr id="92" name="Shape 92"/>
          <p:cNvSpPr txBox="1">
            <a:spLocks noGrp="1"/>
          </p:cNvSpPr>
          <p:nvPr>
            <p:ph type="body" idx="1"/>
          </p:nvPr>
        </p:nvSpPr>
        <p:spPr>
          <a:xfrm>
            <a:off x="311700" y="2425675"/>
            <a:ext cx="8520600" cy="2153400"/>
          </a:xfrm>
          <a:prstGeom prst="rect">
            <a:avLst/>
          </a:prstGeom>
        </p:spPr>
        <p:txBody>
          <a:bodyPr wrap="square" lIns="91425" tIns="91425" rIns="91425" bIns="91425" anchor="t" anchorCtr="0">
            <a:noAutofit/>
          </a:bodyPr>
          <a:lstStyle/>
          <a:p>
            <a:pPr marL="457200" lvl="0" indent="-317500" rtl="0">
              <a:spcBef>
                <a:spcPts val="0"/>
              </a:spcBef>
              <a:spcAft>
                <a:spcPts val="0"/>
              </a:spcAft>
              <a:buClr>
                <a:schemeClr val="dk1"/>
              </a:buClr>
              <a:buSzPts val="1400"/>
              <a:buChar char="●"/>
            </a:pPr>
            <a:r>
              <a:rPr lang="en" sz="1400" b="1" i="1">
                <a:solidFill>
                  <a:schemeClr val="dk1"/>
                </a:solidFill>
              </a:rPr>
              <a:t>Individuals and Interactions</a:t>
            </a:r>
            <a:r>
              <a:rPr lang="en" sz="1400" i="1">
                <a:solidFill>
                  <a:schemeClr val="dk1"/>
                </a:solidFill>
              </a:rPr>
              <a:t> over processes and tools</a:t>
            </a:r>
          </a:p>
          <a:p>
            <a:pPr marL="457200" lvl="0" indent="-317500" rtl="0">
              <a:spcBef>
                <a:spcPts val="0"/>
              </a:spcBef>
              <a:spcAft>
                <a:spcPts val="0"/>
              </a:spcAft>
              <a:buClr>
                <a:schemeClr val="dk1"/>
              </a:buClr>
              <a:buSzPts val="1400"/>
              <a:buChar char="●"/>
            </a:pPr>
            <a:r>
              <a:rPr lang="en" sz="1400" b="1" i="1">
                <a:solidFill>
                  <a:schemeClr val="dk1"/>
                </a:solidFill>
              </a:rPr>
              <a:t>Working Software</a:t>
            </a:r>
            <a:r>
              <a:rPr lang="en" sz="1400" i="1">
                <a:solidFill>
                  <a:schemeClr val="dk1"/>
                </a:solidFill>
              </a:rPr>
              <a:t> over comprehensive documentation</a:t>
            </a:r>
          </a:p>
          <a:p>
            <a:pPr marL="457200" lvl="0" indent="-317500" rtl="0">
              <a:spcBef>
                <a:spcPts val="0"/>
              </a:spcBef>
              <a:spcAft>
                <a:spcPts val="0"/>
              </a:spcAft>
              <a:buClr>
                <a:schemeClr val="dk1"/>
              </a:buClr>
              <a:buSzPts val="1400"/>
              <a:buChar char="●"/>
            </a:pPr>
            <a:r>
              <a:rPr lang="en" sz="1400" b="1" i="1">
                <a:solidFill>
                  <a:schemeClr val="dk1"/>
                </a:solidFill>
              </a:rPr>
              <a:t>Customer Collaboration</a:t>
            </a:r>
            <a:r>
              <a:rPr lang="en" sz="1400" i="1">
                <a:solidFill>
                  <a:schemeClr val="dk1"/>
                </a:solidFill>
              </a:rPr>
              <a:t> over contract negotiation</a:t>
            </a:r>
          </a:p>
          <a:p>
            <a:pPr marL="457200" lvl="0" indent="-317500" rtl="0">
              <a:spcBef>
                <a:spcPts val="0"/>
              </a:spcBef>
              <a:spcAft>
                <a:spcPts val="0"/>
              </a:spcAft>
              <a:buClr>
                <a:schemeClr val="dk1"/>
              </a:buClr>
              <a:buSzPts val="1400"/>
              <a:buChar char="●"/>
            </a:pPr>
            <a:r>
              <a:rPr lang="en" sz="1400" b="1" i="1">
                <a:solidFill>
                  <a:schemeClr val="dk1"/>
                </a:solidFill>
              </a:rPr>
              <a:t>Responding to Change</a:t>
            </a:r>
            <a:r>
              <a:rPr lang="en" sz="1400" i="1">
                <a:solidFill>
                  <a:schemeClr val="dk1"/>
                </a:solidFill>
              </a:rPr>
              <a:t> over following a plan</a:t>
            </a:r>
          </a:p>
          <a:p>
            <a:pPr marL="0" lvl="0" indent="0" algn="ctr" rtl="0">
              <a:spcBef>
                <a:spcPts val="0"/>
              </a:spcBef>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71900" y="738725"/>
            <a:ext cx="8222100" cy="767700"/>
          </a:xfrm>
          <a:prstGeom prst="rect">
            <a:avLst/>
          </a:prstGeom>
        </p:spPr>
        <p:txBody>
          <a:bodyPr wrap="square" lIns="91425" tIns="91425" rIns="91425" bIns="91425" anchor="b" anchorCtr="0">
            <a:noAutofit/>
          </a:bodyPr>
          <a:lstStyle/>
          <a:p>
            <a:pPr marL="0" lvl="0" indent="0" algn="ctr">
              <a:spcBef>
                <a:spcPts val="0"/>
              </a:spcBef>
              <a:buNone/>
            </a:pPr>
            <a:r>
              <a:rPr lang="en"/>
              <a:t>Agile Development Manifesto Meaning</a:t>
            </a:r>
          </a:p>
        </p:txBody>
      </p:sp>
      <p:sp>
        <p:nvSpPr>
          <p:cNvPr id="98" name="Shape 98"/>
          <p:cNvSpPr txBox="1">
            <a:spLocks noGrp="1"/>
          </p:cNvSpPr>
          <p:nvPr>
            <p:ph type="body" idx="1"/>
          </p:nvPr>
        </p:nvSpPr>
        <p:spPr>
          <a:xfrm>
            <a:off x="471900" y="2289475"/>
            <a:ext cx="8222100" cy="2355300"/>
          </a:xfrm>
          <a:prstGeom prst="rect">
            <a:avLst/>
          </a:prstGeom>
        </p:spPr>
        <p:txBody>
          <a:bodyPr wrap="square" lIns="91425" tIns="91425" rIns="91425" bIns="91425" anchor="t" anchorCtr="0">
            <a:noAutofit/>
          </a:bodyPr>
          <a:lstStyle/>
          <a:p>
            <a:pPr marL="457200" lvl="0" indent="-317500" rtl="0">
              <a:spcBef>
                <a:spcPts val="1200"/>
              </a:spcBef>
              <a:spcAft>
                <a:spcPts val="0"/>
              </a:spcAft>
              <a:buClr>
                <a:schemeClr val="dk1"/>
              </a:buClr>
              <a:buSzPts val="1400"/>
              <a:buChar char="●"/>
            </a:pPr>
            <a:r>
              <a:rPr lang="en" sz="1400" b="1">
                <a:solidFill>
                  <a:schemeClr val="dk1"/>
                </a:solidFill>
              </a:rPr>
              <a:t>Individuals and interactions-</a:t>
            </a:r>
            <a:r>
              <a:rPr lang="en" sz="1400">
                <a:solidFill>
                  <a:schemeClr val="dk1"/>
                </a:solidFill>
              </a:rPr>
              <a:t>Self-organization and motivation are important, as are interactions like co-location and pair programming.</a:t>
            </a:r>
          </a:p>
          <a:p>
            <a:pPr marL="457200" lvl="0" indent="-317500" rtl="0">
              <a:spcBef>
                <a:spcPts val="0"/>
              </a:spcBef>
              <a:spcAft>
                <a:spcPts val="200"/>
              </a:spcAft>
              <a:buClr>
                <a:schemeClr val="dk1"/>
              </a:buClr>
              <a:buSzPts val="1400"/>
              <a:buChar char="●"/>
            </a:pPr>
            <a:r>
              <a:rPr lang="en" sz="1400" b="1">
                <a:solidFill>
                  <a:schemeClr val="dk1"/>
                </a:solidFill>
              </a:rPr>
              <a:t>Working software-</a:t>
            </a:r>
            <a:r>
              <a:rPr lang="en" sz="1400">
                <a:solidFill>
                  <a:schemeClr val="dk1"/>
                </a:solidFill>
              </a:rPr>
              <a:t>Working software is more useful and welcome than just presenting documents to clients in meetings. It is better to comment inline with the code and to keep external documentation light, rather than heavy documents that take a lot of effort and quickly become outdated.</a:t>
            </a:r>
          </a:p>
          <a:p>
            <a:pPr marL="0" lvl="0" indent="0" rtl="0">
              <a:spcBef>
                <a:spcPts val="0"/>
              </a:spcBef>
              <a:spcAft>
                <a:spcPts val="0"/>
              </a:spcAft>
              <a:buNone/>
            </a:pPr>
            <a:endParaRPr sz="900">
              <a:solidFill>
                <a:schemeClr val="dk1"/>
              </a:solidFill>
            </a:endParaRPr>
          </a:p>
          <a:p>
            <a:pPr marL="0" lvl="0" indent="0" rtl="0">
              <a:spcBef>
                <a:spcPts val="0"/>
              </a:spcBef>
              <a:spcAft>
                <a:spcPts val="0"/>
              </a:spcAft>
              <a:buNone/>
            </a:pPr>
            <a:endParaRPr sz="9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71900" y="738725"/>
            <a:ext cx="8222100" cy="767700"/>
          </a:xfrm>
          <a:prstGeom prst="rect">
            <a:avLst/>
          </a:prstGeom>
        </p:spPr>
        <p:txBody>
          <a:bodyPr wrap="square" lIns="91425" tIns="91425" rIns="91425" bIns="91425" anchor="b" anchorCtr="0">
            <a:noAutofit/>
          </a:bodyPr>
          <a:lstStyle/>
          <a:p>
            <a:pPr marL="0" lvl="0" indent="0" algn="ctr" rtl="0">
              <a:spcBef>
                <a:spcPts val="0"/>
              </a:spcBef>
              <a:buNone/>
            </a:pPr>
            <a:r>
              <a:rPr lang="en"/>
              <a:t>Agile Development Manifesto Meaning</a:t>
            </a:r>
          </a:p>
        </p:txBody>
      </p:sp>
      <p:sp>
        <p:nvSpPr>
          <p:cNvPr id="104" name="Shape 104"/>
          <p:cNvSpPr txBox="1">
            <a:spLocks noGrp="1"/>
          </p:cNvSpPr>
          <p:nvPr>
            <p:ph type="body" idx="1"/>
          </p:nvPr>
        </p:nvSpPr>
        <p:spPr>
          <a:xfrm>
            <a:off x="471900" y="1919075"/>
            <a:ext cx="8222100" cy="2710200"/>
          </a:xfrm>
          <a:prstGeom prst="rect">
            <a:avLst/>
          </a:prstGeom>
        </p:spPr>
        <p:txBody>
          <a:bodyPr wrap="square" lIns="91425" tIns="91425" rIns="91425" bIns="91425" anchor="t" anchorCtr="0">
            <a:noAutofit/>
          </a:bodyPr>
          <a:lstStyle/>
          <a:p>
            <a:pPr marL="457200" lvl="0" indent="-317500" rtl="0">
              <a:spcBef>
                <a:spcPts val="1200"/>
              </a:spcBef>
              <a:spcAft>
                <a:spcPts val="0"/>
              </a:spcAft>
              <a:buClr>
                <a:schemeClr val="dk1"/>
              </a:buClr>
              <a:buSzPts val="1400"/>
              <a:buChar char="●"/>
            </a:pPr>
            <a:r>
              <a:rPr lang="en" sz="1400" b="1">
                <a:solidFill>
                  <a:schemeClr val="dk1"/>
                </a:solidFill>
              </a:rPr>
              <a:t>Customer collaboration-</a:t>
            </a:r>
            <a:r>
              <a:rPr lang="en" sz="1400">
                <a:solidFill>
                  <a:schemeClr val="dk1"/>
                </a:solidFill>
              </a:rPr>
              <a:t>Requirements cannot be fully collected at the beginning of the software development cycle, so it is better to directly involve the paying customer and their end-users, or a proxy for them so that detailed requirements can be progressively elaborated and adapted based on feedback.</a:t>
            </a:r>
          </a:p>
          <a:p>
            <a:pPr marL="457200" lvl="0" indent="-317500" rtl="0">
              <a:spcBef>
                <a:spcPts val="0"/>
              </a:spcBef>
              <a:spcAft>
                <a:spcPts val="200"/>
              </a:spcAft>
              <a:buClr>
                <a:schemeClr val="dk1"/>
              </a:buClr>
              <a:buSzPts val="1400"/>
              <a:buChar char="●"/>
            </a:pPr>
            <a:r>
              <a:rPr lang="en" sz="1400" b="1">
                <a:solidFill>
                  <a:schemeClr val="dk1"/>
                </a:solidFill>
              </a:rPr>
              <a:t>Responding to change-</a:t>
            </a:r>
            <a:r>
              <a:rPr lang="en" sz="1400">
                <a:solidFill>
                  <a:schemeClr val="dk1"/>
                </a:solidFill>
              </a:rPr>
              <a:t>Agile software development methods are focused on quick responses to change and continuous development.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71900" y="738725"/>
            <a:ext cx="8222100" cy="767700"/>
          </a:xfrm>
          <a:prstGeom prst="rect">
            <a:avLst/>
          </a:prstGeom>
        </p:spPr>
        <p:txBody>
          <a:bodyPr wrap="square" lIns="91425" tIns="91425" rIns="91425" bIns="91425" anchor="b" anchorCtr="0">
            <a:noAutofit/>
          </a:bodyPr>
          <a:lstStyle/>
          <a:p>
            <a:pPr marL="0" lvl="0" indent="0" algn="ctr">
              <a:spcBef>
                <a:spcPts val="0"/>
              </a:spcBef>
              <a:buNone/>
            </a:pPr>
            <a:r>
              <a:rPr lang="en"/>
              <a:t>The Scrum Methodology</a:t>
            </a:r>
          </a:p>
        </p:txBody>
      </p:sp>
      <p:sp>
        <p:nvSpPr>
          <p:cNvPr id="110" name="Shape 110"/>
          <p:cNvSpPr txBox="1">
            <a:spLocks noGrp="1"/>
          </p:cNvSpPr>
          <p:nvPr>
            <p:ph type="body" idx="1"/>
          </p:nvPr>
        </p:nvSpPr>
        <p:spPr>
          <a:xfrm>
            <a:off x="311700" y="2321525"/>
            <a:ext cx="8520600" cy="2267400"/>
          </a:xfrm>
          <a:prstGeom prst="rect">
            <a:avLst/>
          </a:prstGeom>
        </p:spPr>
        <p:txBody>
          <a:bodyPr wrap="square" lIns="91425" tIns="91425" rIns="91425" bIns="91425" anchor="t" anchorCtr="0">
            <a:noAutofit/>
          </a:bodyPr>
          <a:lstStyle/>
          <a:p>
            <a:pPr marL="457200" lvl="0" indent="-317500" rtl="0">
              <a:spcBef>
                <a:spcPts val="0"/>
              </a:spcBef>
              <a:spcAft>
                <a:spcPts val="0"/>
              </a:spcAft>
              <a:buClr>
                <a:schemeClr val="dk1"/>
              </a:buClr>
              <a:buSzPts val="1400"/>
              <a:buChar char="●"/>
            </a:pPr>
            <a:r>
              <a:rPr lang="en" sz="1400">
                <a:solidFill>
                  <a:schemeClr val="dk1"/>
                </a:solidFill>
              </a:rPr>
              <a:t>The Scrum Team consists of a </a:t>
            </a:r>
            <a:r>
              <a:rPr lang="en" sz="1400" b="1">
                <a:solidFill>
                  <a:schemeClr val="dk1"/>
                </a:solidFill>
              </a:rPr>
              <a:t>Product Owner</a:t>
            </a:r>
            <a:r>
              <a:rPr lang="en" sz="1400">
                <a:solidFill>
                  <a:schemeClr val="dk1"/>
                </a:solidFill>
              </a:rPr>
              <a:t>, the </a:t>
            </a:r>
            <a:r>
              <a:rPr lang="en" sz="1400" b="1">
                <a:solidFill>
                  <a:schemeClr val="dk1"/>
                </a:solidFill>
              </a:rPr>
              <a:t>Development Team</a:t>
            </a:r>
            <a:r>
              <a:rPr lang="en" sz="1400">
                <a:solidFill>
                  <a:schemeClr val="dk1"/>
                </a:solidFill>
              </a:rPr>
              <a:t>, and a </a:t>
            </a:r>
            <a:r>
              <a:rPr lang="en" sz="1400" b="1">
                <a:solidFill>
                  <a:schemeClr val="dk1"/>
                </a:solidFill>
              </a:rPr>
              <a:t>Scrum Master</a:t>
            </a:r>
            <a:r>
              <a:rPr lang="en" sz="1400">
                <a:solidFill>
                  <a:schemeClr val="dk1"/>
                </a:solidFill>
              </a:rPr>
              <a:t>. </a:t>
            </a:r>
          </a:p>
          <a:p>
            <a:pPr marL="457200" lvl="0" indent="-317500" rtl="0">
              <a:spcBef>
                <a:spcPts val="0"/>
              </a:spcBef>
              <a:spcAft>
                <a:spcPts val="0"/>
              </a:spcAft>
              <a:buClr>
                <a:schemeClr val="dk1"/>
              </a:buClr>
              <a:buSzPts val="1400"/>
              <a:buChar char="●"/>
            </a:pPr>
            <a:r>
              <a:rPr lang="en" sz="1400">
                <a:solidFill>
                  <a:schemeClr val="dk1"/>
                </a:solidFill>
              </a:rPr>
              <a:t>Scrum Teams are self-organizing and cross-functional.</a:t>
            </a:r>
          </a:p>
          <a:p>
            <a:pPr marL="457200" lvl="0" indent="-317500" rtl="0">
              <a:spcBef>
                <a:spcPts val="0"/>
              </a:spcBef>
              <a:spcAft>
                <a:spcPts val="0"/>
              </a:spcAft>
              <a:buClr>
                <a:schemeClr val="dk1"/>
              </a:buClr>
              <a:buSzPts val="1400"/>
              <a:buChar char="●"/>
            </a:pPr>
            <a:r>
              <a:rPr lang="en" sz="1400">
                <a:solidFill>
                  <a:schemeClr val="dk1"/>
                </a:solidFill>
              </a:rPr>
              <a:t>Cross-functional teams have all competencies needed to accomplish the work without depending on others not part of the team. </a:t>
            </a:r>
          </a:p>
          <a:p>
            <a:pPr marL="457200" lvl="0" indent="-317500" rtl="0">
              <a:spcBef>
                <a:spcPts val="0"/>
              </a:spcBef>
              <a:spcAft>
                <a:spcPts val="0"/>
              </a:spcAft>
              <a:buClr>
                <a:schemeClr val="dk1"/>
              </a:buClr>
              <a:buSzPts val="1400"/>
              <a:buChar char="●"/>
            </a:pPr>
            <a:r>
              <a:rPr lang="en" sz="1400">
                <a:solidFill>
                  <a:schemeClr val="dk1"/>
                </a:solidFill>
              </a:rPr>
              <a:t>The team model in Scrum is designed to optimize flexibility, creativity, and productivity.</a:t>
            </a:r>
          </a:p>
          <a:p>
            <a:pPr marL="0" lvl="0" indent="0">
              <a:spcBef>
                <a:spcPts val="0"/>
              </a:spcBef>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71900" y="738725"/>
            <a:ext cx="8222100" cy="767700"/>
          </a:xfrm>
          <a:prstGeom prst="rect">
            <a:avLst/>
          </a:prstGeom>
        </p:spPr>
        <p:txBody>
          <a:bodyPr wrap="square" lIns="91425" tIns="91425" rIns="91425" bIns="91425" anchor="b" anchorCtr="0">
            <a:noAutofit/>
          </a:bodyPr>
          <a:lstStyle/>
          <a:p>
            <a:pPr marL="0" lvl="0" indent="0" algn="ctr">
              <a:spcBef>
                <a:spcPts val="0"/>
              </a:spcBef>
              <a:buNone/>
            </a:pPr>
            <a:r>
              <a:rPr lang="en"/>
              <a:t>Scrum Team Roles: Product Owner</a:t>
            </a:r>
          </a:p>
        </p:txBody>
      </p:sp>
      <p:sp>
        <p:nvSpPr>
          <p:cNvPr id="116" name="Shape 116"/>
          <p:cNvSpPr txBox="1">
            <a:spLocks noGrp="1"/>
          </p:cNvSpPr>
          <p:nvPr>
            <p:ph type="body" idx="1"/>
          </p:nvPr>
        </p:nvSpPr>
        <p:spPr>
          <a:xfrm>
            <a:off x="471900" y="1919075"/>
            <a:ext cx="8222100" cy="2710200"/>
          </a:xfrm>
          <a:prstGeom prst="rect">
            <a:avLst/>
          </a:prstGeom>
        </p:spPr>
        <p:txBody>
          <a:bodyPr wrap="square" lIns="91425" tIns="91425" rIns="91425" bIns="91425" anchor="t" anchorCtr="0">
            <a:noAutofit/>
          </a:bodyPr>
          <a:lstStyle/>
          <a:p>
            <a:pPr marL="457200" lvl="0" indent="-317500" rtl="0">
              <a:spcBef>
                <a:spcPts val="0"/>
              </a:spcBef>
              <a:spcAft>
                <a:spcPts val="0"/>
              </a:spcAft>
              <a:buClr>
                <a:schemeClr val="dk1"/>
              </a:buClr>
              <a:buSzPts val="1400"/>
              <a:buChar char="●"/>
            </a:pPr>
            <a:r>
              <a:rPr lang="en" sz="1400">
                <a:solidFill>
                  <a:schemeClr val="dk1"/>
                </a:solidFill>
              </a:rPr>
              <a:t>The Product Owner should be a person with vision, authority, and availability.</a:t>
            </a:r>
          </a:p>
          <a:p>
            <a:pPr marL="457200" lvl="0" indent="-317500" rtl="0">
              <a:spcBef>
                <a:spcPts val="0"/>
              </a:spcBef>
              <a:spcAft>
                <a:spcPts val="0"/>
              </a:spcAft>
              <a:buClr>
                <a:schemeClr val="dk1"/>
              </a:buClr>
              <a:buSzPts val="1400"/>
              <a:buChar char="●"/>
            </a:pPr>
            <a:r>
              <a:rPr lang="en" sz="1400">
                <a:solidFill>
                  <a:schemeClr val="dk1"/>
                </a:solidFill>
              </a:rPr>
              <a:t>Continuously communicating the vision and priorities to the development team. </a:t>
            </a:r>
          </a:p>
          <a:p>
            <a:pPr marL="457200" lvl="0" indent="-317500" rtl="0">
              <a:spcBef>
                <a:spcPts val="0"/>
              </a:spcBef>
              <a:spcAft>
                <a:spcPts val="0"/>
              </a:spcAft>
              <a:buClr>
                <a:schemeClr val="dk1"/>
              </a:buClr>
              <a:buSzPts val="1400"/>
              <a:buChar char="●"/>
            </a:pPr>
            <a:r>
              <a:rPr lang="en" sz="1400">
                <a:solidFill>
                  <a:schemeClr val="dk1"/>
                </a:solidFill>
              </a:rPr>
              <a:t>Product Owner must not micro-manage.</a:t>
            </a:r>
          </a:p>
          <a:p>
            <a:pPr marL="457200" lvl="0" indent="-317500" rtl="0">
              <a:spcBef>
                <a:spcPts val="0"/>
              </a:spcBef>
              <a:spcAft>
                <a:spcPts val="0"/>
              </a:spcAft>
              <a:buClr>
                <a:schemeClr val="dk1"/>
              </a:buClr>
              <a:buSzPts val="1400"/>
              <a:buChar char="●"/>
            </a:pPr>
            <a:r>
              <a:rPr lang="en" sz="1400">
                <a:solidFill>
                  <a:schemeClr val="dk1"/>
                </a:solidFill>
              </a:rPr>
              <a:t>Product Owners must be available to answer questions from the team.</a:t>
            </a:r>
          </a:p>
          <a:p>
            <a:pPr marL="0" lvl="0" indent="0" rtl="0">
              <a:spcBef>
                <a:spcPts val="0"/>
              </a:spcBef>
              <a:spcAft>
                <a:spcPts val="0"/>
              </a:spcAft>
              <a:buNone/>
            </a:pPr>
            <a:endParaRPr sz="1400">
              <a:solidFill>
                <a:schemeClr val="dk1"/>
              </a:solidFill>
            </a:endParaRPr>
          </a:p>
          <a:p>
            <a:pPr marL="0" lvl="0" indent="0" rtl="0">
              <a:spcBef>
                <a:spcPts val="0"/>
              </a:spcBef>
              <a:spcAft>
                <a:spcPts val="0"/>
              </a:spcAft>
              <a:buNone/>
            </a:pP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71900" y="738725"/>
            <a:ext cx="8222100" cy="767700"/>
          </a:xfrm>
          <a:prstGeom prst="rect">
            <a:avLst/>
          </a:prstGeom>
        </p:spPr>
        <p:txBody>
          <a:bodyPr wrap="square" lIns="91425" tIns="91425" rIns="91425" bIns="91425" anchor="b" anchorCtr="0">
            <a:noAutofit/>
          </a:bodyPr>
          <a:lstStyle/>
          <a:p>
            <a:pPr marL="0" lvl="0" indent="0" algn="ctr">
              <a:spcBef>
                <a:spcPts val="0"/>
              </a:spcBef>
              <a:buNone/>
            </a:pPr>
            <a:r>
              <a:rPr lang="en"/>
              <a:t>Scrum Team Roles: Scrum Master</a:t>
            </a:r>
          </a:p>
        </p:txBody>
      </p:sp>
      <p:sp>
        <p:nvSpPr>
          <p:cNvPr id="122" name="Shape 122"/>
          <p:cNvSpPr txBox="1">
            <a:spLocks noGrp="1"/>
          </p:cNvSpPr>
          <p:nvPr>
            <p:ph type="body" idx="1"/>
          </p:nvPr>
        </p:nvSpPr>
        <p:spPr>
          <a:xfrm>
            <a:off x="471900" y="1919075"/>
            <a:ext cx="8222100" cy="2710200"/>
          </a:xfrm>
          <a:prstGeom prst="rect">
            <a:avLst/>
          </a:prstGeom>
        </p:spPr>
        <p:txBody>
          <a:bodyPr wrap="square" lIns="91425" tIns="91425" rIns="91425" bIns="91425" anchor="t" anchorCtr="0">
            <a:noAutofit/>
          </a:bodyPr>
          <a:lstStyle/>
          <a:p>
            <a:pPr marL="457200" lvl="0" indent="-317500" rtl="0">
              <a:spcBef>
                <a:spcPts val="0"/>
              </a:spcBef>
              <a:spcAft>
                <a:spcPts val="0"/>
              </a:spcAft>
              <a:buClr>
                <a:schemeClr val="dk1"/>
              </a:buClr>
              <a:buSzPts val="1400"/>
              <a:buChar char="●"/>
            </a:pPr>
            <a:r>
              <a:rPr lang="en" sz="1400">
                <a:solidFill>
                  <a:schemeClr val="dk1"/>
                </a:solidFill>
              </a:rPr>
              <a:t>The Scrum Master acts as a facilitator for the Product Owner and the team. </a:t>
            </a:r>
          </a:p>
          <a:p>
            <a:pPr marL="457200" lvl="0" indent="-317500" rtl="0">
              <a:spcBef>
                <a:spcPts val="0"/>
              </a:spcBef>
              <a:spcAft>
                <a:spcPts val="0"/>
              </a:spcAft>
              <a:buClr>
                <a:schemeClr val="dk1"/>
              </a:buClr>
              <a:buSzPts val="1400"/>
              <a:buChar char="●"/>
            </a:pPr>
            <a:r>
              <a:rPr lang="en" sz="1400">
                <a:solidFill>
                  <a:schemeClr val="dk1"/>
                </a:solidFill>
              </a:rPr>
              <a:t>The Scrum Master does not manage the team. The Scrum Master works to remove any impediments that are obstructing the team from achieving its sprint goals.</a:t>
            </a:r>
          </a:p>
          <a:p>
            <a:pPr marL="457200" lvl="0" indent="-317500" rtl="0">
              <a:spcBef>
                <a:spcPts val="0"/>
              </a:spcBef>
              <a:spcAft>
                <a:spcPts val="0"/>
              </a:spcAft>
              <a:buClr>
                <a:schemeClr val="dk1"/>
              </a:buClr>
              <a:buSzPts val="1400"/>
              <a:buChar char="●"/>
            </a:pPr>
            <a:r>
              <a:rPr lang="en" sz="1400">
                <a:solidFill>
                  <a:schemeClr val="dk1"/>
                </a:solidFill>
              </a:rPr>
              <a:t>The Scrum Master also works to advise the Product Owner about how to maximize ROI (Return on Investment) for the team.</a:t>
            </a: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796</Words>
  <Application>Microsoft Office PowerPoint</Application>
  <PresentationFormat>On-screen Show (16:9)</PresentationFormat>
  <Paragraphs>49</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Roboto</vt:lpstr>
      <vt:lpstr>Arial</vt:lpstr>
      <vt:lpstr>Material</vt:lpstr>
      <vt:lpstr>Scrum Development</vt:lpstr>
      <vt:lpstr>Agile and Scrum</vt:lpstr>
      <vt:lpstr>PowerPoint Presentation</vt:lpstr>
      <vt:lpstr>Agile Development Manifesto</vt:lpstr>
      <vt:lpstr>Agile Development Manifesto Meaning</vt:lpstr>
      <vt:lpstr>Agile Development Manifesto Meaning</vt:lpstr>
      <vt:lpstr>The Scrum Methodology</vt:lpstr>
      <vt:lpstr>Scrum Team Roles: Product Owner</vt:lpstr>
      <vt:lpstr>Scrum Team Roles: Scrum Master</vt:lpstr>
      <vt:lpstr>Scrum Team Roles: Team</vt:lpstr>
      <vt:lpstr>PowerPoint Presentation</vt:lpstr>
      <vt:lpstr>Scrum Events</vt:lpstr>
      <vt:lpstr>Scrum Artifacts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 Development</dc:title>
  <cp:lastModifiedBy>Pushpinder Kaur</cp:lastModifiedBy>
  <cp:revision>1</cp:revision>
  <dcterms:modified xsi:type="dcterms:W3CDTF">2018-04-10T13:46:17Z</dcterms:modified>
</cp:coreProperties>
</file>