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68" r:id="rId4"/>
    <p:sldId id="284" r:id="rId5"/>
    <p:sldId id="270" r:id="rId6"/>
    <p:sldId id="276" r:id="rId7"/>
    <p:sldId id="275" r:id="rId8"/>
    <p:sldId id="285" r:id="rId9"/>
    <p:sldId id="269" r:id="rId10"/>
    <p:sldId id="259" r:id="rId11"/>
    <p:sldId id="261" r:id="rId12"/>
    <p:sldId id="262" r:id="rId13"/>
    <p:sldId id="263" r:id="rId14"/>
    <p:sldId id="286" r:id="rId15"/>
    <p:sldId id="267" r:id="rId16"/>
    <p:sldId id="273" r:id="rId17"/>
    <p:sldId id="279" r:id="rId18"/>
    <p:sldId id="287" r:id="rId19"/>
    <p:sldId id="277" r:id="rId20"/>
    <p:sldId id="278" r:id="rId21"/>
    <p:sldId id="288" r:id="rId22"/>
    <p:sldId id="280" r:id="rId23"/>
    <p:sldId id="290" r:id="rId24"/>
    <p:sldId id="289" r:id="rId25"/>
    <p:sldId id="282" r:id="rId26"/>
    <p:sldId id="283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317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8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000f4d5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000f4d5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206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b273d4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b273d4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79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000f4d5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000f4d5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65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b273d4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b273d4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34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000f4d5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000f4d5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041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000f4d5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000f4d5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6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000f4d5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000f4d5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3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000f4d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000f4d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54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b2f891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b2f891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610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e3d9cc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e3d9cc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7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f4b5f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f4b5f8d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31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000f4d5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000f4d5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6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000f4d5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000f4d5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3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000f4d5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000f4d5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24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b273d4f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b273d4f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53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000f4d5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000f4d5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5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f54d720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f54d720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17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000f4d5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000f4d5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40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er.im/flutter/flutter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hew-carroll/flutter_ui_challenge_egg_timer" TargetMode="External"/><Relationship Id="rId3" Type="http://schemas.openxmlformats.org/officeDocument/2006/relationships/hyperlink" Target="https://flutter.io/" TargetMode="External"/><Relationship Id="rId7" Type="http://schemas.openxmlformats.org/officeDocument/2006/relationships/hyperlink" Target="https://www.burkharts.net/apps/blo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olido/awesome-flutter" TargetMode="External"/><Relationship Id="rId5" Type="http://schemas.openxmlformats.org/officeDocument/2006/relationships/hyperlink" Target="https://github.com/flutter/plugins/blob/master/FlutterFire.md" TargetMode="External"/><Relationship Id="rId4" Type="http://schemas.openxmlformats.org/officeDocument/2006/relationships/hyperlink" Target="https://github.com/flutter/flutter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cw7A4HbvM_Abv320rVgPVGiUP2msVs7tfGbkgdrTy0I/edit#slide=id.gbb3c3233b_0_1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io/widgets/materia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86751" y="1578400"/>
            <a:ext cx="5773003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Move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Dart</a:t>
            </a:r>
            <a:r>
              <a:rPr lang="de-DE" dirty="0"/>
              <a:t> Side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Why you should care </a:t>
            </a:r>
            <a:r>
              <a:rPr lang="de-DE" sz="2000" dirty="0" err="1"/>
              <a:t>about</a:t>
            </a:r>
            <a:r>
              <a:rPr lang="de-DE" sz="2000" dirty="0"/>
              <a:t> </a:t>
            </a:r>
            <a:r>
              <a:rPr lang="de-DE" sz="2000" dirty="0" err="1"/>
              <a:t>Flutter</a:t>
            </a:r>
            <a:endParaRPr sz="20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Montserrat"/>
                <a:ea typeface="Montserrat"/>
                <a:cs typeface="Montserrat"/>
                <a:sym typeface="Montserrat"/>
              </a:rPr>
              <a:t>ThomasBurkhart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Xamarin </a:t>
            </a:r>
            <a:r>
              <a:rPr lang="de-DE" dirty="0" err="1">
                <a:latin typeface="Montserrat"/>
                <a:ea typeface="Montserrat"/>
                <a:cs typeface="Montserrat"/>
                <a:sym typeface="Montserrat"/>
              </a:rPr>
              <a:t>Meetup</a:t>
            </a: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 Cologne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19.07. 2018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363750" y="20457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Dart?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75" y="2341971"/>
            <a:ext cx="556150" cy="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comes out of the box with Dart?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101650"/>
            <a:ext cx="70389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Fast Package manager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/>
              <a:t>Deploys everywhere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Mobile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Web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Server</a:t>
            </a:r>
            <a:endParaRPr sz="1400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21st century language features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Async / await, streams,  static typing</a:t>
            </a:r>
            <a:endParaRPr sz="1400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IDE Support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Intellij, Visual Studio Code	</a:t>
            </a:r>
            <a:endParaRPr sz="1400"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Static analysis, refactor, code completion, quick fixes, etc.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Constantly growing community</a:t>
            </a:r>
            <a:endParaRPr sz="1400" dirty="0"/>
          </a:p>
          <a:p>
            <a:pPr marL="45720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300" y="4387871"/>
            <a:ext cx="556150" cy="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881750"/>
            <a:ext cx="7038900" cy="32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dirty="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dirty="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'Hello Xamarin Cologne Meetup!!'</a:t>
            </a: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dirty="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300" y="4387871"/>
            <a:ext cx="556150" cy="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328300"/>
            <a:ext cx="7038900" cy="42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'dart:async'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oneSecond </a:t>
            </a:r>
            <a:r>
              <a:rPr lang="en" sz="14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(seconds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 sz="14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4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printWithDelay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message)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delayed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(oneSecond);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(message);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printWithDelay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'Hello PHX Flutter &amp; Dart Meetup!!'</a:t>
            </a: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300" y="4387871"/>
            <a:ext cx="556150" cy="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Dart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Easy to pick </a:t>
            </a:r>
            <a:r>
              <a:rPr lang="de-DE" dirty="0" err="1"/>
              <a:t>up</a:t>
            </a:r>
            <a:r>
              <a:rPr lang="de-DE" dirty="0"/>
              <a:t>. C#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instantly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DE" dirty="0"/>
          </a:p>
          <a:p>
            <a:r>
              <a:rPr lang="de-DE" dirty="0"/>
              <a:t>Single </a:t>
            </a:r>
            <a:r>
              <a:rPr lang="de-DE" dirty="0" err="1"/>
              <a:t>threaded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. Isolates don‘t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memory</a:t>
            </a:r>
            <a:endParaRPr lang="de-DE" dirty="0"/>
          </a:p>
          <a:p>
            <a:r>
              <a:rPr lang="de-DE" dirty="0"/>
              <a:t>Streams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r>
              <a:rPr lang="de-DE" dirty="0"/>
              <a:t>ASYNC/AWAIT</a:t>
            </a:r>
          </a:p>
          <a:p>
            <a:r>
              <a:rPr lang="de-DE" dirty="0" err="1"/>
              <a:t>Compiles</a:t>
            </a:r>
            <a:r>
              <a:rPr lang="de-DE" dirty="0"/>
              <a:t> to:</a:t>
            </a:r>
          </a:p>
          <a:p>
            <a:pPr lvl="1"/>
            <a:r>
              <a:rPr lang="de-DE" dirty="0"/>
              <a:t>JS Script</a:t>
            </a:r>
          </a:p>
          <a:p>
            <a:pPr lvl="1"/>
            <a:r>
              <a:rPr lang="de-DE" dirty="0"/>
              <a:t>ARM Code</a:t>
            </a:r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interpreted</a:t>
            </a:r>
            <a:endParaRPr lang="de-DE" dirty="0"/>
          </a:p>
          <a:p>
            <a:r>
              <a:rPr lang="de-DE" dirty="0"/>
              <a:t>Not too </a:t>
            </a:r>
            <a:r>
              <a:rPr lang="de-DE" dirty="0" err="1"/>
              <a:t>complex</a:t>
            </a:r>
            <a:r>
              <a:rPr lang="de-DE" dirty="0"/>
              <a:t> but </a:t>
            </a:r>
            <a:r>
              <a:rPr lang="de-DE" dirty="0" err="1"/>
              <a:t>adds</a:t>
            </a:r>
            <a:r>
              <a:rPr lang="de-DE" dirty="0"/>
              <a:t> some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70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4334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 fundamentals</a:t>
            </a:r>
            <a:endParaRPr dirty="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75" y="221655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Flutter unique?</a:t>
            </a: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They rolled their own runtime </a:t>
            </a:r>
            <a:endParaRPr sz="1800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 dependency on OEM UI components</a:t>
            </a:r>
            <a:endParaRPr sz="1800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 need to use any marshalling/PInvoke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No separate markdown language for expressing UIs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Runs on multiple platforms</a:t>
            </a:r>
            <a:endParaRPr sz="1800"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Runs right on the metal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800"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/>
              <a:t>Everything is a Widget</a:t>
            </a:r>
            <a:endParaRPr sz="2800" dirty="0"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modes of Flutter applications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Debug / Slow mode</a:t>
            </a:r>
            <a:endParaRPr sz="1800" dirty="0"/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JIT compiled for stateful hot reload and fast dev cycles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Release mode</a:t>
            </a:r>
            <a:endParaRPr sz="1800" dirty="0"/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AOT compiled for speed and app store deployment</a:t>
            </a:r>
            <a:endParaRPr sz="1800" dirty="0"/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Flutter is called Reactive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No data bindings between </a:t>
            </a:r>
            <a:r>
              <a:rPr lang="en-GB" sz="2000" dirty="0" err="1"/>
              <a:t>ViewModels</a:t>
            </a:r>
            <a:r>
              <a:rPr lang="en-GB" sz="2000" dirty="0"/>
              <a:t> and Views</a:t>
            </a:r>
          </a:p>
          <a:p>
            <a:r>
              <a:rPr lang="en-GB" sz="2000" dirty="0"/>
              <a:t>Each data change triggers a redraw of the UI</a:t>
            </a:r>
          </a:p>
          <a:p>
            <a:endParaRPr lang="en-GB" sz="2000" dirty="0"/>
          </a:p>
          <a:p>
            <a:r>
              <a:rPr lang="en-GB" sz="2000" dirty="0"/>
              <a:t>MVVM is not the best suited pattern for Flutter</a:t>
            </a:r>
          </a:p>
          <a:p>
            <a:pPr marL="146050" indent="0">
              <a:buNone/>
            </a:pPr>
            <a:endParaRPr lang="en-GB" sz="2000" dirty="0"/>
          </a:p>
          <a:p>
            <a:r>
              <a:rPr lang="en-GB" sz="2000" dirty="0" err="1"/>
              <a:t>StreamBuilder</a:t>
            </a:r>
            <a:r>
              <a:rPr lang="en-GB" sz="2000" dirty="0"/>
              <a:t> makes it easy to react on changes</a:t>
            </a:r>
          </a:p>
        </p:txBody>
      </p:sp>
    </p:spTree>
    <p:extLst>
      <p:ext uri="{BB962C8B-B14F-4D97-AF65-F5344CB8AC3E}">
        <p14:creationId xmlns:p14="http://schemas.microsoft.com/office/powerpoint/2010/main" val="80775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a Widget</a:t>
            </a:r>
            <a:endParaRPr/>
          </a:p>
        </p:txBody>
      </p:sp>
      <p:sp>
        <p:nvSpPr>
          <p:cNvPr id="318" name="Google Shape;318;p34"/>
          <p:cNvSpPr txBox="1"/>
          <p:nvPr/>
        </p:nvSpPr>
        <p:spPr>
          <a:xfrm>
            <a:off x="1297500" y="1206225"/>
            <a:ext cx="4322400" cy="24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DemoWidget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StatelessWidget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2ADF2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BuildContext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context) {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child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89CA78"/>
                </a:solidFill>
                <a:latin typeface="Consolas"/>
                <a:ea typeface="Consolas"/>
                <a:cs typeface="Consolas"/>
                <a:sym typeface="Consolas"/>
              </a:rPr>
              <a:t>'Hello World!'</a:t>
            </a: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</a:rPr>
              <a:t>}</a:t>
            </a:r>
            <a:endParaRPr sz="1200">
              <a:solidFill>
                <a:srgbClr val="BBBBBB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What is Flutter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A brief introduction to the Dart language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Differences to Xamarin Forms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Live coding!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a Widget</a:t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1297500" y="1191650"/>
            <a:ext cx="59691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DemoWidget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StatefulWidget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100"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_DemoWidgetState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52ADF2"/>
                </a:solidFill>
                <a:latin typeface="Consolas"/>
                <a:ea typeface="Consolas"/>
                <a:cs typeface="Consolas"/>
                <a:sym typeface="Consolas"/>
              </a:rPr>
              <a:t>createState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100">
                <a:solidFill>
                  <a:srgbClr val="AAB1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2BBAC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_DemoWidgetState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_DemoWidgetState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100">
                <a:solidFill>
                  <a:srgbClr val="2BBAC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DemoWidget</a:t>
            </a:r>
            <a:r>
              <a:rPr lang="en" sz="1100">
                <a:solidFill>
                  <a:srgbClr val="2BBAC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D55F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52ADF2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BuildContext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context) {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child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55FD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89CA78"/>
                </a:solidFill>
                <a:latin typeface="Consolas"/>
                <a:ea typeface="Consolas"/>
                <a:cs typeface="Consolas"/>
                <a:sym typeface="Consolas"/>
              </a:rPr>
              <a:t>'Hello World!'</a:t>
            </a: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Getting started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Android SDK</a:t>
            </a:r>
          </a:p>
          <a:p>
            <a:r>
              <a:rPr lang="de-DE" dirty="0" err="1"/>
              <a:t>Install</a:t>
            </a:r>
            <a:r>
              <a:rPr lang="de-DE" dirty="0"/>
              <a:t> your </a:t>
            </a:r>
            <a:r>
              <a:rPr lang="de-DE" dirty="0" err="1"/>
              <a:t>favorite</a:t>
            </a:r>
            <a:r>
              <a:rPr lang="de-DE" dirty="0"/>
              <a:t> IDE (VS </a:t>
            </a:r>
            <a:r>
              <a:rPr lang="de-DE" dirty="0" err="1"/>
              <a:t>code</a:t>
            </a:r>
            <a:r>
              <a:rPr lang="de-DE" dirty="0"/>
              <a:t>, Android Studio, </a:t>
            </a:r>
            <a:r>
              <a:rPr lang="de-DE" dirty="0" err="1"/>
              <a:t>IntelliJ</a:t>
            </a:r>
            <a:r>
              <a:rPr lang="de-DE" dirty="0"/>
              <a:t>)</a:t>
            </a:r>
          </a:p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Flutter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 for your DIE</a:t>
            </a:r>
          </a:p>
          <a:p>
            <a:r>
              <a:rPr lang="de-DE" dirty="0"/>
              <a:t>Clone </a:t>
            </a:r>
            <a:r>
              <a:rPr lang="de-DE" dirty="0" err="1"/>
              <a:t>the</a:t>
            </a:r>
            <a:r>
              <a:rPr lang="de-DE" dirty="0"/>
              <a:t> Flutter repo </a:t>
            </a:r>
            <a:r>
              <a:rPr lang="de-DE" dirty="0">
                <a:hlinkClick r:id="rId2"/>
              </a:rPr>
              <a:t>https://gitter.im/flutter/flutter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flutter</a:t>
            </a:r>
            <a:r>
              <a:rPr lang="de-DE" dirty="0"/>
              <a:t>/bin to your </a:t>
            </a:r>
            <a:r>
              <a:rPr lang="de-DE" dirty="0" err="1"/>
              <a:t>path</a:t>
            </a:r>
            <a:endParaRPr lang="de-DE" dirty="0"/>
          </a:p>
          <a:p>
            <a:r>
              <a:rPr lang="de-DE" dirty="0"/>
              <a:t>Run ‚</a:t>
            </a:r>
            <a:r>
              <a:rPr lang="de-DE" dirty="0" err="1"/>
              <a:t>flutter</a:t>
            </a:r>
            <a:r>
              <a:rPr lang="de-DE" dirty="0"/>
              <a:t> </a:t>
            </a:r>
            <a:r>
              <a:rPr lang="de-DE" dirty="0" err="1"/>
              <a:t>doctor</a:t>
            </a:r>
            <a:r>
              <a:rPr lang="de-DE" dirty="0"/>
              <a:t>‘</a:t>
            </a:r>
          </a:p>
          <a:p>
            <a:r>
              <a:rPr lang="de-DE" dirty="0"/>
              <a:t>Create your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with ‚</a:t>
            </a:r>
            <a:r>
              <a:rPr lang="de-DE" dirty="0" err="1"/>
              <a:t>flutter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your_app_name</a:t>
            </a:r>
            <a:endParaRPr lang="de-DE" dirty="0"/>
          </a:p>
          <a:p>
            <a:pPr marL="14605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2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Time!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 of </a:t>
            </a:r>
            <a:r>
              <a:rPr lang="de-DE" dirty="0" err="1"/>
              <a:t>Flutter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Xamarin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 err="1"/>
              <a:t>Very</a:t>
            </a:r>
            <a:r>
              <a:rPr lang="de-DE" sz="1600" dirty="0"/>
              <a:t> </a:t>
            </a:r>
            <a:r>
              <a:rPr lang="de-DE" sz="1600" dirty="0" err="1"/>
              <a:t>stable</a:t>
            </a:r>
            <a:r>
              <a:rPr lang="de-DE" sz="1600" dirty="0"/>
              <a:t> </a:t>
            </a:r>
            <a:r>
              <a:rPr lang="de-DE" sz="1600" dirty="0" err="1"/>
              <a:t>tool</a:t>
            </a:r>
            <a:r>
              <a:rPr lang="de-DE" sz="1600" dirty="0"/>
              <a:t> </a:t>
            </a:r>
            <a:r>
              <a:rPr lang="de-DE" sz="1600" dirty="0" err="1"/>
              <a:t>chain</a:t>
            </a:r>
            <a:r>
              <a:rPr lang="de-DE" sz="1600" dirty="0"/>
              <a:t> (at least </a:t>
            </a:r>
            <a:r>
              <a:rPr lang="de-DE" sz="1600" dirty="0" err="1"/>
              <a:t>if</a:t>
            </a:r>
            <a:r>
              <a:rPr lang="de-DE" sz="1600" dirty="0"/>
              <a:t> you don‘t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master</a:t>
            </a:r>
            <a:r>
              <a:rPr lang="de-DE" sz="1600" dirty="0"/>
              <a:t> </a:t>
            </a:r>
            <a:r>
              <a:rPr lang="de-DE" sz="1600" dirty="0" err="1"/>
              <a:t>channel</a:t>
            </a:r>
            <a:r>
              <a:rPr lang="de-DE" sz="1600" dirty="0"/>
              <a:t> 😊 )</a:t>
            </a:r>
          </a:p>
          <a:p>
            <a:r>
              <a:rPr lang="de-DE" sz="1600" dirty="0" err="1"/>
              <a:t>Animations</a:t>
            </a:r>
            <a:r>
              <a:rPr lang="de-DE" sz="1600" dirty="0"/>
              <a:t> with 60 FPS</a:t>
            </a:r>
          </a:p>
          <a:p>
            <a:r>
              <a:rPr lang="de-DE" sz="1600" dirty="0"/>
              <a:t>Small App </a:t>
            </a:r>
            <a:r>
              <a:rPr lang="de-DE" sz="1600" dirty="0" err="1"/>
              <a:t>size</a:t>
            </a:r>
            <a:endParaRPr lang="de-DE" sz="1600" dirty="0"/>
          </a:p>
          <a:p>
            <a:r>
              <a:rPr lang="de-DE" sz="1600" dirty="0"/>
              <a:t>Fast </a:t>
            </a:r>
            <a:r>
              <a:rPr lang="de-DE" sz="1600" dirty="0" err="1"/>
              <a:t>startup</a:t>
            </a:r>
            <a:r>
              <a:rPr lang="de-DE" sz="1600" dirty="0"/>
              <a:t> time like native Apps</a:t>
            </a:r>
          </a:p>
          <a:p>
            <a:r>
              <a:rPr lang="de-DE" sz="1600" dirty="0"/>
              <a:t>High </a:t>
            </a:r>
            <a:r>
              <a:rPr lang="de-DE" sz="1600" dirty="0" err="1"/>
              <a:t>productivity</a:t>
            </a:r>
            <a:r>
              <a:rPr lang="de-DE" sz="1600" dirty="0"/>
              <a:t> due to  Hot </a:t>
            </a:r>
            <a:r>
              <a:rPr lang="de-DE" sz="1600" dirty="0" err="1"/>
              <a:t>Reload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20835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To </a:t>
            </a:r>
            <a:r>
              <a:rPr lang="de-DE" sz="1600" dirty="0" err="1"/>
              <a:t>access</a:t>
            </a:r>
            <a:r>
              <a:rPr lang="de-DE" sz="1600" dirty="0"/>
              <a:t> native APIs you </a:t>
            </a:r>
            <a:r>
              <a:rPr lang="de-DE" sz="1600" dirty="0" err="1"/>
              <a:t>need</a:t>
            </a:r>
            <a:r>
              <a:rPr lang="de-DE" sz="1600" dirty="0"/>
              <a:t> to </a:t>
            </a:r>
            <a:r>
              <a:rPr lang="de-DE" sz="1600" dirty="0" err="1"/>
              <a:t>write</a:t>
            </a:r>
            <a:r>
              <a:rPr lang="de-DE" sz="1600" dirty="0"/>
              <a:t> a native </a:t>
            </a:r>
            <a:r>
              <a:rPr lang="de-DE" sz="1600" dirty="0" err="1"/>
              <a:t>plugin</a:t>
            </a:r>
            <a:r>
              <a:rPr lang="de-DE" sz="1600" dirty="0"/>
              <a:t> in Java/Swift/</a:t>
            </a:r>
            <a:r>
              <a:rPr lang="de-DE" sz="1600" dirty="0" err="1"/>
              <a:t>obj</a:t>
            </a:r>
            <a:r>
              <a:rPr lang="de-DE" sz="1600" dirty="0"/>
              <a:t>-c</a:t>
            </a:r>
          </a:p>
          <a:p>
            <a:r>
              <a:rPr lang="de-DE" sz="1600" dirty="0"/>
              <a:t>Still some </a:t>
            </a:r>
            <a:r>
              <a:rPr lang="de-DE" sz="1600" dirty="0" err="1"/>
              <a:t>plugins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missing but ist getting better</a:t>
            </a:r>
          </a:p>
          <a:p>
            <a:r>
              <a:rPr lang="de-DE" sz="1600" dirty="0" err="1"/>
              <a:t>Intellisense</a:t>
            </a:r>
            <a:r>
              <a:rPr lang="de-DE" sz="1600" dirty="0"/>
              <a:t> in IDEs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as</a:t>
            </a:r>
            <a:r>
              <a:rPr lang="de-DE" sz="1600" dirty="0"/>
              <a:t> far </a:t>
            </a:r>
            <a:r>
              <a:rPr lang="de-DE" sz="1600" dirty="0" err="1"/>
              <a:t>developed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in Visual Studio</a:t>
            </a:r>
          </a:p>
          <a:p>
            <a:r>
              <a:rPr lang="de-DE" sz="1600" dirty="0"/>
              <a:t>iOS like Widgets still not </a:t>
            </a:r>
            <a:r>
              <a:rPr lang="de-DE" sz="1600" dirty="0" err="1"/>
              <a:t>as</a:t>
            </a:r>
            <a:r>
              <a:rPr lang="de-DE" sz="1600" dirty="0"/>
              <a:t> good supported than Material </a:t>
            </a:r>
            <a:r>
              <a:rPr lang="de-DE" sz="1600" dirty="0" err="1"/>
              <a:t>ones</a:t>
            </a:r>
            <a:endParaRPr lang="de-DE" sz="1600" dirty="0"/>
          </a:p>
          <a:p>
            <a:r>
              <a:rPr lang="de-DE" sz="1600" dirty="0"/>
              <a:t>No Azure SDKs currently</a:t>
            </a:r>
          </a:p>
        </p:txBody>
      </p:sp>
    </p:spTree>
    <p:extLst>
      <p:ext uri="{BB962C8B-B14F-4D97-AF65-F5344CB8AC3E}">
        <p14:creationId xmlns:p14="http://schemas.microsoft.com/office/powerpoint/2010/main" val="1237283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939403" y="957949"/>
            <a:ext cx="8143875" cy="3939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https://flutter.io/</a:t>
            </a:r>
            <a:endParaRPr sz="16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https://github.com/flutter/flutter</a:t>
            </a:r>
            <a:endParaRPr sz="16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5"/>
              </a:rPr>
              <a:t>https://github.com/flutter/plugins/blob/master/FlutterFire.md</a:t>
            </a:r>
            <a:endParaRPr sz="1600"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6"/>
              </a:rPr>
              <a:t>https://github.com/Solido/awesome-flutter</a:t>
            </a:r>
            <a:endParaRPr lang="en" sz="1600" u="sng" dirty="0">
              <a:solidFill>
                <a:schemeClr val="hlink"/>
              </a:solidFill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600" u="sng" dirty="0">
              <a:solidFill>
                <a:schemeClr val="hlink"/>
              </a:solidFill>
            </a:endParaRPr>
          </a:p>
          <a:p>
            <a:pPr lvl="0" indent="-342900">
              <a:lnSpc>
                <a:spcPct val="150000"/>
              </a:lnSpc>
              <a:buSzPts val="1800"/>
            </a:pPr>
            <a:r>
              <a:rPr lang="de-DE" sz="1600" dirty="0">
                <a:solidFill>
                  <a:schemeClr val="hlink"/>
                </a:solidFill>
              </a:rPr>
              <a:t>My </a:t>
            </a:r>
            <a:r>
              <a:rPr lang="de-DE" sz="1600" dirty="0" err="1">
                <a:solidFill>
                  <a:schemeClr val="hlink"/>
                </a:solidFill>
              </a:rPr>
              <a:t>blog</a:t>
            </a:r>
            <a:r>
              <a:rPr lang="de-DE" sz="1600" dirty="0">
                <a:solidFill>
                  <a:schemeClr val="hlink"/>
                </a:solidFill>
              </a:rPr>
              <a:t>: </a:t>
            </a:r>
            <a:r>
              <a:rPr lang="de-DE" sz="1600" u="sng" dirty="0">
                <a:solidFill>
                  <a:schemeClr val="hlink"/>
                </a:solidFill>
                <a:hlinkClick r:id="rId7"/>
              </a:rPr>
              <a:t>https://www.burkharts.net/apps/blog/</a:t>
            </a:r>
            <a:endParaRPr lang="de-DE" sz="1600" u="sng" dirty="0">
              <a:solidFill>
                <a:schemeClr val="hlink"/>
              </a:solidFill>
            </a:endParaRPr>
          </a:p>
          <a:p>
            <a:pPr lvl="0" indent="-342900">
              <a:lnSpc>
                <a:spcPct val="150000"/>
              </a:lnSpc>
              <a:buSzPts val="1800"/>
            </a:pPr>
            <a:r>
              <a:rPr lang="de-DE" sz="1600" u="sng" dirty="0">
                <a:solidFill>
                  <a:schemeClr val="hlink"/>
                </a:solidFill>
              </a:rPr>
              <a:t>Demos:</a:t>
            </a:r>
          </a:p>
          <a:p>
            <a:pPr lvl="1" indent="-342900">
              <a:lnSpc>
                <a:spcPct val="150000"/>
              </a:lnSpc>
              <a:buSzPts val="1800"/>
            </a:pPr>
            <a:r>
              <a:rPr lang="de-DE" sz="1400" dirty="0">
                <a:hlinkClick r:id="rId8"/>
              </a:rPr>
              <a:t>https://github.com/matthew-carroll/flutter_ui_challenge_egg_timer</a:t>
            </a:r>
            <a:endParaRPr lang="de-DE" sz="1400" dirty="0"/>
          </a:p>
          <a:p>
            <a:pPr lvl="1" indent="-342900">
              <a:lnSpc>
                <a:spcPct val="100000"/>
              </a:lnSpc>
              <a:buSzPts val="1800"/>
            </a:pPr>
            <a:r>
              <a:rPr lang="de-DE" sz="1400" dirty="0"/>
              <a:t>https://github.com/matthew-carroll/flutter_ui_challenge_material_page_reveal</a:t>
            </a:r>
            <a:endParaRPr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61700" y="866775"/>
            <a:ext cx="55521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“Flutter is Google’s mobile UI framework for crafting high-quality native interfaces on iOS and Android in record time. Flutter works with existing code, is used by developers and organizations around the world, and is free and open source.” - flutter.io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en-GB" dirty="0"/>
              <a:t>properties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Fast:  60fps</a:t>
            </a:r>
          </a:p>
          <a:p>
            <a:r>
              <a:rPr lang="en-GB" sz="2000" dirty="0"/>
              <a:t>Reactive</a:t>
            </a:r>
            <a:r>
              <a:rPr lang="en-GB" sz="1800" dirty="0"/>
              <a:t> </a:t>
            </a:r>
            <a:r>
              <a:rPr lang="en-GB" sz="2000" dirty="0"/>
              <a:t>architecture</a:t>
            </a:r>
          </a:p>
          <a:p>
            <a:r>
              <a:rPr lang="en-GB" sz="2000" dirty="0"/>
              <a:t>Uses Dart</a:t>
            </a:r>
          </a:p>
          <a:p>
            <a:r>
              <a:rPr lang="en-GB" sz="2000" dirty="0"/>
              <a:t>OSS</a:t>
            </a:r>
          </a:p>
          <a:p>
            <a:r>
              <a:rPr lang="en-GB" sz="2000" dirty="0"/>
              <a:t>Easy to get start with</a:t>
            </a:r>
          </a:p>
        </p:txBody>
      </p:sp>
    </p:spTree>
    <p:extLst>
      <p:ext uri="{BB962C8B-B14F-4D97-AF65-F5344CB8AC3E}">
        <p14:creationId xmlns:p14="http://schemas.microsoft.com/office/powerpoint/2010/main" val="69779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1351378" y="746584"/>
            <a:ext cx="678600" cy="1321052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 rot="-5400000">
            <a:off x="2241911" y="915169"/>
            <a:ext cx="1022833" cy="681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Xamarin Forms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" name="Google Shape;224;p27"/>
          <p:cNvCxnSpPr/>
          <p:nvPr/>
        </p:nvCxnSpPr>
        <p:spPr>
          <a:xfrm>
            <a:off x="2014008" y="1017734"/>
            <a:ext cx="422259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5" name="Google Shape;225;p27"/>
          <p:cNvCxnSpPr/>
          <p:nvPr/>
        </p:nvCxnSpPr>
        <p:spPr>
          <a:xfrm flipH="1">
            <a:off x="3980401" y="466980"/>
            <a:ext cx="14700" cy="204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6" name="Google Shape;226;p27"/>
          <p:cNvSpPr/>
          <p:nvPr/>
        </p:nvSpPr>
        <p:spPr>
          <a:xfrm>
            <a:off x="4517178" y="676784"/>
            <a:ext cx="1109100" cy="6819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OEM Widgets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6513796" y="63863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Canvas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513796" y="976536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4517178" y="166738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Sensors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5635028" y="166738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517178" y="200548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5635028" y="2005484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27"/>
          <p:cNvCxnSpPr>
            <a:endCxn id="226" idx="1"/>
          </p:cNvCxnSpPr>
          <p:nvPr/>
        </p:nvCxnSpPr>
        <p:spPr>
          <a:xfrm>
            <a:off x="3094128" y="1017734"/>
            <a:ext cx="14230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5" name="Google Shape;235;p27"/>
          <p:cNvCxnSpPr>
            <a:stCxn id="226" idx="3"/>
          </p:cNvCxnSpPr>
          <p:nvPr/>
        </p:nvCxnSpPr>
        <p:spPr>
          <a:xfrm>
            <a:off x="5626278" y="1017734"/>
            <a:ext cx="88751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1716428" y="244734"/>
            <a:ext cx="1913876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Xamarin Forms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" name="Google Shape;224;p27"/>
          <p:cNvCxnSpPr/>
          <p:nvPr/>
        </p:nvCxnSpPr>
        <p:spPr>
          <a:xfrm flipV="1">
            <a:off x="2044130" y="2005484"/>
            <a:ext cx="2473048" cy="32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" name="Textfeld 15"/>
          <p:cNvSpPr txBox="1"/>
          <p:nvPr/>
        </p:nvSpPr>
        <p:spPr>
          <a:xfrm>
            <a:off x="3517501" y="1218418"/>
            <a:ext cx="9551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Mapping/ marshalling</a:t>
            </a:r>
          </a:p>
        </p:txBody>
      </p:sp>
      <p:sp>
        <p:nvSpPr>
          <p:cNvPr id="38" name="Google Shape;250;p29"/>
          <p:cNvSpPr txBox="1"/>
          <p:nvPr/>
        </p:nvSpPr>
        <p:spPr>
          <a:xfrm>
            <a:off x="1401134" y="2460679"/>
            <a:ext cx="1911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253;p29"/>
          <p:cNvSpPr txBox="1"/>
          <p:nvPr/>
        </p:nvSpPr>
        <p:spPr>
          <a:xfrm>
            <a:off x="1357909" y="2829175"/>
            <a:ext cx="678600" cy="1681409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254;p29"/>
          <p:cNvSpPr txBox="1"/>
          <p:nvPr/>
        </p:nvSpPr>
        <p:spPr>
          <a:xfrm rot="-5400000">
            <a:off x="2406700" y="2900957"/>
            <a:ext cx="814745" cy="681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" name="Google Shape;255;p29"/>
          <p:cNvCxnSpPr>
            <a:endCxn id="40" idx="0"/>
          </p:cNvCxnSpPr>
          <p:nvPr/>
        </p:nvCxnSpPr>
        <p:spPr>
          <a:xfrm>
            <a:off x="2014008" y="3232300"/>
            <a:ext cx="459265" cy="945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" name="Google Shape;256;p29"/>
          <p:cNvCxnSpPr/>
          <p:nvPr/>
        </p:nvCxnSpPr>
        <p:spPr>
          <a:xfrm flipH="1">
            <a:off x="3965701" y="2549050"/>
            <a:ext cx="14700" cy="204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" name="Google Shape;257;p29"/>
          <p:cNvSpPr/>
          <p:nvPr/>
        </p:nvSpPr>
        <p:spPr>
          <a:xfrm>
            <a:off x="4517178" y="289420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Canvas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258;p29"/>
          <p:cNvSpPr/>
          <p:nvPr/>
        </p:nvSpPr>
        <p:spPr>
          <a:xfrm>
            <a:off x="4517178" y="323230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259;p29"/>
          <p:cNvSpPr/>
          <p:nvPr/>
        </p:nvSpPr>
        <p:spPr>
          <a:xfrm>
            <a:off x="4517178" y="370855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Sensors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260;p29"/>
          <p:cNvSpPr/>
          <p:nvPr/>
        </p:nvSpPr>
        <p:spPr>
          <a:xfrm>
            <a:off x="5635028" y="370855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261;p29"/>
          <p:cNvSpPr/>
          <p:nvPr/>
        </p:nvSpPr>
        <p:spPr>
          <a:xfrm>
            <a:off x="4517178" y="404665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262;p29"/>
          <p:cNvSpPr/>
          <p:nvPr/>
        </p:nvSpPr>
        <p:spPr>
          <a:xfrm>
            <a:off x="5635028" y="4046650"/>
            <a:ext cx="1109100" cy="338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" name="Google Shape;263;p29"/>
          <p:cNvCxnSpPr/>
          <p:nvPr/>
        </p:nvCxnSpPr>
        <p:spPr>
          <a:xfrm flipV="1">
            <a:off x="3154309" y="3232300"/>
            <a:ext cx="1362869" cy="447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" name="Google Shape;265;p29"/>
          <p:cNvCxnSpPr/>
          <p:nvPr/>
        </p:nvCxnSpPr>
        <p:spPr>
          <a:xfrm flipV="1">
            <a:off x="3630304" y="4046350"/>
            <a:ext cx="878124" cy="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" name="Google Shape;266;p29"/>
          <p:cNvSpPr txBox="1"/>
          <p:nvPr/>
        </p:nvSpPr>
        <p:spPr>
          <a:xfrm>
            <a:off x="1634059" y="2383561"/>
            <a:ext cx="1233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Flutter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266;p29"/>
          <p:cNvSpPr txBox="1"/>
          <p:nvPr/>
        </p:nvSpPr>
        <p:spPr>
          <a:xfrm>
            <a:off x="3280654" y="2866300"/>
            <a:ext cx="1233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rendering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254;p29"/>
          <p:cNvSpPr txBox="1"/>
          <p:nvPr/>
        </p:nvSpPr>
        <p:spPr>
          <a:xfrm rot="-5400000">
            <a:off x="3062220" y="4111800"/>
            <a:ext cx="767876" cy="35079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Plugins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255;p29"/>
          <p:cNvCxnSpPr>
            <a:endCxn id="71" idx="0"/>
          </p:cNvCxnSpPr>
          <p:nvPr/>
        </p:nvCxnSpPr>
        <p:spPr>
          <a:xfrm>
            <a:off x="2014008" y="4287197"/>
            <a:ext cx="125675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0" name="Google Shape;266;p29"/>
          <p:cNvSpPr txBox="1"/>
          <p:nvPr/>
        </p:nvSpPr>
        <p:spPr>
          <a:xfrm>
            <a:off x="2042137" y="3987230"/>
            <a:ext cx="1233000" cy="29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messages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266;p29"/>
          <p:cNvSpPr txBox="1"/>
          <p:nvPr/>
        </p:nvSpPr>
        <p:spPr>
          <a:xfrm>
            <a:off x="5568461" y="698836"/>
            <a:ext cx="1022858" cy="36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rendering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237;p27"/>
          <p:cNvSpPr txBox="1"/>
          <p:nvPr/>
        </p:nvSpPr>
        <p:spPr>
          <a:xfrm>
            <a:off x="4541947" y="244734"/>
            <a:ext cx="1913876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Native OS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framework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1502250" y="1341325"/>
            <a:ext cx="6139500" cy="2244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3027125" y="3152288"/>
            <a:ext cx="43971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Foundation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3027125" y="2740688"/>
            <a:ext cx="13647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Animation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4543325" y="2740688"/>
            <a:ext cx="13647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Painting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3027125" y="2329088"/>
            <a:ext cx="43971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Rendering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3027125" y="1917488"/>
            <a:ext cx="43971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Widgets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3027200" y="1505900"/>
            <a:ext cx="21822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Material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059525" y="2740688"/>
            <a:ext cx="13647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Gestures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1688575" y="1726442"/>
            <a:ext cx="1143000" cy="170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(Dart)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Complied</a:t>
            </a:r>
            <a:r>
              <a:rPr lang="de-DE" dirty="0"/>
              <a:t> to ARM </a:t>
            </a:r>
            <a:r>
              <a:rPr lang="de-DE" dirty="0" err="1"/>
              <a:t>code</a:t>
            </a:r>
            <a:endParaRPr dirty="0"/>
          </a:p>
        </p:txBody>
      </p:sp>
      <p:sp>
        <p:nvSpPr>
          <p:cNvPr id="305" name="Google Shape;305;p33"/>
          <p:cNvSpPr/>
          <p:nvPr/>
        </p:nvSpPr>
        <p:spPr>
          <a:xfrm>
            <a:off x="5244875" y="1505900"/>
            <a:ext cx="2182200" cy="2787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Cupertino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1483200" y="3883638"/>
            <a:ext cx="6139500" cy="62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3084350" y="4077438"/>
            <a:ext cx="1364700" cy="278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Skia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4600475" y="4077438"/>
            <a:ext cx="1364700" cy="278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Dart VM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6116600" y="4077438"/>
            <a:ext cx="1364700" cy="2787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1745725" y="3906138"/>
            <a:ext cx="11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(C++)</a:t>
            </a:r>
            <a:endParaRPr/>
          </a:p>
        </p:txBody>
      </p:sp>
      <p:sp>
        <p:nvSpPr>
          <p:cNvPr id="311" name="Google Shape;311;p33"/>
          <p:cNvSpPr txBox="1"/>
          <p:nvPr/>
        </p:nvSpPr>
        <p:spPr>
          <a:xfrm>
            <a:off x="305325" y="4722500"/>
            <a:ext cx="348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Flutter System Architecture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00" y="842826"/>
            <a:ext cx="6586401" cy="34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 txBox="1"/>
          <p:nvPr/>
        </p:nvSpPr>
        <p:spPr>
          <a:xfrm>
            <a:off x="1481025" y="919275"/>
            <a:ext cx="2159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App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2"/>
          <p:cNvCxnSpPr/>
          <p:nvPr/>
        </p:nvCxnSpPr>
        <p:spPr>
          <a:xfrm>
            <a:off x="2473250" y="1145425"/>
            <a:ext cx="1561200" cy="131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32"/>
          <p:cNvSpPr txBox="1"/>
          <p:nvPr/>
        </p:nvSpPr>
        <p:spPr>
          <a:xfrm>
            <a:off x="1648850" y="3093400"/>
            <a:ext cx="1568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5967100" y="3274975"/>
            <a:ext cx="2159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Xamarin Forms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9" name="Google Shape;289;p32"/>
          <p:cNvCxnSpPr>
            <a:stCxn id="287" idx="1"/>
          </p:cNvCxnSpPr>
          <p:nvPr/>
        </p:nvCxnSpPr>
        <p:spPr>
          <a:xfrm rot="10800000">
            <a:off x="4961200" y="2947525"/>
            <a:ext cx="1005900" cy="5499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 of </a:t>
            </a:r>
            <a:r>
              <a:rPr lang="de-DE" dirty="0" err="1"/>
              <a:t>rendering</a:t>
            </a:r>
            <a:r>
              <a:rPr lang="de-DE" dirty="0"/>
              <a:t> all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itself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Extremely fast 60fps for animations</a:t>
            </a:r>
          </a:p>
          <a:p>
            <a:r>
              <a:rPr lang="en-GB" sz="1800" dirty="0"/>
              <a:t>Does runs on every OS version especially important for Android</a:t>
            </a:r>
          </a:p>
          <a:p>
            <a:r>
              <a:rPr lang="en-GB" sz="1800" dirty="0"/>
              <a:t>Small App size due to Darts tree shaking linker</a:t>
            </a:r>
          </a:p>
          <a:p>
            <a:r>
              <a:rPr lang="en-GB" sz="1800" dirty="0"/>
              <a:t>Fast App </a:t>
            </a:r>
            <a:r>
              <a:rPr lang="en-GB" sz="1800" dirty="0" err="1"/>
              <a:t>startup</a:t>
            </a:r>
            <a:r>
              <a:rPr lang="en-GB" sz="1800" dirty="0"/>
              <a:t> because no scanning for custom renderers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7808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comes out of the box with Flutter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1297500" y="1110350"/>
            <a:ext cx="7038900" cy="3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Reactive UI framework inspired by React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UI Test framework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CLI tooling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IDE support (VS Code, Android Studio, IntelliJ)</a:t>
            </a:r>
            <a:endParaRPr sz="1600" dirty="0"/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Stateful Hot Reload (</a:t>
            </a:r>
            <a:r>
              <a:rPr lang="en" sz="1200" dirty="0"/>
              <a:t>It’s awesome, like, really, really awesome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Prebuilt Material Design widget catalog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Performance tooling</a:t>
            </a:r>
            <a:endParaRPr sz="1600" dirty="0"/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whole Dart ecosystem!</a:t>
            </a:r>
            <a:endParaRPr sz="1600" dirty="0"/>
          </a:p>
          <a:p>
            <a:pPr marL="45720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800" y="4164500"/>
            <a:ext cx="821550" cy="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Bildschirmpräsentation (16:9)</PresentationFormat>
  <Paragraphs>195</Paragraphs>
  <Slides>26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Lato</vt:lpstr>
      <vt:lpstr>Montserrat</vt:lpstr>
      <vt:lpstr>Consolas</vt:lpstr>
      <vt:lpstr>Focus</vt:lpstr>
      <vt:lpstr>Move to the Dart Side Why you should care about Flutter</vt:lpstr>
      <vt:lpstr>Agenda</vt:lpstr>
      <vt:lpstr>“Flutter is Google’s mobile UI framework for crafting high-quality native interfaces on iOS and Android in record time. Flutter works with existing code, is used by developers and organizations around the world, and is free and open source.” - flutter.io</vt:lpstr>
      <vt:lpstr>Key properties</vt:lpstr>
      <vt:lpstr>PowerPoint-Präsentation</vt:lpstr>
      <vt:lpstr>High-level framework</vt:lpstr>
      <vt:lpstr>PowerPoint-Präsentation</vt:lpstr>
      <vt:lpstr>Advantages of rendering all by itself</vt:lpstr>
      <vt:lpstr>What comes out of the box with Flutter</vt:lpstr>
      <vt:lpstr>What is Dart?</vt:lpstr>
      <vt:lpstr>What comes out of the box with Dart?</vt:lpstr>
      <vt:lpstr>PowerPoint-Präsentation</vt:lpstr>
      <vt:lpstr>PowerPoint-Präsentation</vt:lpstr>
      <vt:lpstr>Dart features</vt:lpstr>
      <vt:lpstr>Flutter fundamentals</vt:lpstr>
      <vt:lpstr>What makes Flutter unique?</vt:lpstr>
      <vt:lpstr>Two modes of Flutter applications</vt:lpstr>
      <vt:lpstr>Why Flutter is called Reactive</vt:lpstr>
      <vt:lpstr>Everything is a Widget</vt:lpstr>
      <vt:lpstr>Everything is a Widget</vt:lpstr>
      <vt:lpstr>Getting started</vt:lpstr>
      <vt:lpstr>Demo Time!</vt:lpstr>
      <vt:lpstr>Advantages of Flutter over Xamarin Forms</vt:lpstr>
      <vt:lpstr>A perfect cross platform world?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101 </dc:title>
  <dc:creator>Thomas Burkhart</dc:creator>
  <cp:lastModifiedBy>Thomas Burkhart</cp:lastModifiedBy>
  <cp:revision>22</cp:revision>
  <dcterms:modified xsi:type="dcterms:W3CDTF">2018-07-19T18:01:18Z</dcterms:modified>
</cp:coreProperties>
</file>