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77" r:id="rId12"/>
    <p:sldId id="278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12192000" cy="6858000"/>
  <p:notesSz cx="6858000" cy="9144000"/>
  <p:embeddedFontLst>
    <p:embeddedFont>
      <p:font typeface="Arial Rounded MT Bold" panose="020F0704030504030204" pitchFamily="34" charset="0"/>
      <p:regular r:id="rId22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나눔스퀘어라운드 Regular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0E0E0"/>
    <a:srgbClr val="DDDDDC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F8B7-7A6B-476E-84F3-EA4935CC4D1E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64E8-AD00-48A9-BD47-ED307ABB1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5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공부해온 내용 간단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Xcode</a:t>
            </a:r>
            <a:r>
              <a:rPr lang="en-US" altLang="ko-KR" dirty="0"/>
              <a:t> </a:t>
            </a:r>
            <a:r>
              <a:rPr lang="ko-KR" altLang="en-US" dirty="0"/>
              <a:t>단축키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cocoatouch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Storyboard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스토리보드랑</a:t>
            </a:r>
            <a:r>
              <a:rPr lang="ko-KR" altLang="en-US" dirty="0"/>
              <a:t> 클래스 연결방법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Uikit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appDelegate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uiLabel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uiTextView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uiTextfield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Uibutton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autoLayout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toyproject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264E8-AD00-48A9-BD47-ED307ABB1D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0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Command + R: Simulator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Command + /: </a:t>
            </a:r>
            <a:r>
              <a:rPr lang="ko-KR" altLang="en-US" dirty="0"/>
              <a:t>주석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Backspace:</a:t>
            </a:r>
            <a:r>
              <a:rPr lang="ko-KR" altLang="en-US" dirty="0"/>
              <a:t> 한 줄 지우기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Ctrl + i: </a:t>
            </a:r>
            <a:r>
              <a:rPr lang="ko-KR" altLang="en-US" dirty="0"/>
              <a:t>코드 이쁘게 들여쓰기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Option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Backspace:</a:t>
            </a:r>
            <a:r>
              <a:rPr lang="ko-KR" altLang="en-US" dirty="0"/>
              <a:t> 한 단어 지우기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264E8-AD00-48A9-BD47-ED307ABB1D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0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264E8-AD00-48A9-BD47-ED307ABB1D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8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126C-E79D-4CD4-8DDF-3612C8186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5719FA-10FE-4288-9B3E-287B523E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13CCA-731E-4C8E-8D5E-20C48E15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3B120-A177-4E2A-9705-2B8825AF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CC3C9-6977-435D-8756-7B89244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06EC6-BA5E-486B-9BF9-51DAAE56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4888A-BB72-4155-ABD8-5984414C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0C7-2C5E-48D2-946D-E0B48C0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E5408-89CB-40A7-A21E-3D7A0D77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F234F-A971-406D-A06B-31A1177A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4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6CB85-EF20-4219-B414-4A2F233AD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47B9F-64BD-4AA5-9307-3AEF4D1B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EAE4F-EF38-43A1-8DFB-71AE3E74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F638B-56E3-462B-8A05-B93024C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362D4-B4B4-4DF3-9ED0-E228CAE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7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B443E-47D2-4DF4-A311-079AF4B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2337-2671-48A1-8EC5-19E3085F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9A77A-7DBA-4E26-875E-AAF87DE4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6FB68-ABF8-4CE2-B33D-3F993A0A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408A-DABF-4A92-BAE1-472901B7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A8C0A-C468-43E1-B2B5-16B2402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E0B20-7E59-41B8-BCE0-382C39AB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FC6B1-44DD-40CF-B01A-FC20D288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8D2A6-C63F-42B4-9801-CF3FE1A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44952-D75D-450A-B9B6-E9541DF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8027-11C8-4B4D-8D03-93C0449B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400A9-3930-4541-B0F1-E46644B2E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6DF81-B387-4CF5-84C0-1F1841053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1EA42-4548-492B-84D1-60696947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44A55-2838-49CA-8AF8-22125ED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01869-1CB8-4608-A790-5E788D53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DE180-25B8-4F70-9297-0AA18F6C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8F383-BA14-4024-9A01-8EDCAE9B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C948F0-96CD-452B-AA09-7A93151F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D4FE3-2E95-45F1-920A-BEAA0E62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4EDDE1-88D0-4D6F-A4D8-1DD7D076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AEE08A-AD7F-4361-9457-4A3F814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FB8EA7-73AB-4C33-BB1A-59724853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C5D8E-3D28-4A07-8DC5-B16F8E6B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C41FC-1374-4A4A-8F97-312F47CB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61454-A6FE-4E23-BE7B-0CF0D03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4B7B5-1BEB-4633-A6B7-2C85EC54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8961F-09F3-4F92-B66A-FC0A067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65802-70DA-44F4-801B-5550B79D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75BAF-36F2-4766-98E3-E1996AE1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850EB-42B5-41AA-8C2E-6D130A1A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1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A2D8F-18CA-4814-BE8A-F0F295A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741D2-1744-4CB2-B681-5C41CD0A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2FCC0-F857-4BCB-921B-B888DEE6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F9D738-75FD-4797-8F54-C0A4063D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A4054-3676-4220-8012-31BF8CE7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E076C-DF86-4E28-9ED8-246E76CA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6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CA9F-F6C0-4E31-9114-C69D858F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5FE070-9D56-4AEE-B520-905A9F35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EE8F6-9A1F-4227-82DD-D4DB891A4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AE401-C6F6-46BB-A294-19B3F7F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E8FB1-A7E6-4476-8627-BB98D99F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CE77F-8175-4B99-A7B0-A9DEB7B0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28FD2F-088E-4157-91D9-81D92114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2E528-0768-46DF-A252-009997A9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83AC8-CDD9-4163-A5A9-B74E498E9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A1C1-7830-47E0-865B-49902C689F1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40540-79E4-4F5E-8002-289CF1131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B58CD-949F-42FE-9BFD-5CA5B2B69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F076-3913-4633-88F9-B618CBCA2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yjoIyV" TargetMode="External"/><Relationship Id="rId3" Type="http://schemas.openxmlformats.org/officeDocument/2006/relationships/hyperlink" Target="https://goo.gl/azaR1a" TargetMode="External"/><Relationship Id="rId7" Type="http://schemas.openxmlformats.org/officeDocument/2006/relationships/hyperlink" Target="https://goo.gl/dazWVA" TargetMode="External"/><Relationship Id="rId2" Type="http://schemas.openxmlformats.org/officeDocument/2006/relationships/hyperlink" Target="https://goo.gl/68faz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D1tZfA" TargetMode="External"/><Relationship Id="rId11" Type="http://schemas.openxmlformats.org/officeDocument/2006/relationships/hyperlink" Target="https://goo.gl/Qu4DH7" TargetMode="External"/><Relationship Id="rId5" Type="http://schemas.openxmlformats.org/officeDocument/2006/relationships/hyperlink" Target="https://goo.gl/kmyK3w" TargetMode="External"/><Relationship Id="rId10" Type="http://schemas.openxmlformats.org/officeDocument/2006/relationships/hyperlink" Target="https://goo.gl/sdniF6" TargetMode="External"/><Relationship Id="rId4" Type="http://schemas.openxmlformats.org/officeDocument/2006/relationships/hyperlink" Target="https://goo.gl/xnNosv" TargetMode="External"/><Relationship Id="rId9" Type="http://schemas.openxmlformats.org/officeDocument/2006/relationships/hyperlink" Target="https://goo.gl/MnWBw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86F0EB-64A3-42AB-9026-5CF645468123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83BE0-C117-466C-BD5D-AD0932181019}"/>
              </a:ext>
            </a:extLst>
          </p:cNvPr>
          <p:cNvSpPr txBox="1"/>
          <p:nvPr/>
        </p:nvSpPr>
        <p:spPr>
          <a:xfrm>
            <a:off x="4580125" y="2990134"/>
            <a:ext cx="6766078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500" kern="1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The First iOS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2052F-308C-4049-9FEB-BCA16F224C29}"/>
              </a:ext>
            </a:extLst>
          </p:cNvPr>
          <p:cNvSpPr txBox="1"/>
          <p:nvPr/>
        </p:nvSpPr>
        <p:spPr>
          <a:xfrm>
            <a:off x="4580125" y="3968034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2019.07.01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FA4520-2EFB-4C34-A68D-9AF44AAF1057}"/>
              </a:ext>
            </a:extLst>
          </p:cNvPr>
          <p:cNvCxnSpPr>
            <a:cxnSpLocks/>
          </p:cNvCxnSpPr>
          <p:nvPr/>
        </p:nvCxnSpPr>
        <p:spPr>
          <a:xfrm>
            <a:off x="4055891" y="2048435"/>
            <a:ext cx="0" cy="274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9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E1446-A93E-48FA-B766-A6AC4A50411E}"/>
              </a:ext>
            </a:extLst>
          </p:cNvPr>
          <p:cNvSpPr txBox="1"/>
          <p:nvPr/>
        </p:nvSpPr>
        <p:spPr>
          <a:xfrm>
            <a:off x="319229" y="3638852"/>
            <a:ext cx="10801675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해야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일을 대신 구현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해야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Background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Foreground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외부에서의 요청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apns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앱은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UIApplication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이라는 객체로 추상화 되어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Run Loop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프로그램 코드를 실행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개발자는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AppDelegate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UIApplication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역할의 일부를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위임받아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그리면서 앱이 탄생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2AB2268-EAE9-4FA9-BBC0-D1BF52619088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347CF-7505-46EA-95DC-F0DEE67EF2A0}"/>
              </a:ext>
            </a:extLst>
          </p:cNvPr>
          <p:cNvSpPr txBox="1"/>
          <p:nvPr/>
        </p:nvSpPr>
        <p:spPr>
          <a:xfrm>
            <a:off x="626281" y="380626"/>
            <a:ext cx="2113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App</a:t>
            </a:r>
          </a:p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Delegate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DEB15F2-6B6D-445E-A464-A94E5A29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3" y="725793"/>
            <a:ext cx="2792985" cy="2493355"/>
          </a:xfrm>
          <a:prstGeom prst="rect">
            <a:avLst/>
          </a:prstGeom>
        </p:spPr>
      </p:pic>
      <p:pic>
        <p:nvPicPr>
          <p:cNvPr id="12" name="그림 11" descr="스크린샷, 앉아있는, 텍스트이(가) 표시된 사진&#10;&#10;자동 생성된 설명">
            <a:extLst>
              <a:ext uri="{FF2B5EF4-FFF2-40B4-BE49-F238E27FC236}">
                <a16:creationId xmlns:a16="http://schemas.microsoft.com/office/drawing/2014/main" id="{1DB45726-8D92-4BE2-9A2E-CE1571B8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2" y="181856"/>
            <a:ext cx="5068559" cy="51814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D2A8D9-A73D-4DD2-A27C-9BD4B978808E}"/>
              </a:ext>
            </a:extLst>
          </p:cNvPr>
          <p:cNvSpPr/>
          <p:nvPr/>
        </p:nvSpPr>
        <p:spPr>
          <a:xfrm>
            <a:off x="6965576" y="1219200"/>
            <a:ext cx="2259407" cy="50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E1446-A93E-48FA-B766-A6AC4A50411E}"/>
              </a:ext>
            </a:extLst>
          </p:cNvPr>
          <p:cNvSpPr txBox="1"/>
          <p:nvPr/>
        </p:nvSpPr>
        <p:spPr>
          <a:xfrm>
            <a:off x="319229" y="3809626"/>
            <a:ext cx="114256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AppDelegate.swift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있으므로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 err="1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AppDelegate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클래스가 만들어짐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AppDelegate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클래스에 인스턴스인 </a:t>
            </a:r>
            <a:r>
              <a:rPr lang="en-US" altLang="ko-KR" sz="2000" dirty="0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app delegate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우리의 앱 내용이 그려질 창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(window)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만드는 것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entry point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 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앱의 입력 이벤트를 전달하는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run loop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생성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UIApplicationMain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속성에 의해 수행되며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속성은 파일의 맨 위에 나타남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application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object: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life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cycle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담당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(Not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Running,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Inactive, Active, Background, Suspended)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2AB2268-EAE9-4FA9-BBC0-D1BF52619088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347CF-7505-46EA-95DC-F0DEE67EF2A0}"/>
              </a:ext>
            </a:extLst>
          </p:cNvPr>
          <p:cNvSpPr txBox="1"/>
          <p:nvPr/>
        </p:nvSpPr>
        <p:spPr>
          <a:xfrm>
            <a:off x="626281" y="380626"/>
            <a:ext cx="2113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App</a:t>
            </a:r>
          </a:p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Delegate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A0DA109-90FD-4B48-BCFE-B067C1AA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42" y="380626"/>
            <a:ext cx="7103079" cy="33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9DD392-E8EE-4A39-ADAF-D56D081D7EBA}"/>
              </a:ext>
            </a:extLst>
          </p:cNvPr>
          <p:cNvSpPr txBox="1"/>
          <p:nvPr/>
        </p:nvSpPr>
        <p:spPr>
          <a:xfrm>
            <a:off x="319229" y="3205292"/>
            <a:ext cx="58015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Delegate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제어에 관련된 권한을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위임받음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사용자가 그 보이는 부분 중 어떤 것을 클릭하거나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어떤 행동을 했을 때</a:t>
            </a:r>
            <a:r>
              <a:rPr lang="en-US" altLang="ko-KR" dirty="0"/>
              <a:t>, </a:t>
            </a:r>
            <a:r>
              <a:rPr lang="ko-KR" altLang="en-US" dirty="0"/>
              <a:t>그 행동에 대한 동작을 수행</a:t>
            </a:r>
            <a:endParaRPr lang="en-US" altLang="ko-KR" sz="2000" dirty="0"/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 err="1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Datasource</a:t>
            </a:r>
            <a:endParaRPr lang="en-US" altLang="ko-KR" sz="2000" dirty="0">
              <a:latin typeface="Arial Rounded MT Bold" panose="020F0704030504030204" pitchFamily="34" charset="0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제어하는 기능을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위임받음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보여주는</a:t>
            </a:r>
            <a:r>
              <a:rPr lang="en-US" altLang="ko-KR" dirty="0"/>
              <a:t> </a:t>
            </a:r>
            <a:r>
              <a:rPr lang="ko-KR" altLang="en-US" dirty="0"/>
              <a:t>것들 담당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2AB2268-EAE9-4FA9-BBC0-D1BF52619088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347CF-7505-46EA-95DC-F0DEE67EF2A0}"/>
              </a:ext>
            </a:extLst>
          </p:cNvPr>
          <p:cNvSpPr txBox="1"/>
          <p:nvPr/>
        </p:nvSpPr>
        <p:spPr>
          <a:xfrm>
            <a:off x="305359" y="82336"/>
            <a:ext cx="275556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Delegate</a:t>
            </a:r>
          </a:p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&amp;</a:t>
            </a:r>
          </a:p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DataSource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97D181F-8A85-43D3-B827-DD731599B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8"/>
          <a:stretch/>
        </p:blipFill>
        <p:spPr>
          <a:xfrm>
            <a:off x="6948179" y="389965"/>
            <a:ext cx="4365801" cy="607807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9EB23B-7C33-4FB0-A04B-4B7AED53A17F}"/>
              </a:ext>
            </a:extLst>
          </p:cNvPr>
          <p:cNvCxnSpPr/>
          <p:nvPr/>
        </p:nvCxnSpPr>
        <p:spPr>
          <a:xfrm flipH="1" flipV="1">
            <a:off x="8821271" y="762000"/>
            <a:ext cx="1846729" cy="3397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48824E-A3D0-405B-88C2-D07BD46D9D6C}"/>
              </a:ext>
            </a:extLst>
          </p:cNvPr>
          <p:cNvSpPr txBox="1"/>
          <p:nvPr/>
        </p:nvSpPr>
        <p:spPr>
          <a:xfrm>
            <a:off x="319229" y="2441919"/>
            <a:ext cx="1076769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UILabel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줄 또는 여러 줄의 텍스트를 보여주는 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UIButton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등의 컨트롤의 목적을 설명하기 위해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사용하는 경우가 많음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read-only text view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Label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생성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레이블을 생성하십시오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레이블이 표시할 문자열을 제공하십시오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레이블의 모양 및 특성을 설정하십시오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Label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프로퍼티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레이블의 프로퍼티에 접근해 나타내려는 문자의 내용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색상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폰트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문자정렬방식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라인 수 등을 조정할 수 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레이블의 프로퍼티의 값을 설정하는 방식에는 프로그래밍 방식과 스토리보드의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인스펙터를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이용한 방법이 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text,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textColor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font,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textAlignment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numberOfLines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lineBreakMode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78A50345-3FE2-4463-AEBA-D5C30F72FDED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F3737-80CC-4257-B8EF-0FE3727C8852}"/>
              </a:ext>
            </a:extLst>
          </p:cNvPr>
          <p:cNvSpPr txBox="1"/>
          <p:nvPr/>
        </p:nvSpPr>
        <p:spPr>
          <a:xfrm>
            <a:off x="749776" y="623608"/>
            <a:ext cx="18667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UILabel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3A61492-348D-4E26-ADA1-2135D505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60" y="419905"/>
            <a:ext cx="6744493" cy="43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42B1BD86-8F32-4820-A790-48C6C3F14DEB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CE849-179B-4127-88FD-E919026EB1D2}"/>
              </a:ext>
            </a:extLst>
          </p:cNvPr>
          <p:cNvSpPr txBox="1"/>
          <p:nvPr/>
        </p:nvSpPr>
        <p:spPr>
          <a:xfrm>
            <a:off x="371467" y="623608"/>
            <a:ext cx="2623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UITextView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FBBF-5DA3-41C8-992B-557248948C32}"/>
              </a:ext>
            </a:extLst>
          </p:cNvPr>
          <p:cNvSpPr txBox="1"/>
          <p:nvPr/>
        </p:nvSpPr>
        <p:spPr>
          <a:xfrm>
            <a:off x="4347882" y="3429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C79-EEE7-4ACE-92CF-AFDDD7DC7B9A}"/>
              </a:ext>
            </a:extLst>
          </p:cNvPr>
          <p:cNvSpPr txBox="1"/>
          <p:nvPr/>
        </p:nvSpPr>
        <p:spPr>
          <a:xfrm>
            <a:off x="371467" y="5229761"/>
            <a:ext cx="7764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UITextView</a:t>
            </a:r>
            <a:endParaRPr lang="en-US" altLang="ko-KR" sz="2000" dirty="0">
              <a:latin typeface="Arial Rounded MT Bold" panose="020F0704030504030204" pitchFamily="34" charset="0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scrollable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하고 여러 줄 입력 가능한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 region(vertical scrolling)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한번에 보여줄 수 없더라도 상관없음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editable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58B04A2-79FE-492C-BACA-32D731E8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88" y="304800"/>
            <a:ext cx="6347223" cy="49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5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439ED0AB-B12B-4E17-AA7C-278A8304C772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FC24B-437C-476E-A143-1AEC695E58FC}"/>
              </a:ext>
            </a:extLst>
          </p:cNvPr>
          <p:cNvSpPr txBox="1"/>
          <p:nvPr/>
        </p:nvSpPr>
        <p:spPr>
          <a:xfrm>
            <a:off x="369320" y="623608"/>
            <a:ext cx="26276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UITextField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EF2F3-1793-47E2-BE38-8FBD834E9F52}"/>
              </a:ext>
            </a:extLst>
          </p:cNvPr>
          <p:cNvSpPr txBox="1"/>
          <p:nvPr/>
        </p:nvSpPr>
        <p:spPr>
          <a:xfrm>
            <a:off x="369320" y="4580966"/>
            <a:ext cx="85906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Arial Rounded MT Bold" panose="020F0704030504030204" pitchFamily="34" charset="0"/>
                <a:ea typeface="나눔스퀘어라운드 Regular" panose="020B0600000101010101" pitchFamily="50" charset="-127"/>
              </a:rPr>
              <a:t>UITextField</a:t>
            </a:r>
            <a:endParaRPr lang="en-US" altLang="ko-KR" sz="2000" dirty="0">
              <a:latin typeface="Arial Rounded MT Bold" panose="020F0704030504030204" pitchFamily="34" charset="0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editable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키보드의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return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버튼을 누르면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object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액션 메시지를 보냄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scrolling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불가능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한번에 보여줄 수 없을 때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horizontal character seeking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보통 짧은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때 사용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489C69A-28FB-46B4-A3AB-D9F9348F6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750" y="249320"/>
            <a:ext cx="7637930" cy="46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393485-4411-4EE7-83DF-7130AD256C3D}"/>
              </a:ext>
            </a:extLst>
          </p:cNvPr>
          <p:cNvSpPr txBox="1"/>
          <p:nvPr/>
        </p:nvSpPr>
        <p:spPr>
          <a:xfrm>
            <a:off x="5510132" y="0"/>
            <a:ext cx="6362639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 생성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버튼을 생성하고 버튼의 유형을 선택하세요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버튼을 나타내기 위한 문자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타이틀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입력하거나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이미지를 설정한 뒤 크기를 조정하세요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>
              <a:buAutoNum type="arabicPeriod" startAt="3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버튼에 특정 이벤트가 발생할 때 작동할 하나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이상의 메서드를 연결하세요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상호작용에 반응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사용자가 버튼을 터치하면 버튼에 연결된 액션 메서드가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호출되어 원하는 작업이 실행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버튼과 메서드 연결 방법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addTarget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(_: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action:for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 사용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인터페이스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빌더에서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연결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(@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IBAction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버튼의 상태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Default, highlighted, focused, selected, disabled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조합된 상태일 수 있음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버튼의 주요 메서드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title,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setTitle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image,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setImage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backgroundImage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setBackgroundImage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C5B59954-308B-4C79-B73E-A98DBF9122B1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BE7A-5112-4229-BAE5-963CA2DF07BC}"/>
              </a:ext>
            </a:extLst>
          </p:cNvPr>
          <p:cNvSpPr txBox="1"/>
          <p:nvPr/>
        </p:nvSpPr>
        <p:spPr>
          <a:xfrm>
            <a:off x="623394" y="623608"/>
            <a:ext cx="21194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UIButton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81C109B-85F6-4A0D-B8F8-F50C8A55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9" y="2900643"/>
            <a:ext cx="4950603" cy="32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7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9BEA765-8F4B-4B71-B779-BE112DE3C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794499"/>
            <a:ext cx="4760771" cy="2275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ACC3C5-AB6D-4DD3-9064-4C8A499DF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64" y="257894"/>
            <a:ext cx="4198531" cy="4038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D7B18-5F6F-4991-97F9-FDBFB81F18BD}"/>
              </a:ext>
            </a:extLst>
          </p:cNvPr>
          <p:cNvSpPr txBox="1"/>
          <p:nvPr/>
        </p:nvSpPr>
        <p:spPr>
          <a:xfrm>
            <a:off x="319229" y="4968890"/>
            <a:ext cx="88953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Storyboard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뷰의 제약 사항을 바탕으로 뷰 체계 내의 모든 뷰의 크기와 위치를 동적으로 계산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애플리케이션을 사용할 때 발생하는 외부 변경과 내부 변경에 동적으로 반응하는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인터페이스를 가능하게 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Control-drag, stack tool, align, pin tool, resolve tool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DDE5399F-30EA-4975-8EF4-A0F93B4DDDBA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1E2A2-9668-4BE0-9E7B-359B50C97FD7}"/>
              </a:ext>
            </a:extLst>
          </p:cNvPr>
          <p:cNvSpPr txBox="1"/>
          <p:nvPr/>
        </p:nvSpPr>
        <p:spPr>
          <a:xfrm>
            <a:off x="344762" y="623608"/>
            <a:ext cx="267675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AutoLayout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1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D80A8-7CB5-4742-904F-A6AEBF76692D}"/>
              </a:ext>
            </a:extLst>
          </p:cNvPr>
          <p:cNvSpPr txBox="1"/>
          <p:nvPr/>
        </p:nvSpPr>
        <p:spPr>
          <a:xfrm>
            <a:off x="319229" y="4580966"/>
            <a:ext cx="79386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사용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Anchor</a:t>
            </a: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앵커는 뷰의 프로퍼티로 다른 뷰의 앵커로 제약하려고 하는 속성에 해당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NSLayoutConstraint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item,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relatedBy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attribute,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toItem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attribute, multiplier, constant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A2379A1-EC59-4414-A15D-5A892BBB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320"/>
            <a:ext cx="5270723" cy="4341429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AB77DB5-372C-47F3-A542-014DAF251589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C8072-79EB-4417-922C-6785FFFCA4E7}"/>
              </a:ext>
            </a:extLst>
          </p:cNvPr>
          <p:cNvSpPr txBox="1"/>
          <p:nvPr/>
        </p:nvSpPr>
        <p:spPr>
          <a:xfrm>
            <a:off x="344762" y="623608"/>
            <a:ext cx="267675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AutoLayout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2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1DC1C-E27C-4C1A-A633-327B9288E726}"/>
              </a:ext>
            </a:extLst>
          </p:cNvPr>
          <p:cNvSpPr txBox="1"/>
          <p:nvPr/>
        </p:nvSpPr>
        <p:spPr>
          <a:xfrm>
            <a:off x="319229" y="2900643"/>
            <a:ext cx="85507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Profile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소개서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프로필 이미지가 동그랗게 보이도록 하기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프로필 이미지에 회색 테두리 넣기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프로필 뷰에 회색 선 넣기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편집 버튼을 누르면 이름과 메모를 입력할 수 있도록 하기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편집 버튼을 누르면 편집 버튼이 저장 버튼으로 변경되도록 하기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 버튼을 누르면 입력한 이름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메모가 반영되고 더 이상 편집이 안되게 하기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2D6A049-719E-4B1A-AC5C-6B29F7A46462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B09BB-0002-4A14-8A73-8A8D6C3F6E0F}"/>
              </a:ext>
            </a:extLst>
          </p:cNvPr>
          <p:cNvSpPr txBox="1"/>
          <p:nvPr/>
        </p:nvSpPr>
        <p:spPr>
          <a:xfrm>
            <a:off x="354093" y="623608"/>
            <a:ext cx="26581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Toy-Project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A4F68-A3B1-4F18-B3BA-E169123B9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 t="10304" r="33897" b="9830"/>
          <a:stretch/>
        </p:blipFill>
        <p:spPr>
          <a:xfrm>
            <a:off x="8506691" y="165084"/>
            <a:ext cx="3331216" cy="60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C1E31B-C5A0-46C1-B625-968E7596FEC3}"/>
              </a:ext>
            </a:extLst>
          </p:cNvPr>
          <p:cNvSpPr/>
          <p:nvPr/>
        </p:nvSpPr>
        <p:spPr>
          <a:xfrm rot="5400000">
            <a:off x="544625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3312F-136C-47C1-AC5F-9FF9208CC87B}"/>
              </a:ext>
            </a:extLst>
          </p:cNvPr>
          <p:cNvSpPr txBox="1"/>
          <p:nvPr/>
        </p:nvSpPr>
        <p:spPr>
          <a:xfrm>
            <a:off x="604962" y="624116"/>
            <a:ext cx="21563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Contents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EB14-A4D0-4BDF-8BEA-FD95E66FB740}"/>
              </a:ext>
            </a:extLst>
          </p:cNvPr>
          <p:cNvSpPr txBox="1"/>
          <p:nvPr/>
        </p:nvSpPr>
        <p:spPr>
          <a:xfrm>
            <a:off x="4951196" y="458956"/>
            <a:ext cx="551901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Rounded MT Bold" panose="020F0704030504030204" pitchFamily="34" charset="0"/>
              </a:rPr>
              <a:t>Brief Review of Assignment</a:t>
            </a: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Rounded MT Bold" panose="020F0704030504030204" pitchFamily="34" charset="0"/>
              </a:rPr>
              <a:t>Shortcut Keys for </a:t>
            </a:r>
            <a:r>
              <a:rPr lang="en-US" altLang="ko-KR" sz="2000" dirty="0" err="1">
                <a:latin typeface="Arial Rounded MT Bold" panose="020F0704030504030204" pitchFamily="34" charset="0"/>
              </a:rPr>
              <a:t>Xcode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CocoaTouch</a:t>
            </a:r>
            <a:r>
              <a:rPr lang="en-US" altLang="ko-KR" sz="2000" dirty="0">
                <a:latin typeface="Arial Rounded MT Bold" panose="020F0704030504030204" pitchFamily="34" charset="0"/>
              </a:rPr>
              <a:t> Framework</a:t>
            </a: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Rounded MT Bold" panose="020F0704030504030204" pitchFamily="34" charset="0"/>
              </a:rPr>
              <a:t>Storyboard</a:t>
            </a: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Rounded MT Bold" panose="020F0704030504030204" pitchFamily="34" charset="0"/>
              </a:rPr>
              <a:t>Connection between Storyboard &amp; Class</a:t>
            </a: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UIKit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AppDelegate</a:t>
            </a:r>
            <a:r>
              <a:rPr lang="en-US" altLang="ko-KR" sz="2000" dirty="0">
                <a:latin typeface="Arial Rounded MT Bold" panose="020F0704030504030204" pitchFamily="34" charset="0"/>
              </a:rPr>
              <a:t>, Delegate, </a:t>
            </a:r>
            <a:r>
              <a:rPr lang="en-US" altLang="ko-KR" sz="2000" dirty="0" err="1">
                <a:latin typeface="Arial Rounded MT Bold" panose="020F0704030504030204" pitchFamily="34" charset="0"/>
              </a:rPr>
              <a:t>DataSource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UILabel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UITextView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UITextField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UIButton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AutoLayout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endParaRPr lang="en-US" altLang="ko-KR" sz="1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Rounded MT Bold" panose="020F0704030504030204" pitchFamily="34" charset="0"/>
              </a:rPr>
              <a:t>About Toy-Project</a:t>
            </a:r>
            <a:endParaRPr lang="ko-KR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B8707-DDEB-48C0-9FA8-275F02D26366}"/>
              </a:ext>
            </a:extLst>
          </p:cNvPr>
          <p:cNvSpPr txBox="1"/>
          <p:nvPr/>
        </p:nvSpPr>
        <p:spPr>
          <a:xfrm>
            <a:off x="319230" y="3173446"/>
            <a:ext cx="5736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 자료형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데이터 타입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https://goo.gl/68fazH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105BB-A11A-4DF9-AD69-1C16D5971722}"/>
              </a:ext>
            </a:extLst>
          </p:cNvPr>
          <p:cNvSpPr txBox="1"/>
          <p:nvPr/>
        </p:nvSpPr>
        <p:spPr>
          <a:xfrm>
            <a:off x="319230" y="4008551"/>
            <a:ext cx="4695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제어문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조건문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 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https://goo.gl/azaR1a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반복문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https://goo.gl/xnNosv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23BA3-1B64-4B68-9B44-375C43B8AAA2}"/>
              </a:ext>
            </a:extLst>
          </p:cNvPr>
          <p:cNvSpPr txBox="1"/>
          <p:nvPr/>
        </p:nvSpPr>
        <p:spPr>
          <a:xfrm>
            <a:off x="319230" y="5120655"/>
            <a:ext cx="460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5"/>
              </a:rPr>
              <a:t>https://goo.gl/kmyK3w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E9AD4-C522-4D25-A6FD-4608099F7B9F}"/>
              </a:ext>
            </a:extLst>
          </p:cNvPr>
          <p:cNvSpPr txBox="1"/>
          <p:nvPr/>
        </p:nvSpPr>
        <p:spPr>
          <a:xfrm>
            <a:off x="6461053" y="1115944"/>
            <a:ext cx="466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클래스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6"/>
              </a:rPr>
              <a:t>https://goo.gl/D1tZfA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5F6A6-12DB-47A3-9A2B-A33775CDA012}"/>
              </a:ext>
            </a:extLst>
          </p:cNvPr>
          <p:cNvSpPr txBox="1"/>
          <p:nvPr/>
        </p:nvSpPr>
        <p:spPr>
          <a:xfrm>
            <a:off x="6461053" y="2069223"/>
            <a:ext cx="5044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프로토콜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프로토콜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7"/>
              </a:rPr>
              <a:t>https://goo.gl/dazWVA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D1A51-5091-42A1-BB85-491F898B8C54}"/>
              </a:ext>
            </a:extLst>
          </p:cNvPr>
          <p:cNvSpPr txBox="1"/>
          <p:nvPr/>
        </p:nvSpPr>
        <p:spPr>
          <a:xfrm>
            <a:off x="6461053" y="3022502"/>
            <a:ext cx="54909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옵셔널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옵셔널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8"/>
              </a:rPr>
              <a:t>https://goo.gl/yjoIyV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옵셔널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추출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9"/>
              </a:rPr>
              <a:t>https://goo.gl/MnWBwP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옵셔널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체이닝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 nil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병합 연산자 예제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10"/>
              </a:rPr>
              <a:t>https://goo.gl/sdniF6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4BC45-C7F3-47C5-A7AB-FE0050DEC857}"/>
              </a:ext>
            </a:extLst>
          </p:cNvPr>
          <p:cNvSpPr txBox="1"/>
          <p:nvPr/>
        </p:nvSpPr>
        <p:spPr>
          <a:xfrm>
            <a:off x="6461053" y="4806778"/>
            <a:ext cx="534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클로져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클로져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기본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11"/>
              </a:rPr>
              <a:t>https://goo.gl/Qu4DH7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클로져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고급 예제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11"/>
              </a:rPr>
              <a:t>https://goo.gl/Qu4DH7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C1973FD5-7BDB-4E71-BD76-C0BDA1D3A442}"/>
              </a:ext>
            </a:extLst>
          </p:cNvPr>
          <p:cNvSpPr/>
          <p:nvPr/>
        </p:nvSpPr>
        <p:spPr>
          <a:xfrm rot="5400000">
            <a:off x="544625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8CC50-FFAF-4BE9-AB89-14AAA21E33F1}"/>
              </a:ext>
            </a:extLst>
          </p:cNvPr>
          <p:cNvSpPr txBox="1"/>
          <p:nvPr/>
        </p:nvSpPr>
        <p:spPr>
          <a:xfrm>
            <a:off x="812230" y="635946"/>
            <a:ext cx="17418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Review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EBB0114-2284-4DD4-9989-DEC1D8BBC4C5}"/>
              </a:ext>
            </a:extLst>
          </p:cNvPr>
          <p:cNvSpPr/>
          <p:nvPr/>
        </p:nvSpPr>
        <p:spPr>
          <a:xfrm rot="5400000">
            <a:off x="544625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7A925-EDC4-4501-A658-A04BA897C9D3}"/>
              </a:ext>
            </a:extLst>
          </p:cNvPr>
          <p:cNvSpPr txBox="1"/>
          <p:nvPr/>
        </p:nvSpPr>
        <p:spPr>
          <a:xfrm>
            <a:off x="641510" y="429758"/>
            <a:ext cx="2083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Shortcut</a:t>
            </a:r>
          </a:p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Key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1DB61-8F04-4443-9C18-D64DDDAEB885}"/>
              </a:ext>
            </a:extLst>
          </p:cNvPr>
          <p:cNvSpPr txBox="1"/>
          <p:nvPr/>
        </p:nvSpPr>
        <p:spPr>
          <a:xfrm>
            <a:off x="5054549" y="1074509"/>
            <a:ext cx="59917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Cmd</a:t>
            </a:r>
            <a:r>
              <a:rPr lang="en-US" altLang="ko-KR" sz="2000" dirty="0">
                <a:latin typeface="Arial Rounded MT Bold" panose="020F0704030504030204" pitchFamily="34" charset="0"/>
              </a:rPr>
              <a:t> + R : build &amp; execute simulator</a:t>
            </a:r>
          </a:p>
          <a:p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Cmd</a:t>
            </a:r>
            <a:r>
              <a:rPr lang="en-US" altLang="ko-KR" sz="2000" dirty="0">
                <a:latin typeface="Arial Rounded MT Bold" panose="020F0704030504030204" pitchFamily="34" charset="0"/>
              </a:rPr>
              <a:t> + / : marking</a:t>
            </a:r>
          </a:p>
          <a:p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Cmd</a:t>
            </a:r>
            <a:r>
              <a:rPr lang="en-US" altLang="ko-KR" sz="2000" dirty="0">
                <a:latin typeface="Arial Rounded MT Bold" panose="020F0704030504030204" pitchFamily="34" charset="0"/>
              </a:rPr>
              <a:t> + backspace : remove line</a:t>
            </a:r>
          </a:p>
          <a:p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Opt</a:t>
            </a:r>
            <a:r>
              <a:rPr lang="en-US" altLang="ko-KR" sz="2000" dirty="0">
                <a:latin typeface="Arial Rounded MT Bold" panose="020F0704030504030204" pitchFamily="34" charset="0"/>
              </a:rPr>
              <a:t> + backspace : remove word</a:t>
            </a:r>
          </a:p>
          <a:p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Rounded MT Bold" panose="020F0704030504030204" pitchFamily="34" charset="0"/>
              </a:rPr>
              <a:t>Ctrl + I : re-indent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Cmd</a:t>
            </a:r>
            <a:r>
              <a:rPr lang="en-US" altLang="ko-KR" sz="2000" dirty="0">
                <a:latin typeface="Arial Rounded MT Bold" panose="020F0704030504030204" pitchFamily="34" charset="0"/>
              </a:rPr>
              <a:t> + . : exit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Cmd</a:t>
            </a:r>
            <a:r>
              <a:rPr lang="en-US" altLang="ko-KR" sz="2000" dirty="0">
                <a:latin typeface="Arial Rounded MT Bold" panose="020F0704030504030204" pitchFamily="34" charset="0"/>
              </a:rPr>
              <a:t> + shift + O : Spotlight in </a:t>
            </a:r>
            <a:r>
              <a:rPr lang="en-US" altLang="ko-KR" sz="2000" dirty="0" err="1">
                <a:latin typeface="Arial Rounded MT Bold" panose="020F0704030504030204" pitchFamily="34" charset="0"/>
              </a:rPr>
              <a:t>Xcode</a:t>
            </a:r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Rounded MT Bold" panose="020F0704030504030204" pitchFamily="34" charset="0"/>
              </a:rPr>
              <a:t>Cmd</a:t>
            </a:r>
            <a:r>
              <a:rPr lang="en-US" altLang="ko-KR" sz="2000" dirty="0">
                <a:latin typeface="Arial Rounded MT Bold" panose="020F0704030504030204" pitchFamily="34" charset="0"/>
              </a:rPr>
              <a:t> + shift + L : Search Source Block / items</a:t>
            </a:r>
          </a:p>
        </p:txBody>
      </p:sp>
    </p:spTree>
    <p:extLst>
      <p:ext uri="{BB962C8B-B14F-4D97-AF65-F5344CB8AC3E}">
        <p14:creationId xmlns:p14="http://schemas.microsoft.com/office/powerpoint/2010/main" val="6475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99D314-1F29-47CE-B56A-81E2B640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931" y="178945"/>
            <a:ext cx="3872178" cy="6500110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23785AA-2172-48F2-AB76-A89A590A094A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7535A-A179-47D6-B000-8260148E8690}"/>
              </a:ext>
            </a:extLst>
          </p:cNvPr>
          <p:cNvSpPr txBox="1"/>
          <p:nvPr/>
        </p:nvSpPr>
        <p:spPr>
          <a:xfrm>
            <a:off x="887891" y="408454"/>
            <a:ext cx="159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Cocoa</a:t>
            </a:r>
          </a:p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Touch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6176F-4C5C-48F4-A8D4-594C06F9B7F1}"/>
              </a:ext>
            </a:extLst>
          </p:cNvPr>
          <p:cNvSpPr txBox="1"/>
          <p:nvPr/>
        </p:nvSpPr>
        <p:spPr>
          <a:xfrm>
            <a:off x="319229" y="3110753"/>
            <a:ext cx="631134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Cocoa framework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macOS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CocoaTouch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framework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iOS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iOS Application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환경에서 사용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최상위 레벨의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</a:t>
            </a: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다양한 기능 구현에 필요한 여러 프레임워크 포함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UIKit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Foundation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07394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1395F-B098-407E-9728-6C45FB32E454}"/>
              </a:ext>
            </a:extLst>
          </p:cNvPr>
          <p:cNvSpPr txBox="1"/>
          <p:nvPr/>
        </p:nvSpPr>
        <p:spPr>
          <a:xfrm>
            <a:off x="363901" y="3428999"/>
            <a:ext cx="42350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View Controller or Single View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View Controller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사이의 전환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이동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6EFCA-7A38-46EA-A61B-A9FB60CCB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22" y="1018049"/>
            <a:ext cx="7089449" cy="4821901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B4AD4E6-9207-4DF5-B323-AF0870C658B9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FFB0B-A635-4C6D-B800-57AA8D52A2F7}"/>
              </a:ext>
            </a:extLst>
          </p:cNvPr>
          <p:cNvSpPr txBox="1"/>
          <p:nvPr/>
        </p:nvSpPr>
        <p:spPr>
          <a:xfrm>
            <a:off x="363901" y="623608"/>
            <a:ext cx="26384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Storyboard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0C5D67-BDA7-48B3-8F1A-1F06E894DF52}"/>
              </a:ext>
            </a:extLst>
          </p:cNvPr>
          <p:cNvSpPr txBox="1"/>
          <p:nvPr/>
        </p:nvSpPr>
        <p:spPr>
          <a:xfrm>
            <a:off x="336460" y="3429000"/>
            <a:ext cx="44005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Storyboard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원하는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View Controller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추가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VC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해당하는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인터페이스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빌더에서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Custom Class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연결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A696831-AF0C-4D68-A192-C5A79269BB13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06FD6-01D5-4165-9D1C-0684E43B4B89}"/>
              </a:ext>
            </a:extLst>
          </p:cNvPr>
          <p:cNvSpPr txBox="1"/>
          <p:nvPr/>
        </p:nvSpPr>
        <p:spPr>
          <a:xfrm>
            <a:off x="336460" y="623608"/>
            <a:ext cx="26933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Connecting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654A14F-87BF-47F7-B328-514F1A48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8" y="623608"/>
            <a:ext cx="6995972" cy="51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9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E67A4CE-53D8-4F92-AF66-86C4F872FBC4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2A92E-C751-4769-B4A3-EDB8EEF832D7}"/>
              </a:ext>
            </a:extLst>
          </p:cNvPr>
          <p:cNvSpPr txBox="1"/>
          <p:nvPr/>
        </p:nvSpPr>
        <p:spPr>
          <a:xfrm>
            <a:off x="1043382" y="623608"/>
            <a:ext cx="12795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UIKit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48CC9-ACB4-475A-91D1-E5334470EA40}"/>
              </a:ext>
            </a:extLst>
          </p:cNvPr>
          <p:cNvSpPr txBox="1"/>
          <p:nvPr/>
        </p:nvSpPr>
        <p:spPr>
          <a:xfrm>
            <a:off x="319229" y="2677982"/>
            <a:ext cx="567014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iOS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애플리케이션의 사용자 인터페이스를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구현하고 이벤트를 관리하는 프레임워크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iOS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애플리케이션 개발 시 사용자에게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보여질 화면을 구성하고 사용자 액션에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대응에 관련된 다양한 요소를 포함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제스처 처리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애니메이션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그리기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 처리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처리 등 사용자 이벤트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처리를 위한 클래스를 포함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슬라이더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필드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얼럿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창 등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애플리케이션의 화면을 구성하는 요소를 포함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8842D63-1280-4608-B6EE-26A3A479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29" y="735100"/>
            <a:ext cx="6520842" cy="47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1B020-AAC4-435F-BBCA-3F43F49D1EB2}"/>
              </a:ext>
            </a:extLst>
          </p:cNvPr>
          <p:cNvSpPr txBox="1"/>
          <p:nvPr/>
        </p:nvSpPr>
        <p:spPr>
          <a:xfrm>
            <a:off x="5726537" y="612844"/>
            <a:ext cx="61462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기능별 요소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View and Control 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화면에 콘텐츠 표시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View Controller 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인터페이스 관리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Animation and Haptics 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애니메이션과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햅틱을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피드백 제공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Window and Screen 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뷰 계층을 위한 윈도우 제공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액션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sz="1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Touch, Press, Gesture: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제스처 인식기를 통한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 처리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Drag and Drop: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 위에서 드래그 앤 드롭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Peek and Pop: 3D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터치에 대응한 미리 보기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Keyboard and Menu: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키보드 입력을 처리 및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정의 메뉴 표시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E67A4CE-53D8-4F92-AF66-86C4F872FBC4}"/>
              </a:ext>
            </a:extLst>
          </p:cNvPr>
          <p:cNvSpPr/>
          <p:nvPr/>
        </p:nvSpPr>
        <p:spPr>
          <a:xfrm rot="5400000">
            <a:off x="544624" y="-225395"/>
            <a:ext cx="2277035" cy="2727825"/>
          </a:xfrm>
          <a:prstGeom prst="homePlate">
            <a:avLst>
              <a:gd name="adj" fmla="val 233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2A92E-C751-4769-B4A3-EDB8EEF832D7}"/>
              </a:ext>
            </a:extLst>
          </p:cNvPr>
          <p:cNvSpPr txBox="1"/>
          <p:nvPr/>
        </p:nvSpPr>
        <p:spPr>
          <a:xfrm>
            <a:off x="1043382" y="623608"/>
            <a:ext cx="12795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UIKit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1CC666-AA74-4D47-BC88-996D67370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9" y="3121878"/>
            <a:ext cx="5159525" cy="2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1013</Words>
  <Application>Microsoft Office PowerPoint</Application>
  <PresentationFormat>와이드스크린</PresentationFormat>
  <Paragraphs>259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나눔스퀘어라운드 Regular</vt:lpstr>
      <vt:lpstr>Arial Rounded MT Bold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수연</dc:creator>
  <cp:lastModifiedBy>심 수연</cp:lastModifiedBy>
  <cp:revision>27</cp:revision>
  <dcterms:created xsi:type="dcterms:W3CDTF">2019-06-29T19:28:48Z</dcterms:created>
  <dcterms:modified xsi:type="dcterms:W3CDTF">2019-06-30T12:47:26Z</dcterms:modified>
</cp:coreProperties>
</file>