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7"/>
  </p:sldMasterIdLst>
  <p:notesMasterIdLst>
    <p:notesMasterId r:id="rId19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919"/>
    <p:restoredTop sz="83489"/>
  </p:normalViewPr>
  <p:slideViewPr>
    <p:cSldViewPr>
      <p:cViewPr>
        <p:scale>
          <a:sx n="97" d="100"/>
          <a:sy n="97" d="100"/>
        </p:scale>
        <p:origin x="-384" y="-3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slideMaster" Target="slideMasters/slideMaster1.xml"  /><Relationship Id="rId18" Type="http://schemas.openxmlformats.org/officeDocument/2006/relationships/theme" Target="theme/theme1.xml"  /><Relationship Id="rId19" Type="http://schemas.openxmlformats.org/officeDocument/2006/relationships/notesMaster" Target="notesMasters/notesMaster1.xml"  /><Relationship Id="rId2" Type="http://schemas.openxmlformats.org/officeDocument/2006/relationships/slide" Target="slides/slide2.xml"  /><Relationship Id="rId20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6E71A95-713C-4CE6-AE41-81D05B4A01AC}" type="datetimeFigureOut">
              <a:rPr lang="en-US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CFFCFA8-C7CE-4F39-AD09-2FCD86631E6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CFFCFA8-C7CE-4F39-AD09-2FCD86631E6E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vl="0">
              <a:defRPr lang="ko-KR" altLang="en-US"/>
            </a:pPr>
            <a:endParaRPr lang="ko-KR" altLang="en-US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10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vl="0">
              <a:defRPr lang="ko-KR" altLang="en-US"/>
            </a:pPr>
            <a:endParaRPr lang="ko-KR" altLang="en-US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11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vl="0">
              <a:defRPr lang="ko-KR" altLang="en-US"/>
            </a:pPr>
            <a:endParaRPr lang="ko-KR" altLang="en-US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12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vl="0">
              <a:defRPr lang="ko-KR" altLang="en-US"/>
            </a:pPr>
            <a:endParaRPr lang="ko-KR" altLang="en-US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13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vl="0">
              <a:defRPr lang="ko-KR" altLang="en-US"/>
            </a:pPr>
            <a:endParaRPr lang="ko-KR" altLang="en-US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14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발표는 다음과 같이 진행하겠습니다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CFFCFA8-C7CE-4F39-AD09-2FCD86631E6E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3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4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5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6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7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8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vl="0">
              <a:defRPr lang="ko-KR" altLang="en-US"/>
            </a:pPr>
            <a:endParaRPr lang="ko-KR" altLang="en-US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999CEDCE-135D-4C31-894E-513BF99FA51D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9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AA1E1BA-CBF0-45A5-8471-9D28F42163CB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0CBF0F8-9D64-48C3-8AB7-BE687AD683BC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32BB65-9048-4D57-B073-AC0EB4BDCB9A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4293009-75FD-46B1-8606-1D2D08DD0D13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C9D53E-483A-42A0-8CDD-83357FA406B0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4A43B77-F137-4A66-95C5-D97A21DAA286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406534E-8EA6-4C6A-BB7A-B2CBF06F8E0F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4C9782-64FB-4F36-8400-4FF13434771B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D815B8D-45AF-4A7B-B65C-2C50696A24C8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8D755CA-8658-4882-9084-3468089CEF6F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170C27-5D2A-4E4A-AD69-6063BE41725C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4652ED-79D0-4EF7-ADF2-A04231D636D6}" type="datetime1">
              <a:rPr lang="en-US" altLang="ko-KR"/>
              <a:pPr lvl="0">
                <a:defRPr lang="ko-KR" altLang="en-US"/>
              </a:pPr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1FF7E1F-3B43-4F9C-A88E-9C5714C4F1A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1.vml"  /><Relationship Id="rId3" Type="http://schemas.openxmlformats.org/officeDocument/2006/relationships/oleObject" Target="../embeddings/oleObject1.bin"  /><Relationship Id="rId4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eai2.pusan.ac.kr/" TargetMode="External" /><Relationship Id="rId3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eai2.pusan.ac.kr/" TargetMode="External" /><Relationship Id="rId3" Type="http://schemas.openxmlformats.org/officeDocument/2006/relationships/notesSlide" Target="../notesSlides/notesSlide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james.apache.org/" TargetMode="External" /><Relationship Id="rId3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2286000" y="2000250"/>
            <a:ext cx="1357313" cy="1357313"/>
          </a:xfrm>
          <a:prstGeom prst="ellipse">
            <a:avLst/>
          </a:prstGeom>
          <a:solidFill>
            <a:schemeClr val="accent4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85938" y="2857500"/>
            <a:ext cx="1357312" cy="1357313"/>
          </a:xfrm>
          <a:prstGeom prst="ellipse">
            <a:avLst/>
          </a:prstGeom>
          <a:solidFill>
            <a:schemeClr val="accent3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71563" y="3929063"/>
            <a:ext cx="785812" cy="785812"/>
          </a:xfrm>
          <a:prstGeom prst="ellipse">
            <a:avLst/>
          </a:prstGeom>
          <a:solidFill>
            <a:schemeClr val="accent3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00" y="3500438"/>
            <a:ext cx="500063" cy="500062"/>
          </a:xfrm>
          <a:prstGeom prst="ellipse">
            <a:avLst/>
          </a:prstGeom>
          <a:solidFill>
            <a:schemeClr val="accent3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4313" y="3000375"/>
            <a:ext cx="428625" cy="428625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87500" lnSpcReduction="0"/>
          </a:bodyPr>
          <a:lstStyle/>
          <a:p>
            <a:pPr lvl="0">
              <a:defRPr lang="ko-KR" altLang="en-US"/>
            </a:pPr>
            <a:r>
              <a:rPr lang="en-US" sz="3199"/>
              <a:t>UTF-8</a:t>
            </a:r>
            <a:r>
              <a:rPr lang="ko-KR" altLang="en-US" sz="3199"/>
              <a:t>을 사용한 다국어</a:t>
            </a:r>
            <a:r>
              <a:rPr lang="en-US" sz="3199"/>
              <a:t> ID</a:t>
            </a:r>
            <a:r>
              <a:rPr lang="ko-KR" altLang="en-US" sz="3199"/>
              <a:t>를 지원하는 </a:t>
            </a:r>
            <a:endParaRPr lang="ko-KR" altLang="en-US" sz="3199"/>
          </a:p>
          <a:p>
            <a:pPr lvl="0">
              <a:defRPr lang="ko-KR" altLang="en-US"/>
            </a:pPr>
            <a:r>
              <a:rPr lang="ko-KR" altLang="en-US" sz="3199"/>
              <a:t>메일서버 구현</a:t>
            </a:r>
            <a:endParaRPr lang="ko-KR" altLang="en-US" sz="3199"/>
          </a:p>
          <a:p>
            <a:pPr lvl="0">
              <a:defRPr lang="ko-KR" altLang="en-US"/>
            </a:pPr>
            <a:r>
              <a:rPr lang="ko-KR" altLang="en-US" sz="1942"/>
              <a:t>소프트웨어시스템(김 경 석 교수님)</a:t>
            </a:r>
            <a:r>
              <a:rPr lang="ko-KR" altLang="en-US" sz="3199"/>
              <a:t> </a:t>
            </a:r>
            <a:endParaRPr lang="ko-KR" altLang="en-US" sz="3199"/>
          </a:p>
        </p:txBody>
      </p:sp>
      <p:sp>
        <p:nvSpPr>
          <p:cNvPr id="16" name="제목 1"/>
          <p:cNvSpPr txBox="1"/>
          <p:nvPr/>
        </p:nvSpPr>
        <p:spPr>
          <a:xfrm>
            <a:off x="5715008" y="4653136"/>
            <a:ext cx="2895592" cy="134763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8250" lnSpcReduction="0"/>
          </a:bodyPr>
          <a:lstStyle/>
          <a:p>
            <a:pPr marL="0" lvl="0" indent="0" algn="ctr" defTabSz="91440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ko-KR" altLang="en-US" sz="2300" b="0" i="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네 얼간이</a:t>
            </a:r>
            <a:endParaRPr lang="ko-KR" altLang="en-US" sz="2300" b="0" i="0" spc="5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ko-KR" altLang="en-US" sz="2300" b="0" i="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201024575 송 영 찬</a:t>
            </a:r>
            <a:endParaRPr lang="ko-KR" altLang="en-US" sz="2300" b="0" i="0" spc="5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ko-KR" altLang="en-US" sz="2300" b="0" i="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201024576 염 재 걸</a:t>
            </a:r>
            <a:endParaRPr lang="ko-KR" altLang="en-US" sz="2300" b="0" i="0" spc="5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ko-KR" altLang="en-US" sz="2300" b="0" i="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201024578 윤 정 용</a:t>
            </a:r>
            <a:endParaRPr lang="ko-KR" altLang="en-US" sz="2300" b="0" i="0" spc="5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ko-KR" altLang="en-US" sz="2300" b="0" i="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200624410 권 상 혁</a:t>
            </a:r>
            <a:endParaRPr lang="ko-KR" altLang="en-US" sz="2300" b="0" i="0" spc="5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1</a:t>
            </a:fld>
            <a:endParaRPr lang="en-US" sz="1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8" y="214313"/>
            <a:ext cx="8001000" cy="5743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웹 클라이언트 구현 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신규 계정 생성 화면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10</a:t>
            </a:fld>
            <a:endParaRPr lang="en-US" sz="1800"/>
          </a:p>
        </p:txBody>
      </p:sp>
      <p:sp>
        <p:nvSpPr>
          <p:cNvPr id="18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8020" y="906462"/>
            <a:ext cx="8396394" cy="569088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8" y="214313"/>
            <a:ext cx="8001000" cy="5743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웹 클라이언트 구현 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메일 보내기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11</a:t>
            </a:fld>
            <a:endParaRPr lang="en-US" sz="1800"/>
          </a:p>
        </p:txBody>
      </p:sp>
      <p:sp>
        <p:nvSpPr>
          <p:cNvPr id="18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4613" y="1321618"/>
            <a:ext cx="8354774" cy="4572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8" y="214313"/>
            <a:ext cx="8001000" cy="5743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웹 클라이언트 구현 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수신함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12</a:t>
            </a:fld>
            <a:endParaRPr lang="en-US" sz="1800"/>
          </a:p>
        </p:txBody>
      </p:sp>
      <p:sp>
        <p:nvSpPr>
          <p:cNvPr id="18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7924" y="1844824"/>
          <a:ext cx="8708152" cy="2808312"/>
        </p:xfrm>
        <a:graphic>
          <a:graphicData uri="http://schemas.openxmlformats.org/presentationml/2006/ole">
            <p:oleObj spid="_x0000_s1026" name="비트맵 이미지" r:id="rId3" imgW="7504762" imgH="2704762" progId="PBrush">
              <p:embed/>
            </p:oleObj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8" y="214313"/>
            <a:ext cx="8001000" cy="5743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실험결과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13</a:t>
            </a:fld>
            <a:endParaRPr lang="en-US" sz="1800"/>
          </a:p>
        </p:txBody>
      </p:sp>
      <p:sp>
        <p:nvSpPr>
          <p:cNvPr id="18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1285860"/>
            <a:ext cx="7643865" cy="374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2400"/>
              <a:t>구현한 시스템을 두대의 컴퓨터에서 서로다른 이름의 도메인 서버를 구성한뒤  한글</a:t>
            </a:r>
            <a:r>
              <a:rPr lang="en-US" altLang="ko-KR" sz="2400"/>
              <a:t>ID</a:t>
            </a:r>
            <a:r>
              <a:rPr lang="ko-KR" altLang="en-US" sz="2400"/>
              <a:t>를 사용해 메일 송수신이 가능함</a:t>
            </a:r>
            <a:endParaRPr lang="ko-KR" altLang="en-US" sz="2400"/>
          </a:p>
          <a:p>
            <a:pPr lvl="0">
              <a:defRPr lang="ko-KR" altLang="en-US"/>
            </a:pPr>
            <a:endParaRPr lang="en-US" altLang="ko-KR" sz="24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2400"/>
              <a:t>RFC </a:t>
            </a:r>
            <a:r>
              <a:rPr lang="ko-KR" altLang="en-US" sz="2400"/>
              <a:t>문서를 따라 만들어져 </a:t>
            </a:r>
            <a:r>
              <a:rPr lang="en-US" altLang="ko-KR" sz="2400"/>
              <a:t>UTF8 </a:t>
            </a:r>
            <a:r>
              <a:rPr lang="ko-KR" altLang="en-US" sz="2400"/>
              <a:t>송수신이 가능한 </a:t>
            </a:r>
            <a:r>
              <a:rPr lang="en-US" sz="2400">
                <a:hlinkClick r:id="rId2"/>
              </a:rPr>
              <a:t>http://eai2.pusan.ac.kr</a:t>
            </a:r>
            <a:r>
              <a:rPr lang="ko-KR" altLang="en-US" sz="2400"/>
              <a:t>서버와의 메일 송수신이 불가능함</a:t>
            </a:r>
            <a:endParaRPr lang="ko-KR" altLang="en-US" sz="2400"/>
          </a:p>
          <a:p>
            <a:pPr lvl="0">
              <a:defRPr lang="ko-KR" altLang="en-US"/>
            </a:pPr>
            <a:endParaRPr lang="en-US" altLang="ko-KR" sz="24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2400"/>
              <a:t>ASCII</a:t>
            </a:r>
            <a:r>
              <a:rPr lang="ko-KR" altLang="en-US" sz="2400"/>
              <a:t>양식으로된 </a:t>
            </a:r>
            <a:r>
              <a:rPr lang="en-US" altLang="ko-KR" sz="2400"/>
              <a:t>local part</a:t>
            </a:r>
            <a:r>
              <a:rPr lang="ko-KR" altLang="en-US" sz="2400"/>
              <a:t>를 사용할 경우 </a:t>
            </a:r>
            <a:r>
              <a:rPr lang="en-US" sz="2400">
                <a:hlinkClick r:id="rId2"/>
              </a:rPr>
              <a:t>http://eai2.pusan.ac.kr</a:t>
            </a:r>
            <a:r>
              <a:rPr lang="ko-KR" altLang="en-US" sz="2400"/>
              <a:t> 서버나</a:t>
            </a:r>
            <a:endParaRPr lang="ko-KR" altLang="en-US" sz="2400"/>
          </a:p>
          <a:p>
            <a:pPr lvl="0">
              <a:defRPr lang="ko-KR" altLang="en-US"/>
            </a:pPr>
            <a:r>
              <a:rPr lang="en-US" altLang="ko-KR" sz="2400"/>
              <a:t>Gmail</a:t>
            </a:r>
            <a:r>
              <a:rPr lang="ko-KR" altLang="en-US" sz="2400"/>
              <a:t>과 메일 송수신 가능</a:t>
            </a:r>
            <a:endParaRPr lang="ko-KR" altLang="en-US" sz="2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8" y="214313"/>
            <a:ext cx="8001000" cy="5743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결론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14</a:t>
            </a:fld>
            <a:endParaRPr lang="en-US" sz="1800"/>
          </a:p>
        </p:txBody>
      </p:sp>
      <p:sp>
        <p:nvSpPr>
          <p:cNvPr id="18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1285860"/>
            <a:ext cx="7715304" cy="537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인코딩 처리 방법에 문제가 있었음이 확인됨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Local part</a:t>
            </a:r>
            <a:r>
              <a:rPr lang="ko-KR" altLang="en-US"/>
              <a:t>의 인코딩 작업을 웹클라이언트에서 진행해서 </a:t>
            </a:r>
            <a:r>
              <a:rPr lang="en-US" altLang="ko-KR"/>
              <a:t>SMTP </a:t>
            </a:r>
            <a:r>
              <a:rPr lang="ko-KR" altLang="en-US"/>
              <a:t>서버로 보낸뒤 </a:t>
            </a:r>
            <a:endParaRPr lang="ko-KR" altLang="en-US"/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/>
              <a:t>서버에서 처리를 했는데 이 과정에서 </a:t>
            </a:r>
            <a:r>
              <a:rPr lang="en-US" altLang="ko-KR"/>
              <a:t>UTF8 </a:t>
            </a:r>
            <a:r>
              <a:rPr lang="ko-KR" altLang="en-US"/>
              <a:t>데이터가 단순한 </a:t>
            </a:r>
            <a:r>
              <a:rPr lang="en-US" altLang="ko-KR"/>
              <a:t>String </a:t>
            </a:r>
            <a:r>
              <a:rPr lang="ko-KR" altLang="en-US"/>
              <a:t>으로 변환되어  </a:t>
            </a:r>
            <a:r>
              <a:rPr lang="en-US">
                <a:hlinkClick r:id="rId2"/>
              </a:rPr>
              <a:t>http://eai2.pusan.ac.kr</a:t>
            </a:r>
            <a:r>
              <a:rPr lang="en-US"/>
              <a:t> </a:t>
            </a:r>
            <a:r>
              <a:rPr lang="ko-KR" altLang="en-US"/>
              <a:t>서버로 한글송신이 불가능</a:t>
            </a:r>
            <a:endParaRPr lang="ko-KR" altLang="en-US"/>
          </a:p>
          <a:p>
            <a:pPr>
              <a:lnSpc>
                <a:spcPct val="130000"/>
              </a:lnSpc>
              <a:defRPr lang="ko-KR" altLang="en-US"/>
            </a:pPr>
            <a:endParaRPr lang="en-US" altLang="ko-KR"/>
          </a:p>
          <a:p>
            <a:pPr>
              <a:lnSpc>
                <a:spcPct val="130000"/>
              </a:lnSpc>
              <a:defRPr lang="ko-KR" altLang="en-US"/>
            </a:pPr>
            <a:r>
              <a:rPr lang="en-US" altLang="ko-KR"/>
              <a:t>Open source</a:t>
            </a:r>
            <a:r>
              <a:rPr lang="ko-KR" altLang="en-US"/>
              <a:t>인 </a:t>
            </a:r>
            <a:r>
              <a:rPr lang="en-US" altLang="ko-KR"/>
              <a:t>James</a:t>
            </a:r>
            <a:r>
              <a:rPr lang="ko-KR" altLang="en-US"/>
              <a:t>가 </a:t>
            </a:r>
            <a:r>
              <a:rPr lang="en-US" altLang="ko-KR"/>
              <a:t>UTF8</a:t>
            </a:r>
            <a:r>
              <a:rPr lang="ko-KR" altLang="en-US"/>
              <a:t>을 사용하지않는 </a:t>
            </a:r>
            <a:r>
              <a:rPr lang="en-US" altLang="ko-KR"/>
              <a:t>only ASCII</a:t>
            </a:r>
            <a:r>
              <a:rPr lang="ko-KR" altLang="en-US"/>
              <a:t>를 따르는 </a:t>
            </a:r>
            <a:r>
              <a:rPr lang="en-US" altLang="ko-KR"/>
              <a:t>RFC</a:t>
            </a:r>
            <a:r>
              <a:rPr lang="ko-KR" altLang="en-US"/>
              <a:t>규격에 맞춰져 있어 </a:t>
            </a:r>
            <a:r>
              <a:rPr lang="en-US">
                <a:hlinkClick r:id="rId2"/>
              </a:rPr>
              <a:t>http://eai2.pusan.ac.kr</a:t>
            </a:r>
            <a:r>
              <a:rPr lang="ko-KR" altLang="en-US"/>
              <a:t> 로부터 전송되는 한글계정의 메일 수신도 불가능</a:t>
            </a:r>
            <a:endParaRPr lang="ko-KR" altLang="en-US"/>
          </a:p>
          <a:p>
            <a:pPr>
              <a:lnSpc>
                <a:spcPct val="130000"/>
              </a:lnSpc>
              <a:defRPr lang="ko-KR" altLang="en-US"/>
            </a:pPr>
            <a:endParaRPr lang="en-US" altLang="ko-KR"/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/>
              <a:t>이를 보완하기위해 인코딩과 디코딩파트를 </a:t>
            </a:r>
            <a:r>
              <a:rPr lang="en-US" altLang="ko-KR"/>
              <a:t>STMP</a:t>
            </a:r>
            <a:r>
              <a:rPr lang="ko-KR" altLang="en-US"/>
              <a:t>서버에서 새로 구현하는것이 필요할것으로 보임</a:t>
            </a:r>
            <a:endParaRPr lang="ko-KR" altLang="en-US"/>
          </a:p>
          <a:p>
            <a:pPr>
              <a:lnSpc>
                <a:spcPct val="130000"/>
              </a:lnSpc>
              <a:defRPr lang="ko-KR" altLang="en-US"/>
            </a:pPr>
            <a:endParaRPr lang="en-US" altLang="ko-KR"/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8" y="214313"/>
            <a:ext cx="2143125" cy="5743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목차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86563" y="1000125"/>
            <a:ext cx="1214437" cy="1214438"/>
          </a:xfrm>
          <a:prstGeom prst="ellipse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43500" y="4929188"/>
            <a:ext cx="1214438" cy="1214437"/>
          </a:xfrm>
          <a:prstGeom prst="ellipse">
            <a:avLst/>
          </a:prstGeom>
          <a:solidFill>
            <a:srgbClr val="ccff99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715250" y="2500313"/>
            <a:ext cx="857250" cy="85725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72000" y="2857500"/>
            <a:ext cx="857250" cy="857250"/>
          </a:xfrm>
          <a:prstGeom prst="ellipse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14875" y="4214813"/>
            <a:ext cx="571500" cy="5715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29250" y="3571875"/>
            <a:ext cx="571500" cy="571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214938" y="1428750"/>
            <a:ext cx="1533525" cy="1579563"/>
          </a:xfrm>
          <a:prstGeom prst="ellipse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>
              <a:solidFill>
                <a:srgbClr val="080808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143625" y="2928938"/>
            <a:ext cx="1955800" cy="2000250"/>
          </a:xfrm>
          <a:prstGeom prst="ellipse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2</a:t>
            </a:fld>
            <a:endParaRPr lang="en-US" sz="1800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309195"/>
          </a:xfrm>
        </p:spPr>
        <p:txBody>
          <a:bodyPr>
            <a:normAutofit fontScale="85000" lnSpcReduction="0"/>
          </a:bodyPr>
          <a:lstStyle/>
          <a:p>
            <a:pPr>
              <a:lnSpc>
                <a:spcPct val="110000"/>
              </a:lnSpc>
              <a:defRPr lang="ko-KR" altLang="en-US"/>
            </a:pPr>
            <a:r>
              <a:rPr lang="ko-KR" altLang="en-US" sz="3058">
                <a:latin typeface="맑은 고딕"/>
                <a:ea typeface="맑은 고딕"/>
              </a:rPr>
              <a:t>다국어</a:t>
            </a:r>
            <a:r>
              <a:rPr lang="en-US" altLang="ko-KR" sz="3058">
                <a:latin typeface="맑은 고딕"/>
                <a:ea typeface="맑은 고딕"/>
              </a:rPr>
              <a:t>ID</a:t>
            </a:r>
            <a:r>
              <a:rPr lang="ko-KR" altLang="en-US" sz="3058">
                <a:latin typeface="맑은 고딕"/>
                <a:ea typeface="맑은 고딕"/>
              </a:rPr>
              <a:t>를 지원하는 메일서버</a:t>
            </a:r>
            <a:endParaRPr lang="ko-KR" altLang="en-US" sz="3058">
              <a:latin typeface="맑은 고딕"/>
              <a:ea typeface="맑은 고딕"/>
            </a:endParaRPr>
          </a:p>
          <a:p>
            <a:pPr lvl="1">
              <a:lnSpc>
                <a:spcPct val="110000"/>
              </a:lnSpc>
              <a:defRPr lang="ko-KR" altLang="en-US"/>
            </a:pPr>
            <a:r>
              <a:rPr lang="ko-KR" altLang="en-US" sz="2588">
                <a:latin typeface="맑은 고딕"/>
                <a:ea typeface="맑은 고딕"/>
              </a:rPr>
              <a:t>메일주소 </a:t>
            </a:r>
            <a:r>
              <a:rPr lang="en-US" altLang="ko-KR" sz="2588">
                <a:latin typeface="맑은 고딕"/>
                <a:ea typeface="맑은 고딕"/>
              </a:rPr>
              <a:t>local part</a:t>
            </a:r>
            <a:r>
              <a:rPr lang="ko-KR" altLang="en-US" sz="2588">
                <a:latin typeface="맑은 고딕"/>
                <a:ea typeface="맑은 고딕"/>
              </a:rPr>
              <a:t>의 </a:t>
            </a:r>
            <a:r>
              <a:rPr lang="en-US" altLang="ko-KR" sz="2588">
                <a:latin typeface="맑은 고딕"/>
                <a:ea typeface="맑은 고딕"/>
              </a:rPr>
              <a:t>UTF8</a:t>
            </a:r>
            <a:r>
              <a:rPr lang="ko-KR" altLang="en-US" sz="2588">
                <a:latin typeface="맑은 고딕"/>
                <a:ea typeface="맑은 고딕"/>
              </a:rPr>
              <a:t>지원</a:t>
            </a:r>
            <a:endParaRPr lang="ko-KR" altLang="en-US" sz="2588">
              <a:latin typeface="맑은 고딕"/>
              <a:ea typeface="맑은 고딕"/>
            </a:endParaRPr>
          </a:p>
          <a:p>
            <a:pPr>
              <a:lnSpc>
                <a:spcPct val="110000"/>
              </a:lnSpc>
              <a:defRPr lang="ko-KR" altLang="en-US"/>
            </a:pPr>
            <a:r>
              <a:rPr lang="en-US" altLang="ko-KR" sz="3058">
                <a:latin typeface="맑은 고딕"/>
                <a:ea typeface="맑은 고딕"/>
              </a:rPr>
              <a:t>RFC</a:t>
            </a:r>
            <a:r>
              <a:rPr lang="ko-KR" altLang="en-US" sz="3058">
                <a:latin typeface="맑은 고딕"/>
                <a:ea typeface="맑은 고딕"/>
              </a:rPr>
              <a:t>에 의거한 기존의 메일서버의 제약</a:t>
            </a:r>
            <a:endParaRPr lang="ko-KR" altLang="en-US" sz="3058">
              <a:latin typeface="맑은 고딕"/>
              <a:ea typeface="맑은 고딕"/>
            </a:endParaRPr>
          </a:p>
          <a:p>
            <a:pPr lvl="1">
              <a:lnSpc>
                <a:spcPct val="110000"/>
              </a:lnSpc>
              <a:defRPr lang="ko-KR" altLang="en-US"/>
            </a:pPr>
            <a:r>
              <a:rPr lang="en-US" altLang="ko-KR" sz="2588">
                <a:latin typeface="맑은 고딕"/>
                <a:ea typeface="맑은 고딕"/>
              </a:rPr>
              <a:t>ASCII</a:t>
            </a:r>
            <a:r>
              <a:rPr lang="ko-KR" altLang="en-US" sz="2588">
                <a:latin typeface="맑은 고딕"/>
                <a:ea typeface="맑은 고딕"/>
              </a:rPr>
              <a:t>로 제약된 메일주소의 </a:t>
            </a:r>
            <a:r>
              <a:rPr lang="en-US" altLang="ko-KR" sz="2588">
                <a:latin typeface="맑은 고딕"/>
                <a:ea typeface="맑은 고딕"/>
              </a:rPr>
              <a:t>local part</a:t>
            </a:r>
            <a:endParaRPr lang="en-US" altLang="ko-KR" sz="2588">
              <a:latin typeface="맑은 고딕"/>
              <a:ea typeface="맑은 고딕"/>
            </a:endParaRPr>
          </a:p>
          <a:p>
            <a:pPr>
              <a:lnSpc>
                <a:spcPct val="110000"/>
              </a:lnSpc>
              <a:defRPr lang="ko-KR" altLang="en-US"/>
            </a:pPr>
            <a:r>
              <a:rPr lang="ko-KR" altLang="en-US" sz="3058">
                <a:latin typeface="맑은 고딕"/>
                <a:ea typeface="맑은 고딕"/>
              </a:rPr>
              <a:t>메일시스템 구현을 위한 방법</a:t>
            </a:r>
            <a:endParaRPr lang="ko-KR" altLang="en-US" sz="3058">
              <a:latin typeface="맑은 고딕"/>
              <a:ea typeface="맑은 고딕"/>
            </a:endParaRPr>
          </a:p>
          <a:p>
            <a:pPr lvl="1">
              <a:lnSpc>
                <a:spcPct val="110000"/>
              </a:lnSpc>
              <a:defRPr lang="ko-KR" altLang="en-US"/>
            </a:pPr>
            <a:r>
              <a:rPr lang="en-US" altLang="ko-KR" sz="2588">
                <a:latin typeface="맑은 고딕"/>
                <a:ea typeface="맑은 고딕"/>
              </a:rPr>
              <a:t>UTF8 </a:t>
            </a:r>
            <a:r>
              <a:rPr lang="ko-KR" altLang="en-US" sz="2588">
                <a:latin typeface="맑은 고딕"/>
                <a:ea typeface="맑은 고딕"/>
              </a:rPr>
              <a:t>인코딩</a:t>
            </a:r>
            <a:endParaRPr lang="ko-KR" altLang="en-US" sz="2588">
              <a:latin typeface="맑은 고딕"/>
              <a:ea typeface="맑은 고딕"/>
            </a:endParaRPr>
          </a:p>
          <a:p>
            <a:pPr lvl="1">
              <a:lnSpc>
                <a:spcPct val="110000"/>
              </a:lnSpc>
              <a:defRPr lang="ko-KR" altLang="en-US"/>
            </a:pPr>
            <a:r>
              <a:rPr lang="en-US" altLang="ko-KR" sz="2588">
                <a:latin typeface="맑은 고딕"/>
                <a:ea typeface="맑은 고딕"/>
              </a:rPr>
              <a:t>SMTP </a:t>
            </a:r>
            <a:r>
              <a:rPr lang="ko-KR" altLang="en-US" sz="2588">
                <a:latin typeface="맑은 고딕"/>
                <a:ea typeface="맑은 고딕"/>
              </a:rPr>
              <a:t>서버</a:t>
            </a:r>
            <a:endParaRPr lang="ko-KR" altLang="en-US" sz="2588">
              <a:latin typeface="맑은 고딕"/>
              <a:ea typeface="맑은 고딕"/>
            </a:endParaRPr>
          </a:p>
          <a:p>
            <a:pPr lvl="1">
              <a:lnSpc>
                <a:spcPct val="110000"/>
              </a:lnSpc>
              <a:defRPr lang="ko-KR" altLang="en-US"/>
            </a:pPr>
            <a:r>
              <a:rPr lang="ko-KR" altLang="en-US" sz="2588">
                <a:latin typeface="맑은 고딕"/>
                <a:ea typeface="맑은 고딕"/>
              </a:rPr>
              <a:t>웹클라이언트의 구현</a:t>
            </a:r>
            <a:endParaRPr lang="ko-KR" altLang="en-US" sz="2588">
              <a:latin typeface="맑은 고딕"/>
              <a:ea typeface="맑은 고딕"/>
            </a:endParaRPr>
          </a:p>
          <a:p>
            <a:pPr>
              <a:lnSpc>
                <a:spcPct val="110000"/>
              </a:lnSpc>
              <a:defRPr lang="ko-KR" altLang="en-US"/>
            </a:pPr>
            <a:r>
              <a:rPr lang="ko-KR" altLang="en-US" sz="3058">
                <a:latin typeface="맑은 고딕"/>
                <a:ea typeface="맑은 고딕"/>
              </a:rPr>
              <a:t>메일시스템 구성</a:t>
            </a:r>
            <a:endParaRPr lang="ko-KR" altLang="en-US" sz="3058">
              <a:latin typeface="맑은 고딕"/>
              <a:ea typeface="맑은 고딕"/>
            </a:endParaRPr>
          </a:p>
          <a:p>
            <a:pPr>
              <a:lnSpc>
                <a:spcPct val="110000"/>
              </a:lnSpc>
              <a:defRPr lang="ko-KR" altLang="en-US"/>
            </a:pPr>
            <a:r>
              <a:rPr lang="ko-KR" altLang="en-US" sz="3058">
                <a:latin typeface="맑은 고딕"/>
                <a:ea typeface="맑은 고딕"/>
              </a:rPr>
              <a:t>실험 결과</a:t>
            </a:r>
            <a:endParaRPr lang="ko-KR" altLang="en-US" sz="3058">
              <a:latin typeface="맑은 고딕"/>
              <a:ea typeface="맑은 고딕"/>
            </a:endParaRPr>
          </a:p>
          <a:p>
            <a:pPr>
              <a:lnSpc>
                <a:spcPct val="110000"/>
              </a:lnSpc>
              <a:defRPr lang="ko-KR" altLang="en-US"/>
            </a:pPr>
            <a:r>
              <a:rPr lang="ko-KR" altLang="en-US" sz="3058">
                <a:latin typeface="맑은 고딕"/>
                <a:ea typeface="맑은 고딕"/>
              </a:rPr>
              <a:t>결론</a:t>
            </a:r>
            <a:endParaRPr lang="en-US" altLang="ko-KR" sz="3058"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929190" y="2786058"/>
            <a:ext cx="1928826" cy="6429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14546" y="2786058"/>
            <a:ext cx="2071702" cy="6429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85728"/>
            <a:ext cx="8001000" cy="5696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다국어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ID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를 지원하는 메일서버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3</a:t>
            </a:fld>
            <a:endParaRPr lang="en-US" sz="1800"/>
          </a:p>
        </p:txBody>
      </p:sp>
      <p:sp>
        <p:nvSpPr>
          <p:cNvPr id="19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r>
              <a:rPr lang="ko-KR" altLang="en-US" sz="2400" b="1">
                <a:latin typeface="맑은 고딕"/>
                <a:ea typeface="맑은 고딕"/>
              </a:rPr>
              <a:t>메일주소의 구성 </a:t>
            </a: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20" name="내용 개체 틀 19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768733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algn="ctr">
              <a:buNone/>
              <a:defRPr lang="ko-KR" altLang="en-US"/>
            </a:pPr>
            <a:r>
              <a:rPr lang="en-US" altLang="ko-KR"/>
              <a:t>  youngchan  @  iptime.com</a:t>
            </a:r>
            <a:endParaRPr lang="en-US" altLang="ko-KR"/>
          </a:p>
        </p:txBody>
      </p:sp>
      <p:sp>
        <p:nvSpPr>
          <p:cNvPr id="31" name="아래쪽 화살표 30"/>
          <p:cNvSpPr/>
          <p:nvPr/>
        </p:nvSpPr>
        <p:spPr>
          <a:xfrm rot="10800000">
            <a:off x="3071802" y="3571876"/>
            <a:ext cx="428628" cy="92869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rot="10800000">
            <a:off x="5715008" y="3571876"/>
            <a:ext cx="428628" cy="92869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357422" y="4786322"/>
            <a:ext cx="178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Local part</a:t>
            </a:r>
            <a:endParaRPr lang="en-US" altLang="ko-KR"/>
          </a:p>
        </p:txBody>
      </p:sp>
      <p:sp>
        <p:nvSpPr>
          <p:cNvPr id="34" name="TextBox 33"/>
          <p:cNvSpPr txBox="1"/>
          <p:nvPr/>
        </p:nvSpPr>
        <p:spPr>
          <a:xfrm>
            <a:off x="5143504" y="4786322"/>
            <a:ext cx="178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Domain part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929190" y="2786058"/>
            <a:ext cx="1928826" cy="6429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14546" y="2786058"/>
            <a:ext cx="2071702" cy="6429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85728"/>
            <a:ext cx="8001000" cy="5696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다국어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ID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를 지원하는 메일서버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4</a:t>
            </a:fld>
            <a:endParaRPr lang="en-US" sz="1800"/>
          </a:p>
        </p:txBody>
      </p:sp>
      <p:sp>
        <p:nvSpPr>
          <p:cNvPr id="19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r>
              <a:rPr lang="ko-KR" altLang="en-US" sz="2400" b="1">
                <a:latin typeface="맑은 고딕"/>
                <a:ea typeface="맑은 고딕"/>
              </a:rPr>
              <a:t>메일주소 </a:t>
            </a:r>
            <a:r>
              <a:rPr lang="en-US" altLang="ko-KR" sz="2400" b="1">
                <a:latin typeface="맑은 고딕"/>
                <a:ea typeface="맑은 고딕"/>
              </a:rPr>
              <a:t>local part</a:t>
            </a:r>
            <a:r>
              <a:rPr lang="ko-KR" altLang="en-US" sz="2400" b="1">
                <a:latin typeface="맑은 고딕"/>
                <a:ea typeface="맑은 고딕"/>
              </a:rPr>
              <a:t>의 </a:t>
            </a:r>
            <a:r>
              <a:rPr lang="en-US" altLang="ko-KR" sz="2400" b="1">
                <a:latin typeface="맑은 고딕"/>
                <a:ea typeface="맑은 고딕"/>
              </a:rPr>
              <a:t>UTF8</a:t>
            </a:r>
            <a:r>
              <a:rPr lang="ko-KR" altLang="en-US" sz="2400" b="1">
                <a:latin typeface="맑은 고딕"/>
                <a:ea typeface="맑은 고딕"/>
              </a:rPr>
              <a:t>지원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sp>
        <p:nvSpPr>
          <p:cNvPr id="20" name="내용 개체 틀 19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768733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algn="ctr">
              <a:buNone/>
              <a:defRPr lang="ko-KR" altLang="en-US"/>
            </a:pPr>
            <a:r>
              <a:rPr lang="en-US" altLang="ko-KR"/>
              <a:t>       </a:t>
            </a:r>
            <a:r>
              <a:rPr lang="ko-KR" altLang="en-US"/>
              <a:t>영찬      </a:t>
            </a:r>
            <a:r>
              <a:rPr lang="en-US" altLang="ko-KR"/>
              <a:t>  @  iptime.com</a:t>
            </a:r>
            <a:endParaRPr lang="en-US" altLang="ko-KR"/>
          </a:p>
        </p:txBody>
      </p:sp>
      <p:sp>
        <p:nvSpPr>
          <p:cNvPr id="31" name="아래쪽 화살표 30"/>
          <p:cNvSpPr/>
          <p:nvPr/>
        </p:nvSpPr>
        <p:spPr>
          <a:xfrm rot="10800000">
            <a:off x="3071802" y="3571876"/>
            <a:ext cx="428628" cy="92869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rot="10800000">
            <a:off x="5715008" y="3571876"/>
            <a:ext cx="428628" cy="92869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357422" y="4786322"/>
            <a:ext cx="178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Local part</a:t>
            </a:r>
            <a:endParaRPr lang="en-US" altLang="ko-KR"/>
          </a:p>
        </p:txBody>
      </p:sp>
      <p:sp>
        <p:nvSpPr>
          <p:cNvPr id="34" name="TextBox 33"/>
          <p:cNvSpPr txBox="1"/>
          <p:nvPr/>
        </p:nvSpPr>
        <p:spPr>
          <a:xfrm>
            <a:off x="5143504" y="4786322"/>
            <a:ext cx="178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Domain part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85728"/>
            <a:ext cx="8001000" cy="5696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en-US" altLang="ko-KR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RFC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에 의거한 기존의 메일서버의 제약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5</a:t>
            </a:fld>
            <a:endParaRPr lang="en-US" sz="1800"/>
          </a:p>
        </p:txBody>
      </p:sp>
      <p:sp>
        <p:nvSpPr>
          <p:cNvPr id="24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>
          <a:xfrm>
            <a:off x="422482" y="1412776"/>
            <a:ext cx="8229600" cy="5112568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기존의 </a:t>
            </a:r>
            <a:r>
              <a:rPr lang="en-US" altLang="ko-KR"/>
              <a:t>SMTP </a:t>
            </a:r>
            <a:r>
              <a:rPr lang="ko-KR" altLang="en-US"/>
              <a:t>메일 서버는 </a:t>
            </a:r>
            <a:r>
              <a:rPr lang="en-US" altLang="ko-KR"/>
              <a:t>ASCII </a:t>
            </a:r>
            <a:r>
              <a:rPr lang="ko-KR" altLang="en-US"/>
              <a:t>방식의 계정만 취급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따라서  일반적인 방법으로는 </a:t>
            </a:r>
            <a:r>
              <a:rPr lang="en-US" altLang="ko-KR"/>
              <a:t>NON-ASCII </a:t>
            </a:r>
            <a:r>
              <a:rPr lang="ko-KR" altLang="en-US"/>
              <a:t>방식의 계정을 사용할 수 없음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이를 해결하기 위해 계정을 인코딩하는 것이 필요함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85728"/>
            <a:ext cx="8001000" cy="5696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메일시스템 구현을 위한 방법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6</a:t>
            </a:fld>
            <a:endParaRPr lang="en-US" sz="1800"/>
          </a:p>
        </p:txBody>
      </p:sp>
      <p:sp>
        <p:nvSpPr>
          <p:cNvPr id="24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>
          <a:xfrm>
            <a:off x="422482" y="1412776"/>
            <a:ext cx="8229600" cy="4896544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b="1"/>
              <a:t>UTF8 encoding</a:t>
            </a:r>
            <a:br>
              <a:rPr lang="en-US" altLang="ko-KR" sz="3000"/>
            </a:br>
            <a:endParaRPr lang="en-US" altLang="ko-KR" sz="3000"/>
          </a:p>
          <a:p>
            <a:pPr>
              <a:buChar char="-"/>
              <a:defRPr lang="ko-KR" altLang="en-US"/>
            </a:pPr>
            <a:r>
              <a:rPr lang="ko-KR" altLang="en-US" sz="2400"/>
              <a:t>유니코드를 위한 가변 길이 문자 인코딩 방식 중 하나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buChar char="-"/>
              <a:defRPr lang="ko-KR" altLang="en-US"/>
            </a:pPr>
            <a:endParaRPr lang="en-US" altLang="ko-KR" sz="2400"/>
          </a:p>
          <a:p>
            <a:pPr>
              <a:buChar char="-"/>
              <a:defRPr lang="ko-KR" altLang="en-US"/>
            </a:pPr>
            <a:r>
              <a:rPr lang="ko-KR" altLang="en-US" sz="2400"/>
              <a:t>다국어를 지원하는 메일 계정을 지원하기 위해서는 </a:t>
            </a:r>
            <a:r>
              <a:rPr lang="en-US" altLang="ko-KR" sz="2400"/>
              <a:t>ASCII </a:t>
            </a:r>
            <a:r>
              <a:rPr lang="ko-KR" altLang="en-US" sz="2400"/>
              <a:t>범위 외의 글자를 취급할 수 있는 인코딩이 필수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buChar char="-"/>
              <a:defRPr lang="ko-KR" altLang="en-US"/>
            </a:pPr>
            <a:endParaRPr lang="en-US" altLang="ko-KR" sz="2400"/>
          </a:p>
          <a:p>
            <a:pPr>
              <a:buChar char="-"/>
              <a:defRPr lang="ko-KR" altLang="en-US"/>
            </a:pPr>
            <a:r>
              <a:rPr lang="ko-KR" altLang="en-US" sz="2400"/>
              <a:t>이 과제에서는 </a:t>
            </a:r>
            <a:r>
              <a:rPr lang="en-US" altLang="ko-KR" sz="2400"/>
              <a:t>base64 </a:t>
            </a:r>
            <a:r>
              <a:rPr lang="ko-KR" altLang="en-US" sz="2400"/>
              <a:t>기반의 </a:t>
            </a:r>
            <a:r>
              <a:rPr lang="en-US" altLang="ko-KR" sz="2400"/>
              <a:t>UTF-8 </a:t>
            </a:r>
            <a:r>
              <a:rPr lang="ko-KR" altLang="en-US" sz="2400"/>
              <a:t>코드를 사용</a:t>
            </a:r>
            <a:r>
              <a:rPr lang="en-US" altLang="ko-KR" sz="2400"/>
              <a:t>.</a:t>
            </a:r>
            <a:br>
              <a:rPr lang="en-US" altLang="ko-KR" sz="2400"/>
            </a:br>
            <a:endParaRPr lang="en-US" altLang="ko-KR" sz="2400"/>
          </a:p>
          <a:p>
            <a:pPr>
              <a:buChar char="-"/>
              <a:defRPr lang="ko-KR" altLang="en-US"/>
            </a:pPr>
            <a:r>
              <a:rPr lang="ko-KR" altLang="ko-KR" sz="2400"/>
              <a:t>권상혁</a:t>
            </a:r>
            <a:r>
              <a:rPr lang="en-US" altLang="ko-KR" sz="2400"/>
              <a:t>@localhost -&gt; =?UTF8?B?6raM7IOB7ZiB?=@localhost</a:t>
            </a:r>
            <a:endParaRPr lang="en-US" altLang="ko-KR" sz="2400"/>
          </a:p>
          <a:p>
            <a:pPr>
              <a:buChar char="-"/>
              <a:defRPr lang="ko-KR" altLang="en-US"/>
            </a:pPr>
            <a:endParaRPr lang="en-US" altLang="ko-KR" sz="3000"/>
          </a:p>
          <a:p>
            <a:pPr lvl="0">
              <a:defRPr lang="ko-KR" altLang="en-US"/>
            </a:pPr>
            <a:endParaRPr lang="en-US" altLang="ko-KR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85728"/>
            <a:ext cx="8001000" cy="5696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메일시스템 구현을 위한 방법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7</a:t>
            </a:fld>
            <a:endParaRPr lang="en-US" sz="1800"/>
          </a:p>
        </p:txBody>
      </p:sp>
      <p:sp>
        <p:nvSpPr>
          <p:cNvPr id="24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>
          <a:xfrm>
            <a:off x="422482" y="1412776"/>
            <a:ext cx="8229600" cy="5112568"/>
          </a:xfrm>
        </p:spPr>
        <p:txBody>
          <a:bodyPr>
            <a:normAutofit fontScale="92500" lnSpcReduction="0"/>
          </a:bodyPr>
          <a:lstStyle/>
          <a:p>
            <a:pPr lvl="0">
              <a:defRPr lang="ko-KR" altLang="en-US"/>
            </a:pPr>
            <a:r>
              <a:rPr lang="en-US" altLang="ko-KR" b="1"/>
              <a:t>SMTP </a:t>
            </a:r>
            <a:r>
              <a:rPr lang="ko-KR" altLang="en-US" b="1"/>
              <a:t>서버</a:t>
            </a:r>
            <a:endParaRPr lang="ko-KR" altLang="en-US" b="1"/>
          </a:p>
          <a:p>
            <a:pPr lvl="0"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 sz="3999"/>
              <a:t>-</a:t>
            </a:r>
            <a:r>
              <a:rPr lang="en-US" altLang="ko-KR"/>
              <a:t>JavaMail Api</a:t>
            </a:r>
            <a:r>
              <a:rPr lang="ko-KR" altLang="en-US"/>
              <a:t>를 이용하여 메일을 주고 받는 </a:t>
            </a:r>
            <a:r>
              <a:rPr lang="en-US" altLang="ko-KR"/>
              <a:t>Open Source SMTP Server</a:t>
            </a:r>
            <a:r>
              <a:rPr lang="ko-KR" altLang="en-US"/>
              <a:t>를 사용</a:t>
            </a:r>
            <a:r>
              <a:rPr lang="en-US" altLang="ko-KR"/>
              <a:t>. SMTP, POP3 </a:t>
            </a:r>
            <a:r>
              <a:rPr lang="ko-KR" altLang="en-US"/>
              <a:t>등 메일 수신</a:t>
            </a:r>
            <a:r>
              <a:rPr lang="en-US" altLang="ko-KR"/>
              <a:t> </a:t>
            </a:r>
            <a:r>
              <a:rPr lang="ko-KR" altLang="en-US"/>
              <a:t>및 발신 모두 지원함</a:t>
            </a:r>
            <a:r>
              <a:rPr lang="en-US" altLang="ko-KR"/>
              <a:t>.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-File System/DB </a:t>
            </a:r>
            <a:r>
              <a:rPr lang="ko-KR" altLang="en-US"/>
              <a:t>방식으로 계정 및 메일 관리 가능</a:t>
            </a:r>
            <a:r>
              <a:rPr lang="en-US" altLang="ko-KR"/>
              <a:t>.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-</a:t>
            </a:r>
            <a:r>
              <a:rPr lang="en-US" altLang="ko-KR">
                <a:hlinkClick r:id="rId2"/>
              </a:rPr>
              <a:t> http://james.apache.org/</a:t>
            </a:r>
            <a:r>
              <a:rPr lang="en-US" altLang="ko-KR"/>
              <a:t> </a:t>
            </a:r>
            <a:r>
              <a:rPr lang="ko-KR" altLang="en-US"/>
              <a:t>에서 자세한 확인 가능</a:t>
            </a:r>
            <a:r>
              <a:rPr lang="en-US" altLang="ko-KR"/>
              <a:t>.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85728"/>
            <a:ext cx="8001000" cy="5696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메일시스템 구현을 위한 방법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8</a:t>
            </a:fld>
            <a:endParaRPr lang="en-US" sz="1800"/>
          </a:p>
        </p:txBody>
      </p:sp>
      <p:sp>
        <p:nvSpPr>
          <p:cNvPr id="24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>
          <a:xfrm>
            <a:off x="422482" y="1412776"/>
            <a:ext cx="8229600" cy="5112568"/>
          </a:xfrm>
        </p:spPr>
        <p:txBody>
          <a:bodyPr>
            <a:normAutofit fontScale="92500" lnSpcReduction="0"/>
          </a:bodyPr>
          <a:lstStyle/>
          <a:p>
            <a:pPr lvl="0">
              <a:lnSpc>
                <a:spcPct val="90000"/>
              </a:lnSpc>
              <a:defRPr lang="ko-KR" altLang="en-US"/>
            </a:pPr>
            <a:r>
              <a:rPr lang="ko-KR" altLang="en-US" b="1"/>
              <a:t>웹클라이언트의 구현</a:t>
            </a:r>
            <a:endParaRPr lang="ko-KR" altLang="en-US" b="1"/>
          </a:p>
          <a:p>
            <a:pPr lvl="0">
              <a:lnSpc>
                <a:spcPct val="90000"/>
              </a:lnSpc>
              <a:defRPr lang="ko-KR" altLang="en-US"/>
            </a:pPr>
            <a:endParaRPr lang="ko-KR" altLang="en-US" b="1"/>
          </a:p>
          <a:p>
            <a:pPr>
              <a:lnSpc>
                <a:spcPct val="90000"/>
              </a:lnSpc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크게 메인 화면</a:t>
            </a:r>
            <a:r>
              <a:rPr lang="en-US" altLang="ko-KR"/>
              <a:t>, </a:t>
            </a:r>
            <a:r>
              <a:rPr lang="ko-KR" altLang="en-US"/>
              <a:t>신규 계정 생성</a:t>
            </a:r>
            <a:r>
              <a:rPr lang="en-US" altLang="ko-KR"/>
              <a:t>, </a:t>
            </a:r>
            <a:r>
              <a:rPr lang="ko-KR" altLang="en-US"/>
              <a:t>수신함</a:t>
            </a:r>
            <a:r>
              <a:rPr lang="en-US" altLang="ko-KR"/>
              <a:t>, </a:t>
            </a:r>
            <a:r>
              <a:rPr lang="ko-KR" altLang="en-US"/>
              <a:t>메일 보내기 화면으로 구성되어 있음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90000"/>
              </a:lnSpc>
              <a:defRPr lang="ko-KR" altLang="en-US"/>
            </a:pPr>
            <a:endParaRPr lang="en-US" altLang="ko-KR"/>
          </a:p>
          <a:p>
            <a:pPr>
              <a:lnSpc>
                <a:spcPct val="90000"/>
              </a:lnSpc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계정 생성 시</a:t>
            </a:r>
            <a:r>
              <a:rPr lang="en-US" altLang="ko-KR"/>
              <a:t>, </a:t>
            </a:r>
            <a:r>
              <a:rPr lang="ko-KR" altLang="en-US"/>
              <a:t>계정은 인코드 되어 저장되고</a:t>
            </a:r>
            <a:r>
              <a:rPr lang="en-US" altLang="ko-KR"/>
              <a:t>, </a:t>
            </a:r>
            <a:r>
              <a:rPr lang="ko-KR" altLang="en-US"/>
              <a:t>암호는 별도의 알고리즘을 통해 암호화됨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90000"/>
              </a:lnSpc>
              <a:defRPr lang="ko-KR" altLang="en-US"/>
            </a:pPr>
            <a:endParaRPr lang="en-US" altLang="ko-KR"/>
          </a:p>
          <a:p>
            <a:pPr>
              <a:lnSpc>
                <a:spcPct val="90000"/>
              </a:lnSpc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편지 보내기 기능을 통해 메일을 송신할 수 있고</a:t>
            </a:r>
            <a:r>
              <a:rPr lang="en-US" altLang="ko-KR"/>
              <a:t>, </a:t>
            </a:r>
            <a:r>
              <a:rPr lang="ko-KR" altLang="en-US"/>
              <a:t>수신함에서는 메일을 읽거나</a:t>
            </a:r>
            <a:r>
              <a:rPr lang="en-US" altLang="ko-KR"/>
              <a:t>, </a:t>
            </a:r>
            <a:r>
              <a:rPr lang="ko-KR" altLang="en-US"/>
              <a:t>삭제할 수 있음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90000"/>
              </a:lnSpc>
              <a:buNone/>
              <a:defRPr lang="ko-KR" altLang="en-US"/>
            </a:pPr>
            <a:endParaRPr lang="en-US" altLang="ko-KR"/>
          </a:p>
          <a:p>
            <a:pPr>
              <a:lnSpc>
                <a:spcPct val="90000"/>
              </a:lnSpc>
              <a:buNone/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85750"/>
            <a:ext cx="7651750" cy="62071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8" y="214313"/>
            <a:ext cx="8001000" cy="5743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웹 클라이언트 구현 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</a:rPr>
              <a:t>메인 화면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1FF7E1F-3B43-4F9C-A88E-9C5714C4F1A9}" type="slidenum">
              <a:rPr lang="en-US" sz="1800"/>
              <a:pPr lvl="0">
                <a:defRPr lang="ko-KR" altLang="en-US"/>
              </a:pPr>
              <a:t>9</a:t>
            </a:fld>
            <a:endParaRPr lang="en-US" sz="1800"/>
          </a:p>
        </p:txBody>
      </p:sp>
      <p:sp>
        <p:nvSpPr>
          <p:cNvPr id="18" name="내용 개체 틀 2"/>
          <p:cNvSpPr txBox="1"/>
          <p:nvPr/>
        </p:nvSpPr>
        <p:spPr>
          <a:xfrm>
            <a:off x="457200" y="906463"/>
            <a:ext cx="8229600" cy="540285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1483655"/>
            <a:ext cx="8258175" cy="424847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</ep:Words>
  <ep:PresentationFormat>화면 슬라이드 쇼(4:3)</ep:PresentationFormat>
  <ep:Paragraphs>80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UTF-8을 사용한 다국어 ID를 지원하는  메일서버 구현 소프트웨어시스템(김 경 석 교수님)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2012-08-03T03:34:25.000</dcterms:created>
  <dc:creator>HP Pavilion</dc:creator>
  <dc:description/>
  <cp:keywords/>
  <cp:lastModifiedBy>cse</cp:lastModifiedBy>
  <dcterms:modified xsi:type="dcterms:W3CDTF">2013-11-07T06:57:07.975</dcterms:modified>
  <cp:revision>181</cp:revision>
  <dc:subject/>
  <dc:title>재정돈을 고려한 컨테이너 터미널의  장치장 크레인 작업 할당 전략 최적화</dc:title>
</cp:coreProperties>
</file>