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204-5DCD-4BC9-A544-CE0BEB2EC8CA}" type="datetimeFigureOut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6574-85B0-4937-9560-C797DECF4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204-5DCD-4BC9-A544-CE0BEB2EC8CA}" type="datetimeFigureOut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6574-85B0-4937-9560-C797DECF4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204-5DCD-4BC9-A544-CE0BEB2EC8CA}" type="datetimeFigureOut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6574-85B0-4937-9560-C797DECF4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204-5DCD-4BC9-A544-CE0BEB2EC8CA}" type="datetimeFigureOut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6574-85B0-4937-9560-C797DECF4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204-5DCD-4BC9-A544-CE0BEB2EC8CA}" type="datetimeFigureOut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6574-85B0-4937-9560-C797DECF4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204-5DCD-4BC9-A544-CE0BEB2EC8CA}" type="datetimeFigureOut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6574-85B0-4937-9560-C797DECF4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204-5DCD-4BC9-A544-CE0BEB2EC8CA}" type="datetimeFigureOut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6574-85B0-4937-9560-C797DECF4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204-5DCD-4BC9-A544-CE0BEB2EC8CA}" type="datetimeFigureOut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6574-85B0-4937-9560-C797DECF4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204-5DCD-4BC9-A544-CE0BEB2EC8CA}" type="datetimeFigureOut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6574-85B0-4937-9560-C797DECF4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204-5DCD-4BC9-A544-CE0BEB2EC8CA}" type="datetimeFigureOut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6574-85B0-4937-9560-C797DECF4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204-5DCD-4BC9-A544-CE0BEB2EC8CA}" type="datetimeFigureOut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6574-85B0-4937-9560-C797DECF4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5204-5DCD-4BC9-A544-CE0BEB2EC8CA}" type="datetimeFigureOut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6574-85B0-4937-9560-C797DECF4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8690" y="285728"/>
            <a:ext cx="7772400" cy="1470025"/>
          </a:xfrm>
        </p:spPr>
        <p:txBody>
          <a:bodyPr>
            <a:normAutofit/>
            <a:scene3d>
              <a:camera prst="orthographicFront"/>
              <a:lightRig rig="sunset" dir="t"/>
            </a:scene3d>
            <a:sp3d prstMaterial="matte">
              <a:bevelT h="63500"/>
            </a:sp3d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객체지향 프로그래밍 프로젝트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슬롯머신 만들기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14542" y="1857364"/>
            <a:ext cx="5200664" cy="714380"/>
          </a:xfrm>
        </p:spPr>
        <p:txBody>
          <a:bodyPr/>
          <a:lstStyle/>
          <a:p>
            <a:r>
              <a:rPr lang="ko-KR" altLang="en-US" dirty="0" smtClean="0"/>
              <a:t>설계 계획 및 해결 과정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5715040" cy="725470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머신 시뮬레이터의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메소드</a:t>
            </a:r>
            <a:r>
              <a:rPr lang="ko-KR" altLang="en-US" sz="2400" dirty="0" smtClean="0">
                <a:solidFill>
                  <a:schemeClr val="bg1"/>
                </a:solidFill>
              </a:rPr>
              <a:t> 및 클래스 설정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500174"/>
            <a:ext cx="4286280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	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Haltd</a:t>
            </a:r>
            <a:r>
              <a:rPr lang="en-US" altLang="ko-KR" sz="1800" dirty="0" smtClean="0">
                <a:solidFill>
                  <a:schemeClr val="bg1"/>
                </a:solidFill>
              </a:rPr>
              <a:t>()</a:t>
            </a:r>
            <a:r>
              <a:rPr lang="ko-KR" altLang="en-US" sz="1800" dirty="0" smtClean="0">
                <a:solidFill>
                  <a:schemeClr val="bg1"/>
                </a:solidFill>
              </a:rPr>
              <a:t>의 메소드는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스레드를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</a:rPr>
              <a:t>서서히 느리게 하여 슬롯이 서서히 정지하는 효과</a:t>
            </a:r>
            <a:r>
              <a:rPr lang="ko-KR" altLang="en-US" sz="1800" dirty="0">
                <a:solidFill>
                  <a:schemeClr val="bg1"/>
                </a:solidFill>
              </a:rPr>
              <a:t>를 </a:t>
            </a:r>
            <a:r>
              <a:rPr lang="ko-KR" altLang="en-US" sz="1800" dirty="0" smtClean="0">
                <a:solidFill>
                  <a:schemeClr val="bg1"/>
                </a:solidFill>
              </a:rPr>
              <a:t>주는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메소드입니다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Rn</a:t>
            </a:r>
            <a:r>
              <a:rPr lang="ko-KR" altLang="en-US" sz="1800" dirty="0" smtClean="0">
                <a:solidFill>
                  <a:schemeClr val="bg1"/>
                </a:solidFill>
              </a:rPr>
              <a:t>은 바로 여기에 쓰이며 </a:t>
            </a:r>
            <a:r>
              <a:rPr lang="en-US" altLang="ko-KR" sz="1800" dirty="0" smtClean="0">
                <a:solidFill>
                  <a:schemeClr val="bg1"/>
                </a:solidFill>
              </a:rPr>
              <a:t>15</a:t>
            </a:r>
            <a:r>
              <a:rPr lang="ko-KR" altLang="en-US" sz="1800" dirty="0" smtClean="0">
                <a:solidFill>
                  <a:schemeClr val="bg1"/>
                </a:solidFill>
              </a:rPr>
              <a:t>까지의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난수를</a:t>
            </a:r>
            <a:r>
              <a:rPr lang="ko-KR" altLang="en-US" sz="1800" dirty="0" smtClean="0">
                <a:solidFill>
                  <a:schemeClr val="bg1"/>
                </a:solidFill>
              </a:rPr>
              <a:t> 발생시킵니다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발생된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난수는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en-US" altLang="ko-KR" sz="1800" dirty="0" smtClean="0">
                <a:solidFill>
                  <a:schemeClr val="bg1"/>
                </a:solidFill>
              </a:rPr>
              <a:t>for</a:t>
            </a:r>
            <a:r>
              <a:rPr lang="ko-KR" altLang="en-US" sz="1800" dirty="0" smtClean="0">
                <a:solidFill>
                  <a:schemeClr val="bg1"/>
                </a:solidFill>
              </a:rPr>
              <a:t>문에서 </a:t>
            </a:r>
            <a:r>
              <a:rPr lang="en-US" altLang="ko-KR" sz="1800" dirty="0" smtClean="0">
                <a:solidFill>
                  <a:schemeClr val="bg1"/>
                </a:solidFill>
              </a:rPr>
              <a:t>10+rn</a:t>
            </a:r>
            <a:r>
              <a:rPr lang="ko-KR" altLang="en-US" sz="1800" dirty="0" smtClean="0">
                <a:solidFill>
                  <a:schemeClr val="bg1"/>
                </a:solidFill>
              </a:rPr>
              <a:t>으로 인해 더해져 멈출 때 까지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몇번을</a:t>
            </a:r>
            <a:r>
              <a:rPr lang="ko-KR" altLang="en-US" sz="1800" dirty="0" smtClean="0">
                <a:solidFill>
                  <a:schemeClr val="bg1"/>
                </a:solidFill>
              </a:rPr>
              <a:t> 돌릴지를 결정하며 이로 인해 변별력</a:t>
            </a:r>
            <a:r>
              <a:rPr lang="ko-KR" altLang="en-US" sz="1800" dirty="0">
                <a:solidFill>
                  <a:schemeClr val="bg1"/>
                </a:solidFill>
              </a:rPr>
              <a:t>을 </a:t>
            </a:r>
            <a:r>
              <a:rPr lang="ko-KR" altLang="en-US" sz="1800" dirty="0" smtClean="0">
                <a:solidFill>
                  <a:schemeClr val="bg1"/>
                </a:solidFill>
              </a:rPr>
              <a:t>결정짓게 됩니다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슬롯이 모두 끝나면 해</a:t>
            </a:r>
            <a:r>
              <a:rPr lang="ko-KR" altLang="en-US" sz="1800" dirty="0">
                <a:solidFill>
                  <a:schemeClr val="bg1"/>
                </a:solidFill>
              </a:rPr>
              <a:t>당 </a:t>
            </a:r>
            <a:r>
              <a:rPr lang="ko-KR" altLang="en-US" sz="1800" dirty="0" smtClean="0">
                <a:solidFill>
                  <a:schemeClr val="bg1"/>
                </a:solidFill>
              </a:rPr>
              <a:t>클래스</a:t>
            </a:r>
            <a:r>
              <a:rPr lang="ko-KR" altLang="en-US" sz="1800" dirty="0">
                <a:solidFill>
                  <a:schemeClr val="bg1"/>
                </a:solidFill>
              </a:rPr>
              <a:t>가 </a:t>
            </a:r>
            <a:r>
              <a:rPr lang="ko-KR" altLang="en-US" sz="1800" dirty="0" smtClean="0">
                <a:solidFill>
                  <a:schemeClr val="bg1"/>
                </a:solidFill>
              </a:rPr>
              <a:t>종료되었음을 알리고 신나게 돌고 있는 다음 클래스를 종료시키는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Slotman</a:t>
            </a:r>
            <a:r>
              <a:rPr lang="en-US" altLang="ko-KR" sz="1800" dirty="0" smtClean="0">
                <a:solidFill>
                  <a:schemeClr val="bg1"/>
                </a:solidFill>
              </a:rPr>
              <a:t>(n+1).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haltd</a:t>
            </a:r>
            <a:r>
              <a:rPr lang="en-US" altLang="ko-KR" sz="1800" dirty="0" smtClean="0">
                <a:solidFill>
                  <a:schemeClr val="bg1"/>
                </a:solidFill>
              </a:rPr>
              <a:t>()</a:t>
            </a:r>
            <a:r>
              <a:rPr lang="ko-KR" altLang="en-US" sz="1800" dirty="0" smtClean="0">
                <a:solidFill>
                  <a:schemeClr val="bg1"/>
                </a:solidFill>
              </a:rPr>
              <a:t>를 호출합니다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(</a:t>
            </a:r>
            <a:r>
              <a:rPr lang="ko-KR" altLang="en-US" sz="1800" dirty="0" smtClean="0">
                <a:solidFill>
                  <a:schemeClr val="bg1"/>
                </a:solidFill>
              </a:rPr>
              <a:t>이</a:t>
            </a:r>
            <a:r>
              <a:rPr lang="ko-KR" altLang="en-US" sz="1800" dirty="0">
                <a:solidFill>
                  <a:schemeClr val="bg1"/>
                </a:solidFill>
              </a:rPr>
              <a:t>런 </a:t>
            </a:r>
            <a:r>
              <a:rPr lang="ko-KR" altLang="en-US" sz="1800" dirty="0" smtClean="0">
                <a:solidFill>
                  <a:schemeClr val="bg1"/>
                </a:solidFill>
              </a:rPr>
              <a:t>클래스가 </a:t>
            </a:r>
            <a:r>
              <a:rPr lang="en-US" altLang="ko-KR" sz="1800" dirty="0" smtClean="0">
                <a:solidFill>
                  <a:schemeClr val="bg1"/>
                </a:solidFill>
              </a:rPr>
              <a:t>3</a:t>
            </a:r>
            <a:r>
              <a:rPr lang="ko-KR" altLang="en-US" sz="1800" dirty="0" smtClean="0">
                <a:solidFill>
                  <a:schemeClr val="bg1"/>
                </a:solidFill>
              </a:rPr>
              <a:t>개 있습니다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.) 2</a:t>
            </a:r>
            <a:r>
              <a:rPr lang="ko-KR" altLang="en-US" sz="1800" dirty="0" smtClean="0">
                <a:solidFill>
                  <a:schemeClr val="bg1"/>
                </a:solidFill>
              </a:rPr>
              <a:t>번 클래스는 중앙슬롯을 관리하고 </a:t>
            </a:r>
            <a:r>
              <a:rPr lang="en-US" altLang="ko-KR" sz="1800" dirty="0" smtClean="0">
                <a:solidFill>
                  <a:schemeClr val="bg1"/>
                </a:solidFill>
              </a:rPr>
              <a:t>3</a:t>
            </a:r>
            <a:r>
              <a:rPr lang="ko-KR" altLang="en-US" sz="1800" dirty="0" smtClean="0">
                <a:solidFill>
                  <a:schemeClr val="bg1"/>
                </a:solidFill>
              </a:rPr>
              <a:t>번은 가장 오른쪽의 슬롯을 관리합니다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285860"/>
            <a:ext cx="428624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27000" h="1270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5715040" cy="725470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머신 시뮬레이터의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메소드</a:t>
            </a:r>
            <a:r>
              <a:rPr lang="ko-KR" altLang="en-US" sz="2400" dirty="0" smtClean="0">
                <a:solidFill>
                  <a:schemeClr val="bg1"/>
                </a:solidFill>
              </a:rPr>
              <a:t> 및 클래스 설정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500174"/>
            <a:ext cx="4286280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	</a:t>
            </a:r>
            <a:r>
              <a:rPr lang="ko-KR" altLang="en-US" sz="1800" dirty="0" smtClean="0">
                <a:solidFill>
                  <a:schemeClr val="bg1"/>
                </a:solidFill>
              </a:rPr>
              <a:t>가장 마지막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스레드</a:t>
            </a:r>
            <a:r>
              <a:rPr lang="ko-KR" altLang="en-US" sz="1800" dirty="0" smtClean="0">
                <a:solidFill>
                  <a:schemeClr val="bg1"/>
                </a:solidFill>
              </a:rPr>
              <a:t> 클래스인 오른쪽 슬롯을 관리하는 클래스가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종료될떄의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메소드입니다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서서히 시작되는 원리는 같고 모두 끝나면</a:t>
            </a:r>
            <a:r>
              <a:rPr lang="en-US" altLang="ko-KR" sz="1800" dirty="0" smtClean="0">
                <a:solidFill>
                  <a:schemeClr val="bg1"/>
                </a:solidFill>
              </a:rPr>
              <a:t>, Slot3</a:t>
            </a:r>
            <a:r>
              <a:rPr lang="ko-KR" altLang="en-US" sz="1800" dirty="0" smtClean="0">
                <a:solidFill>
                  <a:schemeClr val="bg1"/>
                </a:solidFill>
              </a:rPr>
              <a:t>의 종료를 알리고 잠궈놨던 시작버튼과 배팅버튼을 다시 풀어 놓습니다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(</a:t>
            </a:r>
            <a:r>
              <a:rPr lang="ko-KR" altLang="en-US" sz="1800" dirty="0" smtClean="0">
                <a:solidFill>
                  <a:schemeClr val="bg1"/>
                </a:solidFill>
              </a:rPr>
              <a:t>다시 돌려야 하므로</a:t>
            </a:r>
            <a:r>
              <a:rPr lang="en-US" altLang="ko-KR" sz="1800" dirty="0" smtClean="0">
                <a:solidFill>
                  <a:schemeClr val="bg1"/>
                </a:solidFill>
              </a:rPr>
              <a:t>) </a:t>
            </a:r>
            <a:r>
              <a:rPr lang="ko-KR" altLang="en-US" sz="1800" dirty="0" smtClean="0">
                <a:solidFill>
                  <a:schemeClr val="bg1"/>
                </a:solidFill>
              </a:rPr>
              <a:t>지금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잠금해제를</a:t>
            </a:r>
            <a:r>
              <a:rPr lang="ko-KR" altLang="en-US" sz="1800" dirty="0" smtClean="0">
                <a:solidFill>
                  <a:schemeClr val="bg1"/>
                </a:solidFill>
              </a:rPr>
              <a:t> 해도 되는 이유는 저렇게 해도 결과처리와 버튼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잠금해제가</a:t>
            </a:r>
            <a:r>
              <a:rPr lang="ko-KR" altLang="en-US" sz="1800" dirty="0" smtClean="0">
                <a:solidFill>
                  <a:schemeClr val="bg1"/>
                </a:solidFill>
              </a:rPr>
              <a:t> 거의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동시점에</a:t>
            </a:r>
            <a:r>
              <a:rPr lang="ko-KR" altLang="en-US" sz="1800" dirty="0" smtClean="0">
                <a:solidFill>
                  <a:schemeClr val="bg1"/>
                </a:solidFill>
              </a:rPr>
              <a:t> 이루어지기 때문입니다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잠금 해제가 끝나고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finalResume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메소드를</a:t>
            </a:r>
            <a:r>
              <a:rPr lang="ko-KR" altLang="en-US" sz="1800" dirty="0" smtClean="0">
                <a:solidFill>
                  <a:schemeClr val="bg1"/>
                </a:solidFill>
              </a:rPr>
              <a:t> 호출하여 결과의 조건을 체크합니다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428736"/>
            <a:ext cx="428628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27000" h="1270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5715040" cy="725470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머신 시뮬레이터의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메소드</a:t>
            </a:r>
            <a:r>
              <a:rPr lang="ko-KR" altLang="en-US" sz="2400" dirty="0" smtClean="0">
                <a:solidFill>
                  <a:schemeClr val="bg1"/>
                </a:solidFill>
              </a:rPr>
              <a:t> 및 클래스 설정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2" y="1500174"/>
            <a:ext cx="3071834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</a:rPr>
              <a:t>결과 체크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메소드입니다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쓸데없이 길지만 사실 별 거 없습니다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그냥 조건에 따라 무슨 보상을 할 것인지 결정하는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메소드입니다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조건별</a:t>
            </a:r>
            <a:r>
              <a:rPr lang="ko-KR" altLang="en-US" sz="1400" dirty="0" smtClean="0">
                <a:solidFill>
                  <a:schemeClr val="bg1"/>
                </a:solidFill>
              </a:rPr>
              <a:t> 결과의 중첩을 막아 가장 큰 값 하나만 받게 만드는 역할을 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 One, Two, Three</a:t>
            </a:r>
            <a:r>
              <a:rPr lang="ko-KR" altLang="en-US" sz="1400" dirty="0" smtClean="0">
                <a:solidFill>
                  <a:schemeClr val="bg1"/>
                </a:solidFill>
              </a:rPr>
              <a:t>는 각각 슬롯왼쪽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가운데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오른쪽의 값을 가지고 있는 지역변수로 사실 </a:t>
            </a:r>
            <a:r>
              <a:rPr lang="en-US" altLang="ko-KR" sz="1400" dirty="0" smtClean="0">
                <a:solidFill>
                  <a:schemeClr val="bg1"/>
                </a:solidFill>
              </a:rPr>
              <a:t>Slot4.getText()</a:t>
            </a:r>
            <a:r>
              <a:rPr lang="ko-KR" altLang="en-US" sz="1400" dirty="0" smtClean="0">
                <a:solidFill>
                  <a:schemeClr val="bg1"/>
                </a:solidFill>
              </a:rPr>
              <a:t>등을 그냥 따와서 써도 상관이 없지만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소스를 좀 더 보기 쉽게 하기 위해 임의로 이름을 지정하여 값을 붙이는 방식을 사용하였습니다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일단 어떤 조건이 나오든 </a:t>
            </a:r>
            <a:r>
              <a:rPr lang="en-US" altLang="ko-KR" sz="1400" dirty="0" smtClean="0">
                <a:solidFill>
                  <a:schemeClr val="bg1"/>
                </a:solidFill>
              </a:rPr>
              <a:t>rewards()</a:t>
            </a:r>
            <a:r>
              <a:rPr lang="ko-KR" altLang="en-US" sz="1400" dirty="0" smtClean="0">
                <a:solidFill>
                  <a:schemeClr val="bg1"/>
                </a:solidFill>
              </a:rPr>
              <a:t>라는 메소드를 출력하여 보상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메소드로</a:t>
            </a:r>
            <a:r>
              <a:rPr lang="ko-KR" altLang="en-US" sz="1400" dirty="0" smtClean="0">
                <a:solidFill>
                  <a:schemeClr val="bg1"/>
                </a:solidFill>
              </a:rPr>
              <a:t> 이어주는 다리 역할을 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물론 여기선 조건만 매깁니다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857232"/>
            <a:ext cx="600076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27000" h="127000" prst="coolSlant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5715040" cy="725470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머신 시뮬레이터의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메소드</a:t>
            </a:r>
            <a:r>
              <a:rPr lang="ko-KR" altLang="en-US" sz="2400" dirty="0" smtClean="0">
                <a:solidFill>
                  <a:schemeClr val="bg1"/>
                </a:solidFill>
              </a:rPr>
              <a:t> 및 클래스 설정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2" y="1285860"/>
            <a:ext cx="2643206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</a:rPr>
              <a:t>보상을 수여하는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메소드입니다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결과 조건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체크메소드보다도</a:t>
            </a:r>
            <a:r>
              <a:rPr lang="ko-KR" altLang="en-US" sz="1400" dirty="0" smtClean="0">
                <a:solidFill>
                  <a:schemeClr val="bg1"/>
                </a:solidFill>
              </a:rPr>
              <a:t> 훨씬 길지만 역시 별 것 없습니다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위의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메소드에서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체크한 조건을 가져와서 배팅의 여부를 묻는 조건을 추가하고 해당 슬롯에 모두 배팅이 되어 있다면 상금을 지급하고 그렇지 않을 경우 상금을 지급하지 않게 하는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메소드입니다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이 과정을 끝냄으로서 슬롯머신의 모든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bg1"/>
                </a:solidFill>
              </a:rPr>
              <a:t> 거치게 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시작전의 상태로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리셋되며</a:t>
            </a:r>
            <a:r>
              <a:rPr lang="ko-KR" altLang="en-US" sz="1400" dirty="0" smtClean="0">
                <a:solidFill>
                  <a:schemeClr val="bg1"/>
                </a:solidFill>
              </a:rPr>
              <a:t> 상금의 조건과 일치하면 상금을 지급합니다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여기서도 역시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랩퍼</a:t>
            </a:r>
            <a:r>
              <a:rPr lang="ko-KR" altLang="en-US" sz="1400" dirty="0" smtClean="0">
                <a:solidFill>
                  <a:schemeClr val="bg1"/>
                </a:solidFill>
              </a:rPr>
              <a:t> 변수로 문자를 숫자로 바꾸어 상금을 더하고 다시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스트링으로</a:t>
            </a:r>
            <a:r>
              <a:rPr lang="ko-KR" altLang="en-US" sz="1400" dirty="0" smtClean="0">
                <a:solidFill>
                  <a:schemeClr val="bg1"/>
                </a:solidFill>
              </a:rPr>
              <a:t> 바꾸어 텍스트로 표시되게 하였습니다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9664" y="1285860"/>
            <a:ext cx="6434336" cy="500063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27000" h="1270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14"/>
            <a:ext cx="5614998" cy="939784"/>
          </a:xfrm>
        </p:spPr>
        <p:txBody>
          <a:bodyPr>
            <a:normAutofit/>
          </a:bodyPr>
          <a:lstStyle/>
          <a:p>
            <a:r>
              <a:rPr lang="ko-KR" altLang="en-US" sz="2200" dirty="0" smtClean="0">
                <a:solidFill>
                  <a:schemeClr val="bg1"/>
                </a:solidFill>
              </a:rPr>
              <a:t>소스 제작 간 문제 발생 및 해결 과정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214422"/>
            <a:ext cx="9001156" cy="3357586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solidFill>
                  <a:schemeClr val="bg1"/>
                </a:solidFill>
              </a:rPr>
              <a:t>처음 소스를 제작 할 당시에는 클래스 내에 해당 클래스 타입의 변수를 미리 필드에 선언을 해주어야 다른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메소드에서</a:t>
            </a:r>
            <a:r>
              <a:rPr lang="ko-KR" altLang="en-US" sz="1800" dirty="0" smtClean="0">
                <a:solidFill>
                  <a:schemeClr val="bg1"/>
                </a:solidFill>
              </a:rPr>
              <a:t> 해당 변수를 불러올 수 있다는 사실을 몰랐기 때문에 일단 배경만 만들어 놓고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메소드를</a:t>
            </a:r>
            <a:r>
              <a:rPr lang="ko-KR" altLang="en-US" sz="1800" dirty="0" smtClean="0">
                <a:solidFill>
                  <a:schemeClr val="bg1"/>
                </a:solidFill>
              </a:rPr>
              <a:t> 구현을 하지 못하고 있었습니다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그래서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메소드간</a:t>
            </a:r>
            <a:r>
              <a:rPr lang="ko-KR" altLang="en-US" sz="1800" dirty="0" smtClean="0">
                <a:solidFill>
                  <a:schemeClr val="bg1"/>
                </a:solidFill>
              </a:rPr>
              <a:t> 연결을 어떻게 할지 고민을 하다가 저번 주 교수님 강의를 듣고 클래스에 클래스 형의 변수를 필드에 추가시키는 방법으로 가능함을 알았습니다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 err="1" smtClean="0">
                <a:solidFill>
                  <a:schemeClr val="bg1"/>
                </a:solidFill>
              </a:rPr>
              <a:t>또다른</a:t>
            </a:r>
            <a:r>
              <a:rPr lang="ko-KR" altLang="en-US" sz="1800" dirty="0" smtClean="0">
                <a:solidFill>
                  <a:schemeClr val="bg1"/>
                </a:solidFill>
              </a:rPr>
              <a:t> 문제점은 숫자가 순서대로 빙글빙글 도는 것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처럼</a:t>
            </a:r>
            <a:r>
              <a:rPr lang="ko-KR" altLang="en-US" sz="1800" dirty="0" smtClean="0">
                <a:solidFill>
                  <a:schemeClr val="bg1"/>
                </a:solidFill>
              </a:rPr>
              <a:t> 나타나게 구현하게 하며 순서대로 멈추게 하는 문제였습니다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이것은 아까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스레드에서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en-US" altLang="ko-KR" sz="1800" dirty="0" smtClean="0">
                <a:solidFill>
                  <a:schemeClr val="bg1"/>
                </a:solidFill>
              </a:rPr>
              <a:t>for </a:t>
            </a:r>
            <a:r>
              <a:rPr lang="ko-KR" altLang="en-US" sz="1800" dirty="0" smtClean="0">
                <a:solidFill>
                  <a:schemeClr val="bg1"/>
                </a:solidFill>
              </a:rPr>
              <a:t>문을 돌릴 때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800" dirty="0" smtClean="0">
                <a:solidFill>
                  <a:schemeClr val="bg1"/>
                </a:solidFill>
              </a:rPr>
              <a:t>가 </a:t>
            </a:r>
            <a:r>
              <a:rPr lang="en-US" altLang="ko-KR" sz="1800" dirty="0" smtClean="0">
                <a:solidFill>
                  <a:schemeClr val="bg1"/>
                </a:solidFill>
              </a:rPr>
              <a:t>1</a:t>
            </a:r>
            <a:r>
              <a:rPr lang="ko-KR" altLang="en-US" sz="1800" dirty="0" smtClean="0">
                <a:solidFill>
                  <a:schemeClr val="bg1"/>
                </a:solidFill>
              </a:rPr>
              <a:t>씩 올라가는 점을 이용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그리고 문자가 </a:t>
            </a:r>
            <a:r>
              <a:rPr lang="en-US" altLang="ko-KR" sz="1800" dirty="0" smtClean="0">
                <a:solidFill>
                  <a:schemeClr val="bg1"/>
                </a:solidFill>
              </a:rPr>
              <a:t>15</a:t>
            </a:r>
            <a:r>
              <a:rPr lang="ko-KR" altLang="en-US" sz="1800" dirty="0" smtClean="0">
                <a:solidFill>
                  <a:schemeClr val="bg1"/>
                </a:solidFill>
              </a:rPr>
              <a:t>개이고 그 문자의 배열은 </a:t>
            </a:r>
            <a:r>
              <a:rPr lang="en-US" altLang="ko-KR" sz="1800" dirty="0" smtClean="0">
                <a:solidFill>
                  <a:schemeClr val="bg1"/>
                </a:solidFill>
              </a:rPr>
              <a:t>0~14</a:t>
            </a:r>
            <a:r>
              <a:rPr lang="ko-KR" altLang="en-US" sz="1800" dirty="0" smtClean="0">
                <a:solidFill>
                  <a:schemeClr val="bg1"/>
                </a:solidFill>
              </a:rPr>
              <a:t>까지 있다는 점을 이용하여 모듈로 연산을 이용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800" dirty="0" smtClean="0">
                <a:solidFill>
                  <a:schemeClr val="bg1"/>
                </a:solidFill>
              </a:rPr>
              <a:t>의 값에 </a:t>
            </a:r>
            <a:r>
              <a:rPr lang="en-US" altLang="ko-KR" sz="1800" dirty="0" smtClean="0">
                <a:solidFill>
                  <a:schemeClr val="bg1"/>
                </a:solidFill>
              </a:rPr>
              <a:t>15</a:t>
            </a:r>
            <a:r>
              <a:rPr lang="ko-KR" altLang="en-US" sz="1800" dirty="0" smtClean="0">
                <a:solidFill>
                  <a:schemeClr val="bg1"/>
                </a:solidFill>
              </a:rPr>
              <a:t>를 나눈 나머지가 나오게 끔 하여 </a:t>
            </a:r>
            <a:r>
              <a:rPr lang="en-US" altLang="ko-KR" sz="1800" dirty="0" smtClean="0">
                <a:solidFill>
                  <a:schemeClr val="bg1"/>
                </a:solidFill>
              </a:rPr>
              <a:t>0~14</a:t>
            </a:r>
            <a:r>
              <a:rPr lang="ko-KR" altLang="en-US" sz="1800" dirty="0" smtClean="0">
                <a:solidFill>
                  <a:schemeClr val="bg1"/>
                </a:solidFill>
              </a:rPr>
              <a:t>까지의 값이 순서대로 나오게 하였습니다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14"/>
            <a:ext cx="5614998" cy="939784"/>
          </a:xfrm>
        </p:spPr>
        <p:txBody>
          <a:bodyPr>
            <a:normAutofit/>
          </a:bodyPr>
          <a:lstStyle/>
          <a:p>
            <a:r>
              <a:rPr lang="ko-KR" altLang="en-US" sz="2200" dirty="0" smtClean="0">
                <a:solidFill>
                  <a:schemeClr val="bg1"/>
                </a:solidFill>
              </a:rPr>
              <a:t>소스 제작 간 문제 발생 및 해결 과정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214422"/>
            <a:ext cx="9001156" cy="3357586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solidFill>
                  <a:schemeClr val="bg1"/>
                </a:solidFill>
              </a:rPr>
              <a:t>또 다른 문제점은 앞서 언급했던 한번 돌린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스레드가</a:t>
            </a:r>
            <a:r>
              <a:rPr lang="ko-KR" altLang="en-US" sz="1800" dirty="0" smtClean="0">
                <a:solidFill>
                  <a:schemeClr val="bg1"/>
                </a:solidFill>
              </a:rPr>
              <a:t> 다시 돌아가지 않던 문제점이었습니다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이것은 지인에게 물어 한번 돌린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스레드는</a:t>
            </a:r>
            <a:r>
              <a:rPr lang="ko-KR" altLang="en-US" sz="1800" dirty="0" smtClean="0">
                <a:solidFill>
                  <a:schemeClr val="bg1"/>
                </a:solidFill>
              </a:rPr>
              <a:t> 다시 돌릴 수 없다는 점을 알아내어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스레드</a:t>
            </a:r>
            <a:r>
              <a:rPr lang="ko-KR" altLang="en-US" sz="1800" dirty="0" smtClean="0">
                <a:solidFill>
                  <a:schemeClr val="bg1"/>
                </a:solidFill>
              </a:rPr>
              <a:t> 작동 시 아예 클래스를 하나 생성시킨 다음 돌아가게 해놓으니 아주 잘 돌아갔습니다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 smtClean="0">
                <a:solidFill>
                  <a:schemeClr val="bg1"/>
                </a:solidFill>
              </a:rPr>
              <a:t>계속 돌아가는 것이 가능하게끔 만드는 것은 성공했고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그 다음 문제는 상금을 배분할 조건을 만드는 것이었습니다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문자열변수를 직접적으로 비교하면 비교가 되지 않고 무조건 틀렸다고 나오는 것이 문제였습니다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그리하여 </a:t>
            </a:r>
            <a:r>
              <a:rPr lang="en-US" altLang="ko-KR" sz="1800" dirty="0" smtClean="0">
                <a:solidFill>
                  <a:schemeClr val="bg1"/>
                </a:solidFill>
              </a:rPr>
              <a:t>String</a:t>
            </a:r>
            <a:r>
              <a:rPr lang="ko-KR" altLang="en-US" sz="1800" dirty="0" smtClean="0">
                <a:solidFill>
                  <a:schemeClr val="bg1"/>
                </a:solidFill>
              </a:rPr>
              <a:t>에 관련된 클래스를 찾아 보았습니다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그 결과 </a:t>
            </a:r>
            <a:r>
              <a:rPr lang="en-US" altLang="ko-KR" sz="1800" dirty="0" smtClean="0">
                <a:solidFill>
                  <a:schemeClr val="bg1"/>
                </a:solidFill>
              </a:rPr>
              <a:t>String</a:t>
            </a:r>
            <a:r>
              <a:rPr lang="ko-KR" altLang="en-US" sz="1800" dirty="0" smtClean="0">
                <a:solidFill>
                  <a:schemeClr val="bg1"/>
                </a:solidFill>
              </a:rPr>
              <a:t>클래스에 </a:t>
            </a:r>
            <a:r>
              <a:rPr lang="en-US" altLang="ko-KR" sz="1800" dirty="0" smtClean="0">
                <a:solidFill>
                  <a:schemeClr val="bg1"/>
                </a:solidFill>
              </a:rPr>
              <a:t>equals(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Str</a:t>
            </a:r>
            <a:r>
              <a:rPr lang="en-US" altLang="ko-KR" sz="1800" dirty="0" smtClean="0">
                <a:solidFill>
                  <a:schemeClr val="bg1"/>
                </a:solidFill>
              </a:rPr>
              <a:t> arg0)</a:t>
            </a:r>
            <a:r>
              <a:rPr lang="ko-KR" altLang="en-US" sz="1800" dirty="0" smtClean="0">
                <a:solidFill>
                  <a:schemeClr val="bg1"/>
                </a:solidFill>
              </a:rPr>
              <a:t>이라는 메소드를 찾을 수 있었고 이를 적용해 본 결과 적절히 잘 동작하였습니다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그 외에는 특별한 문제점 없이 계획한 대로 잘 진행되었습니다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4429132"/>
            <a:ext cx="32575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34" y="5143512"/>
            <a:ext cx="1867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테스트의 결과를 모아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보았습니다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  </a:t>
            </a:r>
            <a:r>
              <a:rPr lang="ko-KR" altLang="en-US" sz="1200" dirty="0" smtClean="0">
                <a:solidFill>
                  <a:schemeClr val="bg1"/>
                </a:solidFill>
              </a:rPr>
              <a:t>일례로 </a:t>
            </a:r>
            <a:r>
              <a:rPr lang="en-US" altLang="ko-KR" sz="1200" dirty="0" smtClean="0">
                <a:solidFill>
                  <a:schemeClr val="bg1"/>
                </a:solidFill>
              </a:rPr>
              <a:t>666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의 경우 다른 조건과 겹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치는 부분이 있지만 정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err="1" smtClean="0">
                <a:solidFill>
                  <a:schemeClr val="bg1"/>
                </a:solidFill>
              </a:rPr>
              <a:t>확히</a:t>
            </a:r>
            <a:r>
              <a:rPr lang="ko-KR" altLang="en-US" sz="1200" dirty="0" smtClean="0">
                <a:solidFill>
                  <a:schemeClr val="bg1"/>
                </a:solidFill>
              </a:rPr>
              <a:t> 큰 돈 </a:t>
            </a:r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만원만을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지급합니다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428728" y="5143512"/>
            <a:ext cx="928694" cy="1588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4438650"/>
            <a:ext cx="32575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14"/>
            <a:ext cx="5614998" cy="939784"/>
          </a:xfrm>
        </p:spPr>
        <p:txBody>
          <a:bodyPr>
            <a:normAutofit/>
          </a:bodyPr>
          <a:lstStyle/>
          <a:p>
            <a:r>
              <a:rPr lang="ko-KR" altLang="en-US" sz="2200" dirty="0" smtClean="0">
                <a:solidFill>
                  <a:schemeClr val="bg1"/>
                </a:solidFill>
              </a:rPr>
              <a:t>소스 제작 간 문제 발생 및 해결 과정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928670"/>
            <a:ext cx="7261463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27000" h="127000" prst="coolSlant"/>
          </a:sp3d>
        </p:spPr>
      </p:pic>
      <p:sp>
        <p:nvSpPr>
          <p:cNvPr id="11" name="TextBox 10"/>
          <p:cNvSpPr txBox="1"/>
          <p:nvPr/>
        </p:nvSpPr>
        <p:spPr>
          <a:xfrm>
            <a:off x="571472" y="4929198"/>
            <a:ext cx="4929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한번 죽은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스레드는</a:t>
            </a:r>
            <a:r>
              <a:rPr lang="ko-KR" altLang="en-US" sz="1200" dirty="0" smtClean="0">
                <a:solidFill>
                  <a:schemeClr val="bg1"/>
                </a:solidFill>
              </a:rPr>
              <a:t> 다시 동작하지 못하는 이유로 생기는 오류입니다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 rot="9752914">
            <a:off x="1930799" y="4611799"/>
            <a:ext cx="857256" cy="214314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14"/>
            <a:ext cx="5614998" cy="939784"/>
          </a:xfrm>
        </p:spPr>
        <p:txBody>
          <a:bodyPr>
            <a:normAutofit/>
          </a:bodyPr>
          <a:lstStyle/>
          <a:p>
            <a:r>
              <a:rPr lang="ko-KR" altLang="en-US" sz="2200" dirty="0" smtClean="0">
                <a:solidFill>
                  <a:schemeClr val="bg1"/>
                </a:solidFill>
              </a:rPr>
              <a:t>소스 제작 간 문제 발생 및 해결 과정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3937819"/>
            <a:ext cx="5883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소스 작성 초기에 생겼던 오류입니다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 i%15-1</a:t>
            </a:r>
            <a:r>
              <a:rPr lang="ko-KR" altLang="en-US" sz="1200" dirty="0" smtClean="0">
                <a:solidFill>
                  <a:schemeClr val="bg1"/>
                </a:solidFill>
              </a:rPr>
              <a:t>식을 넣으니 </a:t>
            </a:r>
            <a:r>
              <a:rPr lang="en-US" altLang="ko-KR" sz="1200" dirty="0" smtClean="0">
                <a:solidFill>
                  <a:schemeClr val="bg1"/>
                </a:solidFill>
              </a:rPr>
              <a:t>i%15</a:t>
            </a:r>
            <a:r>
              <a:rPr lang="ko-KR" altLang="en-US" sz="1200" dirty="0" smtClean="0">
                <a:solidFill>
                  <a:schemeClr val="bg1"/>
                </a:solidFill>
              </a:rPr>
              <a:t>가 </a:t>
            </a:r>
            <a:r>
              <a:rPr lang="en-US" altLang="ko-KR" sz="1200" dirty="0" smtClean="0">
                <a:solidFill>
                  <a:schemeClr val="bg1"/>
                </a:solidFill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</a:rPr>
              <a:t>이 되는 경우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배열의</a:t>
            </a:r>
            <a:r>
              <a:rPr lang="en-US" altLang="ko-KR" sz="1200" dirty="0" smtClean="0">
                <a:solidFill>
                  <a:schemeClr val="bg1"/>
                </a:solidFill>
              </a:rPr>
              <a:t> -1</a:t>
            </a:r>
            <a:r>
              <a:rPr lang="ko-KR" altLang="en-US" sz="1200" dirty="0" smtClean="0">
                <a:solidFill>
                  <a:schemeClr val="bg1"/>
                </a:solidFill>
              </a:rPr>
              <a:t>번째 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없는 부분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을 가리켜 오류를 발생시켰습니다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이 오류는 </a:t>
            </a:r>
            <a:r>
              <a:rPr lang="en-US" altLang="ko-KR" sz="1200" dirty="0" smtClean="0">
                <a:solidFill>
                  <a:schemeClr val="bg1"/>
                </a:solidFill>
              </a:rPr>
              <a:t>I,i+1,i+2 </a:t>
            </a:r>
            <a:r>
              <a:rPr lang="ko-KR" altLang="en-US" sz="1200" dirty="0" smtClean="0">
                <a:solidFill>
                  <a:schemeClr val="bg1"/>
                </a:solidFill>
              </a:rPr>
              <a:t>식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err="1" smtClean="0">
                <a:solidFill>
                  <a:schemeClr val="bg1"/>
                </a:solidFill>
              </a:rPr>
              <a:t>으로</a:t>
            </a:r>
            <a:r>
              <a:rPr lang="ko-KR" altLang="en-US" sz="1200" dirty="0" smtClean="0">
                <a:solidFill>
                  <a:schemeClr val="bg1"/>
                </a:solidFill>
              </a:rPr>
              <a:t> 고쳐 쓰자 해결되었습니다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 rot="8008525">
            <a:off x="2658658" y="3492301"/>
            <a:ext cx="857256" cy="214314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928670"/>
            <a:ext cx="71247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27000" h="127000" prst="cross"/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6000792" cy="725470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머신 </a:t>
            </a:r>
            <a:r>
              <a:rPr lang="ko-KR" altLang="en-US" sz="2400" dirty="0">
                <a:solidFill>
                  <a:schemeClr val="bg1"/>
                </a:solidFill>
              </a:rPr>
              <a:t>시뮬레이터의</a:t>
            </a:r>
            <a:r>
              <a:rPr lang="ko-KR" altLang="en-US" sz="2400" dirty="0" smtClean="0">
                <a:solidFill>
                  <a:schemeClr val="bg1"/>
                </a:solidFill>
              </a:rPr>
              <a:t> 인터페이스 및 변수 설정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285860"/>
            <a:ext cx="4286280" cy="4572032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solidFill>
                  <a:schemeClr val="bg1"/>
                </a:solidFill>
              </a:rPr>
              <a:t>일단 소스를 짜기 이전에 </a:t>
            </a:r>
            <a:r>
              <a:rPr lang="en-US" altLang="ko-KR" sz="1800" dirty="0" smtClean="0">
                <a:solidFill>
                  <a:schemeClr val="bg1"/>
                </a:solidFill>
              </a:rPr>
              <a:t>GUI </a:t>
            </a:r>
            <a:r>
              <a:rPr lang="ko-KR" altLang="en-US" sz="1800" dirty="0" smtClean="0">
                <a:solidFill>
                  <a:schemeClr val="bg1"/>
                </a:solidFill>
              </a:rPr>
              <a:t>환경을 먼저 만들어 두는 편이 낫다는 생각이 들어서 </a:t>
            </a:r>
            <a:r>
              <a:rPr lang="en-US" altLang="ko-KR" sz="1800" dirty="0" smtClean="0">
                <a:solidFill>
                  <a:schemeClr val="bg1"/>
                </a:solidFill>
              </a:rPr>
              <a:t>GUI </a:t>
            </a:r>
            <a:r>
              <a:rPr lang="ko-KR" altLang="en-US" sz="1800" dirty="0" smtClean="0">
                <a:solidFill>
                  <a:schemeClr val="bg1"/>
                </a:solidFill>
              </a:rPr>
              <a:t>환경을 먼저 만들기로 결정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</a:rPr>
              <a:t>그리하여 제일 처음에는 </a:t>
            </a:r>
            <a:r>
              <a:rPr lang="en-US" altLang="ko-KR" sz="1800" dirty="0" smtClean="0">
                <a:solidFill>
                  <a:schemeClr val="bg1"/>
                </a:solidFill>
              </a:rPr>
              <a:t>GUI </a:t>
            </a:r>
            <a:r>
              <a:rPr lang="ko-KR" altLang="en-US" sz="1800" dirty="0" smtClean="0">
                <a:solidFill>
                  <a:schemeClr val="bg1"/>
                </a:solidFill>
              </a:rPr>
              <a:t>부터 설정을 하였습니다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목표는 바로 옆의 화면처럼 만드는 것이었고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곧바로 설정에 착수하였습니다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우선 설정해야 할 것은 프레임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슬롯역할을 할 텍스트필</a:t>
            </a:r>
            <a:r>
              <a:rPr lang="ko-KR" altLang="en-US" sz="1800" dirty="0">
                <a:solidFill>
                  <a:schemeClr val="bg1"/>
                </a:solidFill>
              </a:rPr>
              <a:t>드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각 텍스트의 값이 무슨 동작을 하는지 알려주는 레이</a:t>
            </a:r>
            <a:r>
              <a:rPr lang="ko-KR" altLang="en-US" sz="1800" dirty="0">
                <a:solidFill>
                  <a:schemeClr val="bg1"/>
                </a:solidFill>
              </a:rPr>
              <a:t>블</a:t>
            </a:r>
            <a:r>
              <a:rPr lang="ko-KR" altLang="en-US" sz="1800" dirty="0" smtClean="0">
                <a:solidFill>
                  <a:schemeClr val="bg1"/>
                </a:solidFill>
              </a:rPr>
              <a:t>들과 배팅을 위한 체크박스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슬롯을 작동시키기 위한 시작버튼과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알림말을</a:t>
            </a:r>
            <a:r>
              <a:rPr lang="ko-KR" altLang="en-US" sz="1800" dirty="0" smtClean="0">
                <a:solidFill>
                  <a:schemeClr val="bg1"/>
                </a:solidFill>
              </a:rPr>
              <a:t> 표시할 텍스트필드를 설정하였습니다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옆의 화면은 실행 시 가장 초기의 화면입니다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357298"/>
            <a:ext cx="318135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6472254" cy="725470"/>
          </a:xfrm>
        </p:spPr>
        <p:txBody>
          <a:bodyPr>
            <a:normAutofit/>
          </a:bodyPr>
          <a:lstStyle/>
          <a:p>
            <a:r>
              <a:rPr lang="ko-KR" altLang="en-US" sz="2200" dirty="0" smtClean="0">
                <a:solidFill>
                  <a:schemeClr val="bg1"/>
                </a:solidFill>
              </a:rPr>
              <a:t>머신 시뮬레이터의 인터페이스 및 변수 설정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285860"/>
            <a:ext cx="4286280" cy="4572032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solidFill>
                  <a:schemeClr val="bg1"/>
                </a:solidFill>
              </a:rPr>
              <a:t>옆의 화면은 선언한 변수의 내용입니다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먼저 클래스를 선언하고 프레임을 상속받습니다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(</a:t>
            </a:r>
            <a:r>
              <a:rPr lang="ko-KR" altLang="en-US" sz="1800" dirty="0" smtClean="0">
                <a:solidFill>
                  <a:schemeClr val="bg1"/>
                </a:solidFill>
              </a:rPr>
              <a:t>즉 이 클래스는 프레임입니다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.) </a:t>
            </a:r>
            <a:r>
              <a:rPr lang="ko-KR" altLang="en-US" sz="1800" dirty="0" smtClean="0">
                <a:solidFill>
                  <a:schemeClr val="bg1"/>
                </a:solidFill>
              </a:rPr>
              <a:t>그리고 나중에 버튼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클릭시</a:t>
            </a:r>
            <a:r>
              <a:rPr lang="ko-KR" altLang="en-US" sz="1800" dirty="0" smtClean="0">
                <a:solidFill>
                  <a:schemeClr val="bg1"/>
                </a:solidFill>
              </a:rPr>
              <a:t> 동작할 액션을 만들기 위해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ActionListener</a:t>
            </a:r>
            <a:r>
              <a:rPr lang="ko-KR" altLang="en-US" sz="1800" dirty="0" smtClean="0">
                <a:solidFill>
                  <a:schemeClr val="bg1"/>
                </a:solidFill>
              </a:rPr>
              <a:t>를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적용받았습니다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</a:rPr>
              <a:t>그 외에 앞으로 슬롯머신을 구동하는 데 쓰일 컴포넌트 변수들을 선언하였습니다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이 중에서도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Moneyvalue</a:t>
            </a:r>
            <a:r>
              <a:rPr lang="ko-KR" altLang="en-US" sz="1800" dirty="0" smtClean="0">
                <a:solidFill>
                  <a:schemeClr val="bg1"/>
                </a:solidFill>
              </a:rPr>
              <a:t>와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Betvalue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그리고 랜덤클래스인 </a:t>
            </a:r>
            <a:r>
              <a:rPr lang="en-US" altLang="ko-KR" sz="1800" dirty="0" smtClean="0">
                <a:solidFill>
                  <a:schemeClr val="bg1"/>
                </a:solidFill>
              </a:rPr>
              <a:t>r</a:t>
            </a:r>
            <a:r>
              <a:rPr lang="ko-KR" altLang="en-US" sz="1800" dirty="0" smtClean="0">
                <a:solidFill>
                  <a:schemeClr val="bg1"/>
                </a:solidFill>
              </a:rPr>
              <a:t>과 난수를 구현할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rn</a:t>
            </a:r>
            <a:r>
              <a:rPr lang="ko-KR" altLang="en-US" sz="1800" dirty="0" smtClean="0">
                <a:solidFill>
                  <a:schemeClr val="bg1"/>
                </a:solidFill>
              </a:rPr>
              <a:t>을 선언하였습니다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(</a:t>
            </a:r>
            <a:r>
              <a:rPr lang="ko-KR" altLang="en-US" sz="1800" dirty="0" smtClean="0">
                <a:solidFill>
                  <a:schemeClr val="bg1"/>
                </a:solidFill>
              </a:rPr>
              <a:t>이것들의 용도에 대해서는 뒤에 설명하도록 하겠습니다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285860"/>
            <a:ext cx="4114150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27000" h="1270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" y="274638"/>
            <a:ext cx="6829444" cy="725470"/>
          </a:xfrm>
        </p:spPr>
        <p:txBody>
          <a:bodyPr>
            <a:normAutofit/>
          </a:bodyPr>
          <a:lstStyle/>
          <a:p>
            <a:r>
              <a:rPr lang="ko-KR" altLang="en-US" sz="2200" dirty="0" smtClean="0">
                <a:solidFill>
                  <a:schemeClr val="bg1"/>
                </a:solidFill>
              </a:rPr>
              <a:t>머신 시뮬레이터의 인터페이스 및 변수 설정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285860"/>
            <a:ext cx="4286280" cy="4572032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solidFill>
                  <a:schemeClr val="bg1"/>
                </a:solidFill>
              </a:rPr>
              <a:t>다음은 클래스의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생성자부분입니다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이 클래스를 어떤 이름을 주어 부르면 주어진 이름을 프레임의 이름으로 붙입니다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SetLayout</a:t>
            </a:r>
            <a:r>
              <a:rPr lang="en-US" altLang="ko-KR" sz="1800" dirty="0" smtClean="0">
                <a:solidFill>
                  <a:schemeClr val="bg1"/>
                </a:solidFill>
              </a:rPr>
              <a:t>(null)</a:t>
            </a:r>
            <a:r>
              <a:rPr lang="ko-KR" altLang="en-US" sz="1800" dirty="0" smtClean="0">
                <a:solidFill>
                  <a:schemeClr val="bg1"/>
                </a:solidFill>
              </a:rPr>
              <a:t>옵션을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붙임으로서</a:t>
            </a:r>
            <a:r>
              <a:rPr lang="ko-KR" altLang="en-US" sz="1800" dirty="0" smtClean="0">
                <a:solidFill>
                  <a:schemeClr val="bg1"/>
                </a:solidFill>
              </a:rPr>
              <a:t> 컴포넌트를 직접 위치를 정해서 붙이기로 하였습니다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setBounds</a:t>
            </a:r>
            <a:r>
              <a:rPr lang="ko-KR" altLang="en-US" sz="1800" dirty="0" smtClean="0">
                <a:solidFill>
                  <a:schemeClr val="bg1"/>
                </a:solidFill>
              </a:rPr>
              <a:t>로 위치 지정이 필요한 모든 컴포넌트의 위치와 크기를 지정해 주었고 여기서는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짤려서</a:t>
            </a:r>
            <a:r>
              <a:rPr lang="ko-KR" altLang="en-US" sz="1800" dirty="0" smtClean="0">
                <a:solidFill>
                  <a:schemeClr val="bg1"/>
                </a:solidFill>
              </a:rPr>
              <a:t> 보이지 않지만 </a:t>
            </a:r>
            <a:r>
              <a:rPr lang="en-US" altLang="ko-KR" sz="1800" dirty="0" smtClean="0">
                <a:solidFill>
                  <a:schemeClr val="bg1"/>
                </a:solidFill>
              </a:rPr>
              <a:t>add</a:t>
            </a:r>
            <a:r>
              <a:rPr lang="ko-KR" altLang="en-US" sz="1800" dirty="0" smtClean="0">
                <a:solidFill>
                  <a:schemeClr val="bg1"/>
                </a:solidFill>
              </a:rPr>
              <a:t>로 컴포넌트들을 모두 붙였습니다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옆에 보이는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Closingman</a:t>
            </a:r>
            <a:r>
              <a:rPr lang="en-US" altLang="ko-KR" sz="1800" dirty="0" smtClean="0">
                <a:solidFill>
                  <a:schemeClr val="bg1"/>
                </a:solidFill>
              </a:rPr>
              <a:t> cm</a:t>
            </a:r>
            <a:r>
              <a:rPr lang="ko-KR" altLang="en-US" sz="1800" dirty="0" smtClean="0">
                <a:solidFill>
                  <a:schemeClr val="bg1"/>
                </a:solidFill>
              </a:rPr>
              <a:t>은 일종의 윈도우 리스너로서 창을 닫는 이벤트를 처리하기 위해 만들어 두었고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ActionTrigger</a:t>
            </a:r>
            <a:r>
              <a:rPr lang="en-US" altLang="ko-KR" sz="1800" dirty="0" smtClean="0">
                <a:solidFill>
                  <a:schemeClr val="bg1"/>
                </a:solidFill>
              </a:rPr>
              <a:t> at</a:t>
            </a:r>
            <a:r>
              <a:rPr lang="ko-KR" altLang="en-US" sz="1800" dirty="0" smtClean="0">
                <a:solidFill>
                  <a:schemeClr val="bg1"/>
                </a:solidFill>
              </a:rPr>
              <a:t>는 마우스 리스너로 배팅 버튼을 클릭 했을 때 이벤트를 발생시키기 위해 만들었습니다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142984"/>
            <a:ext cx="3419482" cy="511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800100" dist="139700" dir="8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5715040" cy="725470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머신 시뮬레이터의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메소드</a:t>
            </a:r>
            <a:r>
              <a:rPr lang="ko-KR" altLang="en-US" sz="2400" dirty="0" smtClean="0">
                <a:solidFill>
                  <a:schemeClr val="bg1"/>
                </a:solidFill>
              </a:rPr>
              <a:t> 및 클래스 설정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928670"/>
            <a:ext cx="4286280" cy="5715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	</a:t>
            </a:r>
            <a:r>
              <a:rPr lang="ko-KR" altLang="en-US" sz="1800" dirty="0" smtClean="0">
                <a:solidFill>
                  <a:schemeClr val="bg1"/>
                </a:solidFill>
              </a:rPr>
              <a:t>이 메소드는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ActionListener</a:t>
            </a:r>
            <a:r>
              <a:rPr lang="ko-KR" altLang="en-US" sz="1800" dirty="0" smtClean="0">
                <a:solidFill>
                  <a:schemeClr val="bg1"/>
                </a:solidFill>
              </a:rPr>
              <a:t>를 적용 받았을 때 사용해야 하는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메소드로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시작버튼을 눌렀을 때 슬롯이 돌아가게 끔 하는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메소드입니다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Moneyvalue</a:t>
            </a:r>
            <a:r>
              <a:rPr lang="ko-KR" altLang="en-US" sz="1800" dirty="0" smtClean="0">
                <a:solidFill>
                  <a:schemeClr val="bg1"/>
                </a:solidFill>
              </a:rPr>
              <a:t>와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Betvalue</a:t>
            </a:r>
            <a:r>
              <a:rPr lang="ko-KR" altLang="en-US" sz="1800" dirty="0" smtClean="0">
                <a:solidFill>
                  <a:schemeClr val="bg1"/>
                </a:solidFill>
              </a:rPr>
              <a:t>는 여기서 쓰이는데 아시다시피 텍스트필드에 표시되어 있는 값은 전부 스트링형입니다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즉 문자열이기 때문에 계산을 따로 할 수가 없는데 바로 그 계산을 가능하게 만들기 위해 생성한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랩퍼</a:t>
            </a:r>
            <a:r>
              <a:rPr lang="ko-KR" altLang="en-US" sz="1800" dirty="0" smtClean="0">
                <a:solidFill>
                  <a:schemeClr val="bg1"/>
                </a:solidFill>
              </a:rPr>
              <a:t> 변수입니다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남은 돈과 배팅한 돈을 </a:t>
            </a:r>
            <a:r>
              <a:rPr lang="en-US" altLang="ko-KR" sz="1800" dirty="0" smtClean="0">
                <a:solidFill>
                  <a:schemeClr val="bg1"/>
                </a:solidFill>
              </a:rPr>
              <a:t>Integer</a:t>
            </a:r>
            <a:r>
              <a:rPr lang="ko-KR" altLang="en-US" sz="1800" dirty="0" smtClean="0">
                <a:solidFill>
                  <a:schemeClr val="bg1"/>
                </a:solidFill>
              </a:rPr>
              <a:t>형으로 바꾸어서 계산하고 계산한 값을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tempm</a:t>
            </a:r>
            <a:r>
              <a:rPr lang="ko-KR" altLang="en-US" sz="1800" dirty="0" smtClean="0">
                <a:solidFill>
                  <a:schemeClr val="bg1"/>
                </a:solidFill>
              </a:rPr>
              <a:t>이라는 스트링 형 변수에 집어넣은 다음에 이것을 텍스트로 표시하는 원리를 사용했습니다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물론 돈이 모자라거나 </a:t>
            </a:r>
            <a:r>
              <a:rPr lang="en-US" altLang="ko-KR" sz="1800" dirty="0" smtClean="0">
                <a:solidFill>
                  <a:schemeClr val="bg1"/>
                </a:solidFill>
              </a:rPr>
              <a:t>0</a:t>
            </a:r>
            <a:r>
              <a:rPr lang="ko-KR" altLang="en-US" sz="1800" dirty="0" smtClean="0">
                <a:solidFill>
                  <a:schemeClr val="bg1"/>
                </a:solidFill>
              </a:rPr>
              <a:t>원 남으면 돈이 모자란다는 메시지가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뜨긴합니다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	</a:t>
            </a:r>
            <a:r>
              <a:rPr lang="ko-KR" altLang="en-US" sz="1800" dirty="0" smtClean="0">
                <a:solidFill>
                  <a:schemeClr val="bg1"/>
                </a:solidFill>
              </a:rPr>
              <a:t>이 시뮬레이터에서는 배팅을 하지 않아도 돌아가지만 배팅을 하지 않으면 상금을 받지 못하게 되어 있습니다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571612"/>
            <a:ext cx="3714776" cy="341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27000" h="1270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5715040" cy="725470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머신 시뮬레이터의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메소드</a:t>
            </a:r>
            <a:r>
              <a:rPr lang="ko-KR" altLang="en-US" sz="2400" dirty="0" smtClean="0">
                <a:solidFill>
                  <a:schemeClr val="bg1"/>
                </a:solidFill>
              </a:rPr>
              <a:t> 및 클래스 설정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500174"/>
            <a:ext cx="4286280" cy="41434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	</a:t>
            </a:r>
            <a:r>
              <a:rPr lang="ko-KR" altLang="en-US" sz="1800" dirty="0" smtClean="0">
                <a:solidFill>
                  <a:schemeClr val="bg1"/>
                </a:solidFill>
              </a:rPr>
              <a:t>옆의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스레드를</a:t>
            </a:r>
            <a:r>
              <a:rPr lang="ko-KR" altLang="en-US" sz="1800" dirty="0" smtClean="0">
                <a:solidFill>
                  <a:schemeClr val="bg1"/>
                </a:solidFill>
              </a:rPr>
              <a:t> 돌리면서 처음에 문제점이 발생하였습니다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스레드를</a:t>
            </a:r>
            <a:r>
              <a:rPr lang="ko-KR" altLang="en-US" sz="1800" dirty="0" smtClean="0">
                <a:solidFill>
                  <a:schemeClr val="bg1"/>
                </a:solidFill>
              </a:rPr>
              <a:t> 처음 돌릴 때는 매우 잘 돌아가나 </a:t>
            </a:r>
            <a:r>
              <a:rPr lang="en-US" altLang="ko-KR" sz="1800" dirty="0" smtClean="0">
                <a:solidFill>
                  <a:schemeClr val="bg1"/>
                </a:solidFill>
              </a:rPr>
              <a:t>2</a:t>
            </a:r>
            <a:r>
              <a:rPr lang="ko-KR" altLang="en-US" sz="1800" dirty="0" smtClean="0">
                <a:solidFill>
                  <a:schemeClr val="bg1"/>
                </a:solidFill>
              </a:rPr>
              <a:t>번째 돌릴 때에는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스레드가</a:t>
            </a:r>
            <a:r>
              <a:rPr lang="ko-KR" altLang="en-US" sz="1800" dirty="0" smtClean="0">
                <a:solidFill>
                  <a:schemeClr val="bg1"/>
                </a:solidFill>
              </a:rPr>
              <a:t> 죽어서 돌아가지 않는 문제점이 발생하였습니다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처음에 이를 해결하지 못하여 지인들에게 질문한 결과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한 번 돌린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스레드가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죽고나면</a:t>
            </a:r>
            <a:r>
              <a:rPr lang="ko-KR" altLang="en-US" sz="1800" dirty="0" smtClean="0">
                <a:solidFill>
                  <a:schemeClr val="bg1"/>
                </a:solidFill>
              </a:rPr>
              <a:t> 그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스레드를</a:t>
            </a:r>
            <a:r>
              <a:rPr lang="ko-KR" altLang="en-US" sz="1800" dirty="0" smtClean="0">
                <a:solidFill>
                  <a:schemeClr val="bg1"/>
                </a:solidFill>
              </a:rPr>
              <a:t> 다시는 쓰지 못한다는 사실을 알아내었고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그리하여 옆의 화살표가 가리키는 것과 같이 매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시작시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스레드</a:t>
            </a:r>
            <a:r>
              <a:rPr lang="ko-KR" altLang="en-US" sz="1800" dirty="0" smtClean="0">
                <a:solidFill>
                  <a:schemeClr val="bg1"/>
                </a:solidFill>
              </a:rPr>
              <a:t> 클래스를 계속 생성하여 돌아가게 만들었습니다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그러자 몇 번을 반복해도 문제없이 잘 돌아갔습니다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571612"/>
            <a:ext cx="3714776" cy="341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27000" h="127000"/>
          </a:sp3d>
        </p:spPr>
      </p:pic>
      <p:cxnSp>
        <p:nvCxnSpPr>
          <p:cNvPr id="6" name="직선 화살표 연결선 5"/>
          <p:cNvCxnSpPr/>
          <p:nvPr/>
        </p:nvCxnSpPr>
        <p:spPr>
          <a:xfrm>
            <a:off x="4286248" y="2285992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286380" y="2214554"/>
            <a:ext cx="271464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5715040" cy="725470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머신 시뮬레이터의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메소드</a:t>
            </a:r>
            <a:r>
              <a:rPr lang="ko-KR" altLang="en-US" sz="2400" dirty="0" smtClean="0">
                <a:solidFill>
                  <a:schemeClr val="bg1"/>
                </a:solidFill>
              </a:rPr>
              <a:t> 및 클래스 설정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500174"/>
            <a:ext cx="4286280" cy="41434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	</a:t>
            </a:r>
            <a:r>
              <a:rPr lang="ko-KR" altLang="en-US" sz="1800" dirty="0" smtClean="0">
                <a:solidFill>
                  <a:schemeClr val="bg1"/>
                </a:solidFill>
              </a:rPr>
              <a:t>이 메소드는 그저 실행 하였을 때 프레임이 뜨게 만드는 시발점이라고 볼 수 있습니다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따로 설명할 것은 없습니다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643050"/>
            <a:ext cx="440874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27000" h="1270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5715040" cy="725470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머신 시뮬레이터의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메소드</a:t>
            </a:r>
            <a:r>
              <a:rPr lang="ko-KR" altLang="en-US" sz="2400" dirty="0" smtClean="0">
                <a:solidFill>
                  <a:schemeClr val="bg1"/>
                </a:solidFill>
              </a:rPr>
              <a:t> 및 클래스 설정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500174"/>
            <a:ext cx="4286280" cy="41434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	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ActionTrigger</a:t>
            </a:r>
            <a:r>
              <a:rPr lang="ko-KR" altLang="en-US" sz="1800" dirty="0" smtClean="0">
                <a:solidFill>
                  <a:schemeClr val="bg1"/>
                </a:solidFill>
              </a:rPr>
              <a:t>의 설정입니다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이것은 몇 군데나 배팅을 했나를 읽어서 배팅의 수에 </a:t>
            </a:r>
            <a:r>
              <a:rPr lang="en-US" altLang="ko-KR" sz="1800" dirty="0" smtClean="0">
                <a:solidFill>
                  <a:schemeClr val="bg1"/>
                </a:solidFill>
              </a:rPr>
              <a:t>1000</a:t>
            </a:r>
            <a:r>
              <a:rPr lang="ko-KR" altLang="en-US" sz="1800" dirty="0" smtClean="0">
                <a:solidFill>
                  <a:schemeClr val="bg1"/>
                </a:solidFill>
              </a:rPr>
              <a:t>을 곱하여 배팅액을 결정하는 역할을 하는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메소드입니다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이것은 마우스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리스너이며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배팅 버튼을 클릭 시 배팅이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몇군데나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되었는</a:t>
            </a:r>
            <a:r>
              <a:rPr lang="ko-KR" altLang="en-US" sz="1800" dirty="0" smtClean="0">
                <a:solidFill>
                  <a:schemeClr val="bg1"/>
                </a:solidFill>
              </a:rPr>
              <a:t> 지를 체크하여 배팅의 수를 체크합니다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그렇게 체크된 배팅의 수는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BetCount</a:t>
            </a:r>
            <a:r>
              <a:rPr lang="ko-KR" altLang="en-US" sz="1800" dirty="0" smtClean="0">
                <a:solidFill>
                  <a:schemeClr val="bg1"/>
                </a:solidFill>
              </a:rPr>
              <a:t>에 더해지고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BetCount</a:t>
            </a:r>
            <a:r>
              <a:rPr lang="ko-KR" altLang="en-US" sz="1800" dirty="0" smtClean="0">
                <a:solidFill>
                  <a:schemeClr val="bg1"/>
                </a:solidFill>
              </a:rPr>
              <a:t>의 수만큼 </a:t>
            </a:r>
            <a:r>
              <a:rPr lang="en-US" altLang="ko-KR" sz="1800" dirty="0" smtClean="0">
                <a:solidFill>
                  <a:schemeClr val="bg1"/>
                </a:solidFill>
              </a:rPr>
              <a:t>1000</a:t>
            </a:r>
            <a:r>
              <a:rPr lang="ko-KR" altLang="en-US" sz="1800" dirty="0" smtClean="0">
                <a:solidFill>
                  <a:schemeClr val="bg1"/>
                </a:solidFill>
              </a:rPr>
              <a:t>이 곱해져 배팅액이 결정됩니다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메소드가</a:t>
            </a:r>
            <a:r>
              <a:rPr lang="ko-KR" altLang="en-US" sz="1800" dirty="0" smtClean="0">
                <a:solidFill>
                  <a:schemeClr val="bg1"/>
                </a:solidFill>
              </a:rPr>
              <a:t> 가끔 버그가 있습니다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특별히 어려운 점은 없었습니다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500174"/>
            <a:ext cx="44005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27000" h="1270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5715040" cy="725470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머신 시뮬레이터의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메소드</a:t>
            </a:r>
            <a:r>
              <a:rPr lang="ko-KR" altLang="en-US" sz="2400" dirty="0" smtClean="0">
                <a:solidFill>
                  <a:schemeClr val="bg1"/>
                </a:solidFill>
              </a:rPr>
              <a:t> 및 클래스 설정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500174"/>
            <a:ext cx="428628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	</a:t>
            </a:r>
            <a:r>
              <a:rPr lang="ko-KR" altLang="en-US" sz="1800" dirty="0" smtClean="0">
                <a:solidFill>
                  <a:schemeClr val="bg1"/>
                </a:solidFill>
              </a:rPr>
              <a:t>슬롯을 돌릴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스레드</a:t>
            </a:r>
            <a:r>
              <a:rPr lang="ko-KR" altLang="en-US" sz="1800" dirty="0" smtClean="0">
                <a:solidFill>
                  <a:schemeClr val="bg1"/>
                </a:solidFill>
              </a:rPr>
              <a:t> 클래스입니다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스레드</a:t>
            </a:r>
            <a:r>
              <a:rPr lang="ko-KR" altLang="en-US" sz="1800" dirty="0" smtClean="0">
                <a:solidFill>
                  <a:schemeClr val="bg1"/>
                </a:solidFill>
              </a:rPr>
              <a:t> 클래스이므로 </a:t>
            </a:r>
            <a:r>
              <a:rPr lang="en-US" altLang="ko-KR" sz="1800" dirty="0" smtClean="0">
                <a:solidFill>
                  <a:schemeClr val="bg1"/>
                </a:solidFill>
              </a:rPr>
              <a:t>run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메소드가</a:t>
            </a:r>
            <a:r>
              <a:rPr lang="ko-KR" altLang="en-US" sz="1800" dirty="0" smtClean="0">
                <a:solidFill>
                  <a:schemeClr val="bg1"/>
                </a:solidFill>
              </a:rPr>
              <a:t> 있습니다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동작하게 되면 </a:t>
            </a:r>
            <a:r>
              <a:rPr lang="en-US" altLang="ko-KR" sz="1800" dirty="0" smtClean="0">
                <a:solidFill>
                  <a:schemeClr val="bg1"/>
                </a:solidFill>
              </a:rPr>
              <a:t>for</a:t>
            </a:r>
            <a:r>
              <a:rPr lang="ko-KR" altLang="en-US" sz="1800" dirty="0" smtClean="0">
                <a:solidFill>
                  <a:schemeClr val="bg1"/>
                </a:solidFill>
              </a:rPr>
              <a:t>문에 따라 </a:t>
            </a:r>
            <a:r>
              <a:rPr lang="en-US" altLang="ko-KR" sz="1800" dirty="0" smtClean="0">
                <a:solidFill>
                  <a:schemeClr val="bg1"/>
                </a:solidFill>
              </a:rPr>
              <a:t>200+rn</a:t>
            </a:r>
            <a:r>
              <a:rPr lang="ko-KR" altLang="en-US" sz="1800" dirty="0" smtClean="0">
                <a:solidFill>
                  <a:schemeClr val="bg1"/>
                </a:solidFill>
              </a:rPr>
              <a:t>번을 돌리게 됩니다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(</a:t>
            </a:r>
            <a:r>
              <a:rPr lang="ko-KR" altLang="en-US" sz="1800" dirty="0" smtClean="0">
                <a:solidFill>
                  <a:schemeClr val="bg1"/>
                </a:solidFill>
              </a:rPr>
              <a:t>이 때의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rn</a:t>
            </a:r>
            <a:r>
              <a:rPr lang="ko-KR" altLang="en-US" sz="1800" dirty="0" smtClean="0">
                <a:solidFill>
                  <a:schemeClr val="bg1"/>
                </a:solidFill>
              </a:rPr>
              <a:t>은 별 의미가 없습니다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난수를</a:t>
            </a:r>
            <a:r>
              <a:rPr lang="ko-KR" altLang="en-US" sz="1800" dirty="0" smtClean="0">
                <a:solidFill>
                  <a:schemeClr val="bg1"/>
                </a:solidFill>
              </a:rPr>
              <a:t> 표현하기 위함이었지만 이것은 최소 돌리는 수를 표현하려고 붙였다가 뒤에는 멈출 때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난수를</a:t>
            </a:r>
            <a:r>
              <a:rPr lang="ko-KR" altLang="en-US" sz="1800" dirty="0" smtClean="0">
                <a:solidFill>
                  <a:schemeClr val="bg1"/>
                </a:solidFill>
              </a:rPr>
              <a:t> 조정하기로 하였기 때문입니다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.) </a:t>
            </a:r>
            <a:r>
              <a:rPr lang="ko-KR" altLang="en-US" sz="1800" dirty="0" smtClean="0">
                <a:solidFill>
                  <a:schemeClr val="bg1"/>
                </a:solidFill>
              </a:rPr>
              <a:t>이 스레드 클래스가 담당하는 것은 왼쪽슬롯입니다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	for</a:t>
            </a:r>
            <a:r>
              <a:rPr lang="ko-KR" altLang="en-US" sz="1800" dirty="0" smtClean="0">
                <a:solidFill>
                  <a:schemeClr val="bg1"/>
                </a:solidFill>
              </a:rPr>
              <a:t>문을 다 돌고 나면 아래의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haltd</a:t>
            </a:r>
            <a:r>
              <a:rPr lang="en-US" altLang="ko-KR" sz="1800" dirty="0" smtClean="0">
                <a:solidFill>
                  <a:schemeClr val="bg1"/>
                </a:solidFill>
              </a:rPr>
              <a:t>();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	</a:t>
            </a:r>
            <a:r>
              <a:rPr lang="ko-KR" altLang="en-US" sz="1800" dirty="0" smtClean="0">
                <a:solidFill>
                  <a:schemeClr val="bg1"/>
                </a:solidFill>
              </a:rPr>
              <a:t>를 실행하게 됩니다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슬롯의 문양이 순서대로 돌아가는 것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처럼</a:t>
            </a:r>
            <a:r>
              <a:rPr lang="ko-KR" altLang="en-US" sz="1800" dirty="0" smtClean="0">
                <a:solidFill>
                  <a:schemeClr val="bg1"/>
                </a:solidFill>
              </a:rPr>
              <a:t> 표현하기 위해 </a:t>
            </a:r>
            <a:r>
              <a:rPr lang="en-US" altLang="ko-KR" sz="1800" dirty="0" smtClean="0">
                <a:solidFill>
                  <a:schemeClr val="bg1"/>
                </a:solidFill>
              </a:rPr>
              <a:t>0</a:t>
            </a:r>
            <a:r>
              <a:rPr lang="ko-KR" altLang="en-US" sz="1800" dirty="0" smtClean="0">
                <a:solidFill>
                  <a:schemeClr val="bg1"/>
                </a:solidFill>
              </a:rPr>
              <a:t>부터 순서대로 올라가는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800" dirty="0" smtClean="0">
                <a:solidFill>
                  <a:schemeClr val="bg1"/>
                </a:solidFill>
              </a:rPr>
              <a:t>값에 </a:t>
            </a:r>
            <a:r>
              <a:rPr lang="en-US" altLang="ko-KR" sz="1800" dirty="0" smtClean="0">
                <a:solidFill>
                  <a:schemeClr val="bg1"/>
                </a:solidFill>
              </a:rPr>
              <a:t>15</a:t>
            </a:r>
            <a:r>
              <a:rPr lang="ko-KR" altLang="en-US" sz="1800" dirty="0" smtClean="0">
                <a:solidFill>
                  <a:schemeClr val="bg1"/>
                </a:solidFill>
              </a:rPr>
              <a:t>를 나눈 값을 배열의 인덱스로 잡아 문자 배열이 </a:t>
            </a:r>
            <a:r>
              <a:rPr lang="en-US" altLang="ko-KR" sz="1800" dirty="0" smtClean="0">
                <a:solidFill>
                  <a:schemeClr val="bg1"/>
                </a:solidFill>
              </a:rPr>
              <a:t>0~14</a:t>
            </a:r>
            <a:r>
              <a:rPr lang="ko-KR" altLang="en-US" sz="1800" dirty="0" smtClean="0">
                <a:solidFill>
                  <a:schemeClr val="bg1"/>
                </a:solidFill>
              </a:rPr>
              <a:t>까지 순서대로 돌아가게 하였습니다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70" y="1571612"/>
            <a:ext cx="442912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27000" h="1270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633</Words>
  <Application>Microsoft Office PowerPoint</Application>
  <PresentationFormat>On-screen Show (4:3)</PresentationFormat>
  <Paragraphs>49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테마</vt:lpstr>
      <vt:lpstr>객체지향 프로그래밍 프로젝트 (슬롯머신 만들기)</vt:lpstr>
      <vt:lpstr>머신 시뮬레이터의 인터페이스 및 변수 설정</vt:lpstr>
      <vt:lpstr>머신 시뮬레이터의 인터페이스 및 변수 설정</vt:lpstr>
      <vt:lpstr>머신 시뮬레이터의 인터페이스 및 변수 설정</vt:lpstr>
      <vt:lpstr>머신 시뮬레이터의 메소드 및 클래스 설정</vt:lpstr>
      <vt:lpstr>머신 시뮬레이터의 메소드 및 클래스 설정</vt:lpstr>
      <vt:lpstr>머신 시뮬레이터의 메소드 및 클래스 설정</vt:lpstr>
      <vt:lpstr>머신 시뮬레이터의 메소드 및 클래스 설정</vt:lpstr>
      <vt:lpstr>머신 시뮬레이터의 메소드 및 클래스 설정</vt:lpstr>
      <vt:lpstr>머신 시뮬레이터의 메소드 및 클래스 설정</vt:lpstr>
      <vt:lpstr>머신 시뮬레이터의 메소드 및 클래스 설정</vt:lpstr>
      <vt:lpstr>머신 시뮬레이터의 메소드 및 클래스 설정</vt:lpstr>
      <vt:lpstr>머신 시뮬레이터의 메소드 및 클래스 설정</vt:lpstr>
      <vt:lpstr>소스 제작 간 문제 발생 및 해결 과정</vt:lpstr>
      <vt:lpstr>소스 제작 간 문제 발생 및 해결 과정</vt:lpstr>
      <vt:lpstr>소스 제작 간 문제 발생 및 해결 과정</vt:lpstr>
      <vt:lpstr>소스 제작 간 문제 발생 및 해결 과정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프로그래밍 프로젝트 (슬롯머신 만들기)</dc:title>
  <cp:lastModifiedBy>Windows 사용자</cp:lastModifiedBy>
  <cp:revision>52</cp:revision>
  <dcterms:created xsi:type="dcterms:W3CDTF">2011-06-05T11:36:02Z</dcterms:created>
  <dcterms:modified xsi:type="dcterms:W3CDTF">2018-10-14T10:53:48Z</dcterms:modified>
</cp:coreProperties>
</file>