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6"/>
  </p:notesMasterIdLst>
  <p:handoutMasterIdLst>
    <p:handoutMasterId r:id="rId17"/>
  </p:handoutMasterIdLst>
  <p:sldIdLst>
    <p:sldId id="256" r:id="rId5"/>
    <p:sldId id="296" r:id="rId6"/>
    <p:sldId id="295" r:id="rId7"/>
    <p:sldId id="277" r:id="rId8"/>
    <p:sldId id="297" r:id="rId9"/>
    <p:sldId id="266" r:id="rId10"/>
    <p:sldId id="298" r:id="rId11"/>
    <p:sldId id="299" r:id="rId12"/>
    <p:sldId id="300" r:id="rId13"/>
    <p:sldId id="28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94643" autoAdjust="0"/>
  </p:normalViewPr>
  <p:slideViewPr>
    <p:cSldViewPr snapToGrid="0">
      <p:cViewPr varScale="1">
        <p:scale>
          <a:sx n="66" d="100"/>
          <a:sy n="66" d="100"/>
        </p:scale>
        <p:origin x="424" y="4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5/29/2024</a:t>
            </a:fld>
            <a:endParaRPr lang="en-US" dirty="0"/>
          </a:p>
        </p:txBody>
      </p:sp>
      <p:sp>
        <p:nvSpPr>
          <p:cNvPr id="4" name="Footer Placeholder 3">
            <a:extLst>
              <a:ext uri="{FF2B5EF4-FFF2-40B4-BE49-F238E27FC236}">
                <a16:creationId xmlns:a16="http://schemas.microsoft.com/office/drawing/2014/main" xmlns=""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642356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xmlns=""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xmlns=""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xmlns=""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xmlns=""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xmlns=""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xmlns=""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xmlns=""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xmlns=""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xmlns=""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xmlns=""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xmlns=""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xmlns=""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xmlns=""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xmlns=""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xmlns=""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xmlns=""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xmlns=""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xmlns=""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xmlns=""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xmlns=""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xmlns=""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xmlns=""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xmlns=""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xmlns=""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xmlns=""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xmlns=""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xmlns=""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xmlns=""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xmlns=""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xmlns=""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xmlns=""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xmlns=""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xmlns=""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xmlns=""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xmlns=""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xmlns=""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xmlns=""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xmlns=""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xmlns=""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xmlns=""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xmlns=""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xmlns=""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xmlns=""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xmlns=""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xmlns=""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xmlns=""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xmlns=""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xmlns=""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xmlns=""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xmlns=""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xmlns=""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xmlns=""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xmlns=""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xmlns=""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xmlns=""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xmlns=""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xmlns=""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xmlns=""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xmlns=""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xmlns=""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xmlns=""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xmlns=""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xmlns=""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xmlns=""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xmlns=""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xmlns=""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xmlns=""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xmlns=""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xmlns=""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xmlns="" id="{64D564EB-CA78-42C6-AD76-3C4E7B3AEA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xmlns="" id="{1CFFBB3A-BDCF-4878-8D04-E8BB9A050E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xmlns=""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xmlns=""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xmlns=""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xmlns=""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xmlns=""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xmlns=""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xmlns=""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xmlns=""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xmlns=""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xmlns=""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xmlns=""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xmlns=""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xmlns=""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xmlns=""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xmlns=""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xmlns=""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xmlns=""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xmlns=""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xmlns=""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hyperlink" Target="mailto:nothelmconsulting@gmail.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ctrTitle"/>
          </p:nvPr>
        </p:nvSpPr>
        <p:spPr>
          <a:xfrm>
            <a:off x="6416040" y="4434840"/>
            <a:ext cx="5775960" cy="1122202"/>
          </a:xfrm>
        </p:spPr>
        <p:txBody>
          <a:bodyPr/>
          <a:lstStyle/>
          <a:p>
            <a:r>
              <a:rPr lang="en-US" dirty="0" err="1"/>
              <a:t>Nothelm</a:t>
            </a:r>
            <a:r>
              <a:rPr lang="en-US" dirty="0"/>
              <a:t> HOSPITALITY Consultancy</a:t>
            </a:r>
          </a:p>
        </p:txBody>
      </p:sp>
      <p:sp>
        <p:nvSpPr>
          <p:cNvPr id="3" name="Subtitle 2">
            <a:extLst>
              <a:ext uri="{FF2B5EF4-FFF2-40B4-BE49-F238E27FC236}">
                <a16:creationId xmlns:a16="http://schemas.microsoft.com/office/drawing/2014/main" xmlns="" id="{1901B20D-4C28-4DA3-ABBD-718C22A5E58B}"/>
              </a:ext>
            </a:extLst>
          </p:cNvPr>
          <p:cNvSpPr>
            <a:spLocks noGrp="1"/>
          </p:cNvSpPr>
          <p:nvPr>
            <p:ph type="subTitle" idx="1"/>
          </p:nvPr>
        </p:nvSpPr>
        <p:spPr>
          <a:xfrm>
            <a:off x="6416041" y="5586890"/>
            <a:ext cx="4941770" cy="396660"/>
          </a:xfrm>
        </p:spPr>
        <p:txBody>
          <a:bodyPr/>
          <a:lstStyle/>
          <a:p>
            <a:r>
              <a:rPr lang="en-US" dirty="0"/>
              <a:t>Business Profile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xmlns="" id="{7BAD1FFF-8B97-4CD1-85E7-B7738EAD28CD}"/>
              </a:ext>
            </a:extLst>
          </p:cNvPr>
          <p:cNvSpPr>
            <a:spLocks noGrp="1"/>
          </p:cNvSpPr>
          <p:nvPr>
            <p:ph type="body" idx="1"/>
          </p:nvPr>
        </p:nvSpPr>
        <p:spPr>
          <a:xfrm>
            <a:off x="1343248" y="5084524"/>
            <a:ext cx="2123743" cy="343061"/>
          </a:xfrm>
        </p:spPr>
        <p:txBody>
          <a:bodyPr/>
          <a:lstStyle/>
          <a:p>
            <a:r>
              <a:rPr lang="en-US" dirty="0"/>
              <a:t>ISAAC AYIKPA</a:t>
            </a:r>
          </a:p>
        </p:txBody>
      </p:sp>
      <p:sp>
        <p:nvSpPr>
          <p:cNvPr id="33" name="Text Placeholder 32">
            <a:extLst>
              <a:ext uri="{FF2B5EF4-FFF2-40B4-BE49-F238E27FC236}">
                <a16:creationId xmlns:a16="http://schemas.microsoft.com/office/drawing/2014/main" xmlns="" id="{10C8C8C1-99D8-4034-A628-DECEB703BA1D}"/>
              </a:ext>
            </a:extLst>
          </p:cNvPr>
          <p:cNvSpPr>
            <a:spLocks noGrp="1"/>
          </p:cNvSpPr>
          <p:nvPr>
            <p:ph type="body" idx="18"/>
          </p:nvPr>
        </p:nvSpPr>
        <p:spPr>
          <a:xfrm>
            <a:off x="3692980" y="5099206"/>
            <a:ext cx="2135755" cy="343061"/>
          </a:xfrm>
        </p:spPr>
        <p:txBody>
          <a:bodyPr/>
          <a:lstStyle/>
          <a:p>
            <a:r>
              <a:rPr lang="en-US" dirty="0"/>
              <a:t>APPAH K. ADJEI</a:t>
            </a:r>
          </a:p>
        </p:txBody>
      </p:sp>
      <p:sp>
        <p:nvSpPr>
          <p:cNvPr id="34" name="Text Placeholder 33">
            <a:extLst>
              <a:ext uri="{FF2B5EF4-FFF2-40B4-BE49-F238E27FC236}">
                <a16:creationId xmlns:a16="http://schemas.microsoft.com/office/drawing/2014/main" xmlns="" id="{08CA58D6-00FD-4D81-A0F6-215C4D558912}"/>
              </a:ext>
            </a:extLst>
          </p:cNvPr>
          <p:cNvSpPr>
            <a:spLocks noGrp="1"/>
          </p:cNvSpPr>
          <p:nvPr>
            <p:ph type="body" idx="19"/>
          </p:nvPr>
        </p:nvSpPr>
        <p:spPr>
          <a:xfrm>
            <a:off x="6183644" y="5099206"/>
            <a:ext cx="2123743" cy="343061"/>
          </a:xfrm>
        </p:spPr>
        <p:txBody>
          <a:bodyPr/>
          <a:lstStyle/>
          <a:p>
            <a:r>
              <a:rPr lang="en-US" dirty="0"/>
              <a:t>KWAKU YEBOAH</a:t>
            </a:r>
          </a:p>
        </p:txBody>
      </p:sp>
      <p:sp>
        <p:nvSpPr>
          <p:cNvPr id="35" name="Text Placeholder 34">
            <a:extLst>
              <a:ext uri="{FF2B5EF4-FFF2-40B4-BE49-F238E27FC236}">
                <a16:creationId xmlns:a16="http://schemas.microsoft.com/office/drawing/2014/main" xmlns="" id="{60D37431-6A3A-47F6-A367-B5ADCF66AE37}"/>
              </a:ext>
            </a:extLst>
          </p:cNvPr>
          <p:cNvSpPr>
            <a:spLocks noGrp="1"/>
          </p:cNvSpPr>
          <p:nvPr>
            <p:ph type="body" idx="20"/>
          </p:nvPr>
        </p:nvSpPr>
        <p:spPr>
          <a:xfrm>
            <a:off x="8603525" y="5084524"/>
            <a:ext cx="2123742" cy="343061"/>
          </a:xfrm>
        </p:spPr>
        <p:txBody>
          <a:bodyPr/>
          <a:lstStyle/>
          <a:p>
            <a:r>
              <a:rPr lang="en-US" dirty="0"/>
              <a:t>ABENA HERVIE</a:t>
            </a:r>
          </a:p>
        </p:txBody>
      </p:sp>
      <p:sp>
        <p:nvSpPr>
          <p:cNvPr id="36" name="Text Placeholder 35">
            <a:extLst>
              <a:ext uri="{FF2B5EF4-FFF2-40B4-BE49-F238E27FC236}">
                <a16:creationId xmlns:a16="http://schemas.microsoft.com/office/drawing/2014/main" xmlns="" id="{B76FA389-A54D-4E4B-81DA-DBA175D78FEC}"/>
              </a:ext>
            </a:extLst>
          </p:cNvPr>
          <p:cNvSpPr>
            <a:spLocks noGrp="1"/>
          </p:cNvSpPr>
          <p:nvPr>
            <p:ph type="body" idx="21"/>
          </p:nvPr>
        </p:nvSpPr>
        <p:spPr>
          <a:xfrm>
            <a:off x="1487181" y="5464114"/>
            <a:ext cx="1845511" cy="343061"/>
          </a:xfrm>
        </p:spPr>
        <p:txBody>
          <a:bodyPr/>
          <a:lstStyle/>
          <a:p>
            <a:r>
              <a:rPr lang="en-US" dirty="0"/>
              <a:t>Team Lead</a:t>
            </a:r>
          </a:p>
        </p:txBody>
      </p:sp>
      <p:sp>
        <p:nvSpPr>
          <p:cNvPr id="37" name="Text Placeholder 36">
            <a:extLst>
              <a:ext uri="{FF2B5EF4-FFF2-40B4-BE49-F238E27FC236}">
                <a16:creationId xmlns:a16="http://schemas.microsoft.com/office/drawing/2014/main" xmlns="" id="{65786675-BFC6-4743-BFD3-D64691F771D8}"/>
              </a:ext>
            </a:extLst>
          </p:cNvPr>
          <p:cNvSpPr>
            <a:spLocks noGrp="1"/>
          </p:cNvSpPr>
          <p:nvPr>
            <p:ph type="body" idx="22"/>
          </p:nvPr>
        </p:nvSpPr>
        <p:spPr>
          <a:xfrm>
            <a:off x="3836913" y="5478796"/>
            <a:ext cx="1855949" cy="343061"/>
          </a:xfrm>
        </p:spPr>
        <p:txBody>
          <a:bodyPr/>
          <a:lstStyle/>
          <a:p>
            <a:r>
              <a:rPr lang="en-US" dirty="0"/>
              <a:t>Deputy Team Lead</a:t>
            </a:r>
          </a:p>
        </p:txBody>
      </p:sp>
      <p:sp>
        <p:nvSpPr>
          <p:cNvPr id="38" name="Text Placeholder 37">
            <a:extLst>
              <a:ext uri="{FF2B5EF4-FFF2-40B4-BE49-F238E27FC236}">
                <a16:creationId xmlns:a16="http://schemas.microsoft.com/office/drawing/2014/main" xmlns="" id="{97062F49-F468-4EA6-B6BF-94BFF89FDCB7}"/>
              </a:ext>
            </a:extLst>
          </p:cNvPr>
          <p:cNvSpPr>
            <a:spLocks noGrp="1"/>
          </p:cNvSpPr>
          <p:nvPr>
            <p:ph type="body" idx="23"/>
          </p:nvPr>
        </p:nvSpPr>
        <p:spPr>
          <a:xfrm>
            <a:off x="6327577" y="5478796"/>
            <a:ext cx="1845511" cy="343061"/>
          </a:xfrm>
        </p:spPr>
        <p:txBody>
          <a:bodyPr/>
          <a:lstStyle/>
          <a:p>
            <a:r>
              <a:rPr lang="en-US" dirty="0"/>
              <a:t>Deputy Team Lead</a:t>
            </a:r>
          </a:p>
        </p:txBody>
      </p:sp>
      <p:sp>
        <p:nvSpPr>
          <p:cNvPr id="39" name="Text Placeholder 38">
            <a:extLst>
              <a:ext uri="{FF2B5EF4-FFF2-40B4-BE49-F238E27FC236}">
                <a16:creationId xmlns:a16="http://schemas.microsoft.com/office/drawing/2014/main" xmlns="" id="{59D9F00A-8CF0-41E8-9BB6-3B8ECDA55D49}"/>
              </a:ext>
            </a:extLst>
          </p:cNvPr>
          <p:cNvSpPr>
            <a:spLocks noGrp="1"/>
          </p:cNvSpPr>
          <p:nvPr>
            <p:ph type="body" idx="24"/>
          </p:nvPr>
        </p:nvSpPr>
        <p:spPr>
          <a:xfrm>
            <a:off x="8747458" y="5464114"/>
            <a:ext cx="1845510" cy="343061"/>
          </a:xfrm>
        </p:spPr>
        <p:txBody>
          <a:bodyPr/>
          <a:lstStyle/>
          <a:p>
            <a:r>
              <a:rPr lang="en-US" dirty="0"/>
              <a:t>Deputy Team Lead</a:t>
            </a:r>
          </a:p>
        </p:txBody>
      </p:sp>
      <p:sp>
        <p:nvSpPr>
          <p:cNvPr id="3" name="Date Placeholder 2">
            <a:extLst>
              <a:ext uri="{FF2B5EF4-FFF2-40B4-BE49-F238E27FC236}">
                <a16:creationId xmlns:a16="http://schemas.microsoft.com/office/drawing/2014/main" xmlns="" id="{02F9CC1F-102C-49CC-B646-8E6826368A81}"/>
              </a:ext>
            </a:extLst>
          </p:cNvPr>
          <p:cNvSpPr>
            <a:spLocks noGrp="1"/>
          </p:cNvSpPr>
          <p:nvPr>
            <p:ph type="dt" sz="half" idx="10"/>
          </p:nvPr>
        </p:nvSpPr>
        <p:spPr>
          <a:xfrm>
            <a:off x="838200" y="6356350"/>
            <a:ext cx="2743200" cy="365125"/>
          </a:xfrm>
        </p:spPr>
        <p:txBody>
          <a:bodyPr/>
          <a:lstStyle/>
          <a:p>
            <a:r>
              <a:rPr lang="en-US" dirty="0"/>
              <a:t>2024</a:t>
            </a:r>
          </a:p>
        </p:txBody>
      </p:sp>
      <p:sp>
        <p:nvSpPr>
          <p:cNvPr id="4" name="Footer Placeholder 3">
            <a:extLst>
              <a:ext uri="{FF2B5EF4-FFF2-40B4-BE49-F238E27FC236}">
                <a16:creationId xmlns:a16="http://schemas.microsoft.com/office/drawing/2014/main" xmlns="" id="{33808A03-6EC3-48BE-9D18-5A746D09243E}"/>
              </a:ext>
            </a:extLst>
          </p:cNvPr>
          <p:cNvSpPr>
            <a:spLocks noGrp="1"/>
          </p:cNvSpPr>
          <p:nvPr>
            <p:ph type="ftr" sz="quarter" idx="11"/>
          </p:nvPr>
        </p:nvSpPr>
        <p:spPr>
          <a:xfrm>
            <a:off x="4038600" y="6356350"/>
            <a:ext cx="4114800" cy="365125"/>
          </a:xfrm>
        </p:spPr>
        <p:txBody>
          <a:bodyPr/>
          <a:lstStyle/>
          <a:p>
            <a:r>
              <a:rPr lang="en-US" dirty="0"/>
              <a:t>Business Profile</a:t>
            </a:r>
          </a:p>
        </p:txBody>
      </p:sp>
      <p:sp>
        <p:nvSpPr>
          <p:cNvPr id="5" name="Slide Number Placeholder 4">
            <a:extLst>
              <a:ext uri="{FF2B5EF4-FFF2-40B4-BE49-F238E27FC236}">
                <a16:creationId xmlns:a16="http://schemas.microsoft.com/office/drawing/2014/main" xmlns=""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7" name="Picture Placeholder 6">
            <a:extLst>
              <a:ext uri="{FF2B5EF4-FFF2-40B4-BE49-F238E27FC236}">
                <a16:creationId xmlns:a16="http://schemas.microsoft.com/office/drawing/2014/main" xmlns="" id="{89F1AA54-46E5-0515-30E7-DFC318F9CA86}"/>
              </a:ext>
            </a:extLst>
          </p:cNvPr>
          <p:cNvSpPr>
            <a:spLocks noGrp="1"/>
          </p:cNvSpPr>
          <p:nvPr>
            <p:ph type="pic" sz="quarter" idx="14"/>
          </p:nvPr>
        </p:nvSpPr>
        <p:spPr/>
      </p:sp>
      <p:sp>
        <p:nvSpPr>
          <p:cNvPr id="9" name="Picture Placeholder 8">
            <a:extLst>
              <a:ext uri="{FF2B5EF4-FFF2-40B4-BE49-F238E27FC236}">
                <a16:creationId xmlns:a16="http://schemas.microsoft.com/office/drawing/2014/main" xmlns="" id="{D1A3FDA2-1D9B-AE10-6348-A95A1AAC5942}"/>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xmlns="" id="{EB5D323C-D995-9B14-511F-7D46C9378B88}"/>
              </a:ext>
            </a:extLst>
          </p:cNvPr>
          <p:cNvSpPr>
            <a:spLocks noGrp="1"/>
          </p:cNvSpPr>
          <p:nvPr>
            <p:ph type="pic" sz="quarter" idx="16"/>
          </p:nvPr>
        </p:nvSpPr>
        <p:spPr/>
      </p:sp>
      <p:sp>
        <p:nvSpPr>
          <p:cNvPr id="13" name="Picture Placeholder 12">
            <a:extLst>
              <a:ext uri="{FF2B5EF4-FFF2-40B4-BE49-F238E27FC236}">
                <a16:creationId xmlns:a16="http://schemas.microsoft.com/office/drawing/2014/main" xmlns="" id="{D481FE34-AB06-A7E4-0290-3E0A2473A654}"/>
              </a:ext>
            </a:extLst>
          </p:cNvPr>
          <p:cNvSpPr>
            <a:spLocks noGrp="1"/>
          </p:cNvSpPr>
          <p:nvPr>
            <p:ph type="pic" sz="quarter" idx="17"/>
          </p:nvPr>
        </p:nvSpPr>
        <p:spPr/>
      </p:sp>
    </p:spTree>
    <p:extLst>
      <p:ext uri="{BB962C8B-B14F-4D97-AF65-F5344CB8AC3E}">
        <p14:creationId xmlns:p14="http://schemas.microsoft.com/office/powerpoint/2010/main" val="347745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xmlns="" id="{24AFFC60-19C3-4901-93F7-7AAF4C09F8C6}"/>
              </a:ext>
            </a:extLst>
          </p:cNvPr>
          <p:cNvSpPr>
            <a:spLocks noGrp="1"/>
          </p:cNvSpPr>
          <p:nvPr>
            <p:ph type="subTitle" idx="1"/>
          </p:nvPr>
        </p:nvSpPr>
        <p:spPr>
          <a:xfrm>
            <a:off x="4267200" y="3238103"/>
            <a:ext cx="4179570" cy="3035476"/>
          </a:xfrm>
        </p:spPr>
        <p:txBody>
          <a:bodyPr>
            <a:normAutofit fontScale="85000" lnSpcReduction="10000"/>
          </a:bodyPr>
          <a:lstStyle/>
          <a:p>
            <a:r>
              <a:rPr lang="en-US" b="1" dirty="0"/>
              <a:t>Business Address</a:t>
            </a:r>
          </a:p>
          <a:p>
            <a:r>
              <a:rPr lang="en-US" dirty="0"/>
              <a:t>Roman Ridge Shopping Arcade</a:t>
            </a:r>
          </a:p>
          <a:p>
            <a:r>
              <a:rPr lang="en-US" dirty="0"/>
              <a:t>9 Sir </a:t>
            </a:r>
            <a:r>
              <a:rPr lang="en-US" dirty="0" err="1"/>
              <a:t>Arku</a:t>
            </a:r>
            <a:r>
              <a:rPr lang="en-US" dirty="0"/>
              <a:t> </a:t>
            </a:r>
            <a:r>
              <a:rPr lang="en-US" dirty="0" err="1"/>
              <a:t>Korsah</a:t>
            </a:r>
            <a:r>
              <a:rPr lang="en-US" dirty="0"/>
              <a:t> Road</a:t>
            </a:r>
          </a:p>
          <a:p>
            <a:r>
              <a:rPr lang="en-US" dirty="0"/>
              <a:t>Airport Residential Area</a:t>
            </a:r>
          </a:p>
          <a:p>
            <a:r>
              <a:rPr lang="en-US" dirty="0"/>
              <a:t>Accra, Ghana</a:t>
            </a:r>
          </a:p>
          <a:p>
            <a:r>
              <a:rPr lang="en-US" b="1" dirty="0"/>
              <a:t>GPS Address</a:t>
            </a:r>
          </a:p>
          <a:p>
            <a:r>
              <a:rPr lang="en-US" dirty="0"/>
              <a:t>9 Sir </a:t>
            </a:r>
            <a:r>
              <a:rPr lang="en-US" dirty="0" err="1"/>
              <a:t>Arku</a:t>
            </a:r>
            <a:r>
              <a:rPr lang="en-US" dirty="0"/>
              <a:t> </a:t>
            </a:r>
            <a:r>
              <a:rPr lang="en-US" dirty="0" err="1"/>
              <a:t>Korsah</a:t>
            </a:r>
            <a:r>
              <a:rPr lang="en-US" dirty="0"/>
              <a:t> Road</a:t>
            </a:r>
          </a:p>
          <a:p>
            <a:r>
              <a:rPr lang="en-US" dirty="0"/>
              <a:t>GA-086-0876</a:t>
            </a:r>
          </a:p>
        </p:txBody>
      </p:sp>
      <p:sp>
        <p:nvSpPr>
          <p:cNvPr id="4" name="Date Placeholder 3">
            <a:extLst>
              <a:ext uri="{FF2B5EF4-FFF2-40B4-BE49-F238E27FC236}">
                <a16:creationId xmlns:a16="http://schemas.microsoft.com/office/drawing/2014/main" xmlns="" id="{72DA7980-C870-4C9A-84FA-4120D8AF5DE8}"/>
              </a:ext>
            </a:extLst>
          </p:cNvPr>
          <p:cNvSpPr>
            <a:spLocks noGrp="1"/>
          </p:cNvSpPr>
          <p:nvPr>
            <p:ph type="dt" sz="half" idx="10"/>
          </p:nvPr>
        </p:nvSpPr>
        <p:spPr>
          <a:xfrm>
            <a:off x="4267200" y="6356350"/>
            <a:ext cx="1774371" cy="365125"/>
          </a:xfrm>
        </p:spPr>
        <p:txBody>
          <a:bodyPr/>
          <a:lstStyle/>
          <a:p>
            <a:r>
              <a:rPr lang="en-US" dirty="0"/>
              <a:t>2024</a:t>
            </a:r>
          </a:p>
        </p:txBody>
      </p:sp>
      <p:sp>
        <p:nvSpPr>
          <p:cNvPr id="5" name="Footer Placeholder 4">
            <a:extLst>
              <a:ext uri="{FF2B5EF4-FFF2-40B4-BE49-F238E27FC236}">
                <a16:creationId xmlns:a16="http://schemas.microsoft.com/office/drawing/2014/main" xmlns="" id="{0DFADE42-1A3F-40C8-A071-E57644F3D843}"/>
              </a:ext>
            </a:extLst>
          </p:cNvPr>
          <p:cNvSpPr>
            <a:spLocks noGrp="1"/>
          </p:cNvSpPr>
          <p:nvPr>
            <p:ph type="ftr" sz="quarter" idx="11"/>
          </p:nvPr>
        </p:nvSpPr>
        <p:spPr>
          <a:xfrm>
            <a:off x="6479721" y="6356350"/>
            <a:ext cx="2661557" cy="365125"/>
          </a:xfrm>
        </p:spPr>
        <p:txBody>
          <a:bodyPr/>
          <a:lstStyle/>
          <a:p>
            <a:r>
              <a:rPr lang="en-US" dirty="0"/>
              <a:t>Business Profile</a:t>
            </a:r>
          </a:p>
        </p:txBody>
      </p:sp>
      <p:sp>
        <p:nvSpPr>
          <p:cNvPr id="6" name="Slide Number Placeholder 5">
            <a:extLst>
              <a:ext uri="{FF2B5EF4-FFF2-40B4-BE49-F238E27FC236}">
                <a16:creationId xmlns:a16="http://schemas.microsoft.com/office/drawing/2014/main" xmlns=""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sp>
        <p:nvSpPr>
          <p:cNvPr id="7" name="Content Placeholder 2">
            <a:extLst>
              <a:ext uri="{FF2B5EF4-FFF2-40B4-BE49-F238E27FC236}">
                <a16:creationId xmlns:a16="http://schemas.microsoft.com/office/drawing/2014/main" xmlns="" id="{FA8A8B6D-C83E-0616-9C23-35D9A7ED3144}"/>
              </a:ext>
            </a:extLst>
          </p:cNvPr>
          <p:cNvSpPr txBox="1">
            <a:spLocks/>
          </p:cNvSpPr>
          <p:nvPr/>
        </p:nvSpPr>
        <p:spPr>
          <a:xfrm>
            <a:off x="7174229" y="3238103"/>
            <a:ext cx="4179570" cy="20041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Email</a:t>
            </a:r>
          </a:p>
          <a:p>
            <a:r>
              <a:rPr lang="en-US" dirty="0" err="1"/>
              <a:t>nothelmconsulting@gmail.com</a:t>
            </a:r>
            <a:endParaRPr lang="en-US" dirty="0"/>
          </a:p>
          <a:p>
            <a:r>
              <a:rPr lang="en-US" b="1" dirty="0"/>
              <a:t>Contact Numbers</a:t>
            </a:r>
          </a:p>
          <a:p>
            <a:r>
              <a:rPr lang="en-US" dirty="0"/>
              <a:t>+233 – 50 105 2553</a:t>
            </a:r>
          </a:p>
          <a:p>
            <a:r>
              <a:rPr lang="en-US" dirty="0"/>
              <a:t>+233 – 55 805 1607</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31FE9-9059-4FE8-B4AC-9771F23A1B89}"/>
              </a:ext>
            </a:extLst>
          </p:cNvPr>
          <p:cNvSpPr>
            <a:spLocks noGrp="1"/>
          </p:cNvSpPr>
          <p:nvPr>
            <p:ph type="title"/>
          </p:nvPr>
        </p:nvSpPr>
        <p:spPr>
          <a:xfrm>
            <a:off x="1885156" y="892177"/>
            <a:ext cx="8421688" cy="1325563"/>
          </a:xfrm>
        </p:spPr>
        <p:txBody>
          <a:bodyPr/>
          <a:lstStyle/>
          <a:p>
            <a:r>
              <a:rPr lang="en-US" dirty="0"/>
              <a:t>CONTENT</a:t>
            </a:r>
          </a:p>
        </p:txBody>
      </p:sp>
      <p:sp>
        <p:nvSpPr>
          <p:cNvPr id="3" name="Content Placeholder 2">
            <a:extLst>
              <a:ext uri="{FF2B5EF4-FFF2-40B4-BE49-F238E27FC236}">
                <a16:creationId xmlns:a16="http://schemas.microsoft.com/office/drawing/2014/main" xmlns=""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fontScale="62500" lnSpcReduction="20000"/>
          </a:bodyPr>
          <a:lstStyle/>
          <a:p>
            <a:r>
              <a:rPr lang="en-US" dirty="0"/>
              <a:t>WHY NOTHELM HOSPITALITY CONSULT </a:t>
            </a:r>
          </a:p>
        </p:txBody>
      </p:sp>
      <p:sp>
        <p:nvSpPr>
          <p:cNvPr id="4" name="Text Placeholder 3">
            <a:extLst>
              <a:ext uri="{FF2B5EF4-FFF2-40B4-BE49-F238E27FC236}">
                <a16:creationId xmlns:a16="http://schemas.microsoft.com/office/drawing/2014/main" xmlns="" id="{AC1C80FB-53F9-42EE-B1E6-D0F998EC5DFA}"/>
              </a:ext>
            </a:extLst>
          </p:cNvPr>
          <p:cNvSpPr>
            <a:spLocks noGrp="1"/>
          </p:cNvSpPr>
          <p:nvPr>
            <p:ph type="body" sz="quarter" idx="15"/>
          </p:nvPr>
        </p:nvSpPr>
        <p:spPr>
          <a:xfrm>
            <a:off x="1485664" y="3070348"/>
            <a:ext cx="4031030" cy="1057308"/>
          </a:xfrm>
        </p:spPr>
        <p:txBody>
          <a:bodyPr>
            <a:normAutofit fontScale="55000" lnSpcReduction="20000"/>
          </a:bodyPr>
          <a:lstStyle/>
          <a:p>
            <a:pPr algn="just"/>
            <a:r>
              <a:rPr lang="en-US" dirty="0"/>
              <a:t>We are a business advisory and consultancy firm with a focus on the Ghanaian hospitality and tourism industry with the aim of assisting our </a:t>
            </a:r>
          </a:p>
          <a:p>
            <a:pPr marL="400050" indent="-400050" algn="just">
              <a:buAutoNum type="romanLcParenBoth"/>
            </a:pPr>
            <a:r>
              <a:rPr lang="en-US" dirty="0"/>
              <a:t>business clients position themselves strategically to be able to compete, thrive and grow sustainably in the Ghanaian market space; and </a:t>
            </a:r>
          </a:p>
          <a:p>
            <a:pPr marL="400050" indent="-400050" algn="just">
              <a:buAutoNum type="romanLcParenBoth"/>
            </a:pPr>
            <a:r>
              <a:rPr lang="en-US" dirty="0"/>
              <a:t>Tourists and travelers experience the culture, history, natural scenery, way of life in Ghana in meaningful and amazing ways.</a:t>
            </a:r>
          </a:p>
          <a:p>
            <a:endParaRPr lang="en-US" dirty="0"/>
          </a:p>
          <a:p>
            <a:endParaRPr lang="en-US" dirty="0"/>
          </a:p>
        </p:txBody>
      </p:sp>
      <p:sp>
        <p:nvSpPr>
          <p:cNvPr id="5" name="Text Placeholder 4">
            <a:extLst>
              <a:ext uri="{FF2B5EF4-FFF2-40B4-BE49-F238E27FC236}">
                <a16:creationId xmlns:a16="http://schemas.microsoft.com/office/drawing/2014/main" xmlns=""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SERVICES</a:t>
            </a:r>
          </a:p>
        </p:txBody>
      </p:sp>
      <p:sp>
        <p:nvSpPr>
          <p:cNvPr id="6" name="Text Placeholder 5">
            <a:extLst>
              <a:ext uri="{FF2B5EF4-FFF2-40B4-BE49-F238E27FC236}">
                <a16:creationId xmlns:a16="http://schemas.microsoft.com/office/drawing/2014/main" xmlns="" id="{7E7D4C34-22A0-4D54-A07D-E1E9A11463E5}"/>
              </a:ext>
            </a:extLst>
          </p:cNvPr>
          <p:cNvSpPr>
            <a:spLocks noGrp="1"/>
          </p:cNvSpPr>
          <p:nvPr>
            <p:ph type="body" sz="quarter" idx="17"/>
          </p:nvPr>
        </p:nvSpPr>
        <p:spPr>
          <a:xfrm>
            <a:off x="6673143" y="3070348"/>
            <a:ext cx="4031030" cy="1057308"/>
          </a:xfrm>
        </p:spPr>
        <p:txBody>
          <a:bodyPr/>
          <a:lstStyle/>
          <a:p>
            <a:r>
              <a:rPr lang="en-US" dirty="0"/>
              <a:t>Property Management and Marketing </a:t>
            </a:r>
          </a:p>
          <a:p>
            <a:r>
              <a:rPr lang="en-US" dirty="0"/>
              <a:t>Touring and Concierge Services</a:t>
            </a:r>
          </a:p>
        </p:txBody>
      </p:sp>
      <p:sp>
        <p:nvSpPr>
          <p:cNvPr id="7" name="Text Placeholder 6">
            <a:extLst>
              <a:ext uri="{FF2B5EF4-FFF2-40B4-BE49-F238E27FC236}">
                <a16:creationId xmlns:a16="http://schemas.microsoft.com/office/drawing/2014/main" xmlns=""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ABOUT US</a:t>
            </a:r>
          </a:p>
        </p:txBody>
      </p:sp>
      <p:sp>
        <p:nvSpPr>
          <p:cNvPr id="8" name="Text Placeholder 7">
            <a:extLst>
              <a:ext uri="{FF2B5EF4-FFF2-40B4-BE49-F238E27FC236}">
                <a16:creationId xmlns:a16="http://schemas.microsoft.com/office/drawing/2014/main" xmlns="" id="{51C26CE0-2506-4B44-A26F-C12BFA5B18B5}"/>
              </a:ext>
            </a:extLst>
          </p:cNvPr>
          <p:cNvSpPr>
            <a:spLocks noGrp="1"/>
          </p:cNvSpPr>
          <p:nvPr>
            <p:ph type="body" sz="quarter" idx="19"/>
          </p:nvPr>
        </p:nvSpPr>
        <p:spPr>
          <a:xfrm>
            <a:off x="1486412" y="4826656"/>
            <a:ext cx="4031030" cy="1057308"/>
          </a:xfrm>
        </p:spPr>
        <p:txBody>
          <a:bodyPr>
            <a:normAutofit fontScale="92500" lnSpcReduction="10000"/>
          </a:bodyPr>
          <a:lstStyle/>
          <a:p>
            <a:r>
              <a:rPr lang="en-US" dirty="0"/>
              <a:t>We are made up of a network of professionals who are experienced in the hospitality and tourism industry in assisting and </a:t>
            </a:r>
            <a:r>
              <a:rPr lang="en-US"/>
              <a:t>advising on </a:t>
            </a:r>
            <a:r>
              <a:rPr lang="en-US" dirty="0"/>
              <a:t>varying areas such as property marketing and management, e-commerce, digital integration and travel and touring.</a:t>
            </a:r>
          </a:p>
        </p:txBody>
      </p:sp>
      <p:sp>
        <p:nvSpPr>
          <p:cNvPr id="9" name="Text Placeholder 8">
            <a:extLst>
              <a:ext uri="{FF2B5EF4-FFF2-40B4-BE49-F238E27FC236}">
                <a16:creationId xmlns:a16="http://schemas.microsoft.com/office/drawing/2014/main" xmlns=""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Meet the Team</a:t>
            </a:r>
          </a:p>
        </p:txBody>
      </p:sp>
      <p:sp>
        <p:nvSpPr>
          <p:cNvPr id="10" name="Text Placeholder 9">
            <a:extLst>
              <a:ext uri="{FF2B5EF4-FFF2-40B4-BE49-F238E27FC236}">
                <a16:creationId xmlns:a16="http://schemas.microsoft.com/office/drawing/2014/main" xmlns="" id="{7F39C97C-2DDC-4706-B96C-B02FAE53A426}"/>
              </a:ext>
            </a:extLst>
          </p:cNvPr>
          <p:cNvSpPr>
            <a:spLocks noGrp="1"/>
          </p:cNvSpPr>
          <p:nvPr>
            <p:ph type="body" sz="quarter" idx="24"/>
          </p:nvPr>
        </p:nvSpPr>
        <p:spPr>
          <a:xfrm>
            <a:off x="6673143" y="4826656"/>
            <a:ext cx="4031030" cy="1529694"/>
          </a:xfrm>
        </p:spPr>
        <p:txBody>
          <a:bodyPr>
            <a:normAutofit/>
          </a:bodyPr>
          <a:lstStyle/>
          <a:p>
            <a:r>
              <a:rPr lang="en-US" dirty="0"/>
              <a:t>Isaac </a:t>
            </a:r>
            <a:r>
              <a:rPr lang="en-US" dirty="0" err="1"/>
              <a:t>Ayikpa</a:t>
            </a:r>
            <a:r>
              <a:rPr lang="en-US" dirty="0"/>
              <a:t> | </a:t>
            </a:r>
            <a:r>
              <a:rPr lang="en-US" dirty="0" err="1"/>
              <a:t>Appah</a:t>
            </a:r>
            <a:r>
              <a:rPr lang="en-US" dirty="0"/>
              <a:t> K. Adjei</a:t>
            </a:r>
          </a:p>
          <a:p>
            <a:r>
              <a:rPr lang="en-US" dirty="0" err="1"/>
              <a:t>Abena</a:t>
            </a:r>
            <a:r>
              <a:rPr lang="en-US" dirty="0"/>
              <a:t> </a:t>
            </a:r>
            <a:r>
              <a:rPr lang="en-US" dirty="0" err="1"/>
              <a:t>Hervie</a:t>
            </a:r>
            <a:r>
              <a:rPr lang="en-US" dirty="0"/>
              <a:t> | Kwaku Yeboah</a:t>
            </a:r>
          </a:p>
          <a:p>
            <a:r>
              <a:rPr lang="en-US" dirty="0"/>
              <a:t>Email: </a:t>
            </a:r>
            <a:r>
              <a:rPr lang="en-US" dirty="0">
                <a:hlinkClick r:id="rId2"/>
              </a:rPr>
              <a:t>nothelmconsulting@gmail.com</a:t>
            </a:r>
            <a:r>
              <a:rPr lang="en-US" dirty="0"/>
              <a:t> </a:t>
            </a:r>
          </a:p>
          <a:p>
            <a:r>
              <a:rPr lang="en-US" dirty="0"/>
              <a:t>Contact: +233 – 50 105 2553 /  55 805 1607</a:t>
            </a:r>
          </a:p>
          <a:p>
            <a:endParaRPr lang="en-US" dirty="0"/>
          </a:p>
          <a:p>
            <a:endParaRPr lang="en-US" dirty="0"/>
          </a:p>
        </p:txBody>
      </p:sp>
      <p:sp>
        <p:nvSpPr>
          <p:cNvPr id="80" name="Date Placeholder 79">
            <a:extLst>
              <a:ext uri="{FF2B5EF4-FFF2-40B4-BE49-F238E27FC236}">
                <a16:creationId xmlns:a16="http://schemas.microsoft.com/office/drawing/2014/main" xmlns=""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xmlns="" id="{E94F1D24-E4A1-4B59-B57E-A28453963B88}"/>
              </a:ext>
            </a:extLst>
          </p:cNvPr>
          <p:cNvSpPr>
            <a:spLocks noGrp="1"/>
          </p:cNvSpPr>
          <p:nvPr>
            <p:ph type="ftr" sz="quarter" idx="21"/>
          </p:nvPr>
        </p:nvSpPr>
        <p:spPr>
          <a:xfrm>
            <a:off x="4038600" y="6356350"/>
            <a:ext cx="4114800" cy="365125"/>
          </a:xfrm>
        </p:spPr>
        <p:txBody>
          <a:bodyPr/>
          <a:lstStyle/>
          <a:p>
            <a:r>
              <a:rPr lang="en-US" dirty="0"/>
              <a:t>Business Profile</a:t>
            </a:r>
          </a:p>
        </p:txBody>
      </p:sp>
      <p:sp>
        <p:nvSpPr>
          <p:cNvPr id="82" name="Slide Number Placeholder 81">
            <a:extLst>
              <a:ext uri="{FF2B5EF4-FFF2-40B4-BE49-F238E27FC236}">
                <a16:creationId xmlns:a16="http://schemas.microsoft.com/office/drawing/2014/main" xmlns=""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55681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31FE9-9059-4FE8-B4AC-9771F23A1B89}"/>
              </a:ext>
            </a:extLst>
          </p:cNvPr>
          <p:cNvSpPr>
            <a:spLocks noGrp="1"/>
          </p:cNvSpPr>
          <p:nvPr>
            <p:ph type="title"/>
          </p:nvPr>
        </p:nvSpPr>
        <p:spPr>
          <a:xfrm>
            <a:off x="1508760" y="4156405"/>
            <a:ext cx="3139440" cy="1325563"/>
          </a:xfrm>
        </p:spPr>
        <p:txBody>
          <a:bodyPr/>
          <a:lstStyle/>
          <a:p>
            <a:r>
              <a:rPr lang="en-US" dirty="0"/>
              <a:t>INTRODUCTION</a:t>
            </a:r>
          </a:p>
        </p:txBody>
      </p:sp>
      <p:sp>
        <p:nvSpPr>
          <p:cNvPr id="3" name="Content Placeholder 2">
            <a:extLst>
              <a:ext uri="{FF2B5EF4-FFF2-40B4-BE49-F238E27FC236}">
                <a16:creationId xmlns:a16="http://schemas.microsoft.com/office/drawing/2014/main" xmlns=""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fontScale="92500"/>
          </a:bodyPr>
          <a:lstStyle/>
          <a:p>
            <a:r>
              <a:rPr lang="en-US" dirty="0"/>
              <a:t>WHY NOTHELM HOSPITALITY CONSULT</a:t>
            </a:r>
          </a:p>
        </p:txBody>
      </p:sp>
      <p:sp>
        <p:nvSpPr>
          <p:cNvPr id="4" name="Text Placeholder 3">
            <a:extLst>
              <a:ext uri="{FF2B5EF4-FFF2-40B4-BE49-F238E27FC236}">
                <a16:creationId xmlns:a16="http://schemas.microsoft.com/office/drawing/2014/main" xmlns="" id="{AC1C80FB-53F9-42EE-B1E6-D0F998EC5DFA}"/>
              </a:ext>
            </a:extLst>
          </p:cNvPr>
          <p:cNvSpPr>
            <a:spLocks noGrp="1"/>
          </p:cNvSpPr>
          <p:nvPr>
            <p:ph type="body" sz="quarter" idx="15"/>
          </p:nvPr>
        </p:nvSpPr>
        <p:spPr>
          <a:xfrm>
            <a:off x="4412974" y="1860060"/>
            <a:ext cx="6940825" cy="4496290"/>
          </a:xfrm>
        </p:spPr>
        <p:txBody>
          <a:bodyPr>
            <a:normAutofit fontScale="92500" lnSpcReduction="10000"/>
          </a:bodyPr>
          <a:lstStyle/>
          <a:p>
            <a:r>
              <a:rPr lang="en-US" dirty="0"/>
              <a:t>Businesses in the hospitality and tourism industry today grapple with a constantly changing business environment filled with enormous competition from globalization,  advances through digitization and a dynamic, segmented and evolving customer base. </a:t>
            </a:r>
          </a:p>
          <a:p>
            <a:r>
              <a:rPr lang="en-US" dirty="0"/>
              <a:t>We are in a time where business executives and investors require and need all the business advisory and assistance they can garner in a format that is business-oriented to meet these obligations. That is what </a:t>
            </a:r>
            <a:r>
              <a:rPr lang="en-US" dirty="0" err="1"/>
              <a:t>Nothelm</a:t>
            </a:r>
            <a:r>
              <a:rPr lang="en-US" dirty="0"/>
              <a:t> Consult does for businesses in the hospitality and tourism industry.</a:t>
            </a:r>
          </a:p>
          <a:p>
            <a:r>
              <a:rPr lang="en-US" dirty="0"/>
              <a:t>Ghana’s hospitality and tourism industry has witnessed substantial growth and heightened competition in recent years, marked by the presence of multiple international entrants into the market. Ghana has also gradually positioned itself as a tourism hotspot and a friendly business environment in the West African continent, which are key external factors that drives growth in the hospitality and tourism industry.</a:t>
            </a:r>
          </a:p>
          <a:p>
            <a:r>
              <a:rPr lang="en-US" dirty="0"/>
              <a:t>As the demand for accommodation in the hospitality facilities is increasing,  the competition among such accommodation facilities continue to be grow keenly. Similarly, as there is driving demand in the tourism industry in Ghana, the competition among the service providers such as touring companies also continues to grow.</a:t>
            </a:r>
          </a:p>
          <a:p>
            <a:r>
              <a:rPr lang="en-US" dirty="0"/>
              <a:t>This has made it important for such facilities and businesses to find innovative and sustainable ways to thrive, operate, market and remain profitable. Our role is to assist our clients position themselves strategically to be able to compete, thrive and grow sustainably in the Ghanaian tourism and </a:t>
            </a:r>
            <a:r>
              <a:rPr lang="en-US" dirty="0" smtClean="0"/>
              <a:t>hospitality market </a:t>
            </a:r>
            <a:r>
              <a:rPr lang="en-US" dirty="0"/>
              <a:t>space.</a:t>
            </a:r>
          </a:p>
          <a:p>
            <a:endParaRPr lang="en-US" dirty="0"/>
          </a:p>
          <a:p>
            <a:endParaRPr lang="en-US" dirty="0"/>
          </a:p>
          <a:p>
            <a:endParaRPr lang="en-US" dirty="0"/>
          </a:p>
        </p:txBody>
      </p:sp>
      <p:sp>
        <p:nvSpPr>
          <p:cNvPr id="20" name="Date Placeholder 19">
            <a:extLst>
              <a:ext uri="{FF2B5EF4-FFF2-40B4-BE49-F238E27FC236}">
                <a16:creationId xmlns:a16="http://schemas.microsoft.com/office/drawing/2014/main" xmlns="" id="{A74D661B-510C-4CF2-BF77-3EAFB649883D}"/>
              </a:ext>
            </a:extLst>
          </p:cNvPr>
          <p:cNvSpPr>
            <a:spLocks noGrp="1"/>
          </p:cNvSpPr>
          <p:nvPr>
            <p:ph type="dt" sz="half" idx="20"/>
          </p:nvPr>
        </p:nvSpPr>
        <p:spPr>
          <a:xfrm>
            <a:off x="5919680" y="6356350"/>
            <a:ext cx="947516" cy="365125"/>
          </a:xfrm>
        </p:spPr>
        <p:txBody>
          <a:bodyPr/>
          <a:lstStyle/>
          <a:p>
            <a:r>
              <a:rPr lang="en-US" dirty="0"/>
              <a:t>2024</a:t>
            </a:r>
          </a:p>
        </p:txBody>
      </p:sp>
      <p:sp>
        <p:nvSpPr>
          <p:cNvPr id="21" name="Footer Placeholder 20">
            <a:extLst>
              <a:ext uri="{FF2B5EF4-FFF2-40B4-BE49-F238E27FC236}">
                <a16:creationId xmlns:a16="http://schemas.microsoft.com/office/drawing/2014/main" xmlns="" id="{7E44CAC0-3B5A-49F6-A2CB-0BC80D111A87}"/>
              </a:ext>
            </a:extLst>
          </p:cNvPr>
          <p:cNvSpPr>
            <a:spLocks noGrp="1"/>
          </p:cNvSpPr>
          <p:nvPr>
            <p:ph type="ftr" sz="quarter" idx="21"/>
          </p:nvPr>
        </p:nvSpPr>
        <p:spPr>
          <a:xfrm>
            <a:off x="7161955" y="6356350"/>
            <a:ext cx="3243942" cy="365125"/>
          </a:xfrm>
        </p:spPr>
        <p:txBody>
          <a:bodyPr/>
          <a:lstStyle/>
          <a:p>
            <a:r>
              <a:rPr lang="en-US" dirty="0"/>
              <a:t>Business Profile</a:t>
            </a:r>
          </a:p>
        </p:txBody>
      </p:sp>
      <p:sp>
        <p:nvSpPr>
          <p:cNvPr id="22" name="Slide Number Placeholder 21">
            <a:extLst>
              <a:ext uri="{FF2B5EF4-FFF2-40B4-BE49-F238E27FC236}">
                <a16:creationId xmlns:a16="http://schemas.microsoft.com/office/drawing/2014/main" xmlns=""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84620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2924175"/>
            <a:ext cx="5994953" cy="3291095"/>
          </a:xfrm>
        </p:spPr>
        <p:txBody>
          <a:bodyPr>
            <a:normAutofit fontScale="77500" lnSpcReduction="20000"/>
          </a:bodyPr>
          <a:lstStyle/>
          <a:p>
            <a:r>
              <a:rPr lang="en-US" dirty="0" err="1"/>
              <a:t>Nothelm</a:t>
            </a:r>
            <a:r>
              <a:rPr lang="en-US" dirty="0"/>
              <a:t> Hospitality Consult is a business advisory and consultancy firm, with a focus on the hospitality and tourism industry, who are experienced in advising business executives on management and marketing of hospitality accommodation facilities.</a:t>
            </a:r>
          </a:p>
          <a:p>
            <a:r>
              <a:rPr lang="en-US" dirty="0"/>
              <a:t>Our expertise cuts across varying areas such as business planning and management, marketing and branding, e-commerce, stakeholder engagement, compliance and digital integration. </a:t>
            </a:r>
          </a:p>
          <a:p>
            <a:r>
              <a:rPr lang="en-US" dirty="0"/>
              <a:t>Our aim is to assist our clients to become aware and adopt the essential practices and strategies of most successful businesses and leverage on that with the information and guidance we provide to achieve sustainable business growth and development in our present business environment.</a:t>
            </a:r>
          </a:p>
          <a:p>
            <a:r>
              <a:rPr lang="en-US" dirty="0"/>
              <a:t> We offer two core services which are: (</a:t>
            </a:r>
            <a:r>
              <a:rPr lang="en-US" dirty="0" err="1"/>
              <a:t>i</a:t>
            </a:r>
            <a:r>
              <a:rPr lang="en-US" dirty="0"/>
              <a:t>) property management and marketing and (ii) Touring and Concierge services. </a:t>
            </a:r>
          </a:p>
          <a:p>
            <a:r>
              <a:rPr lang="en-US" dirty="0"/>
              <a:t>We offer our services in line with the needs and convenience of our clients and this may vary from: performance of service request, advisory, research, and training. We provide our advisory in a structure and format which is readily applicable and implementable in the Ghanaian environment.</a:t>
            </a:r>
          </a:p>
          <a:p>
            <a:endParaRPr lang="en-US" dirty="0"/>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Business Profile</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2924175"/>
            <a:ext cx="5994953" cy="3291095"/>
          </a:xfrm>
        </p:spPr>
        <p:txBody>
          <a:bodyPr>
            <a:normAutofit/>
          </a:bodyPr>
          <a:lstStyle/>
          <a:p>
            <a:pPr algn="just"/>
            <a:r>
              <a:rPr lang="en-US" sz="1300" dirty="0"/>
              <a:t>For investors who are exploring Ghana as a real estate investment hub, and for homeowners who are looking to earn an income for existing real estate assets, and for property managers who are tasked with managing and marketing these properties, we are very happy to explore way we can assist you. Our expertise mainly revolves around </a:t>
            </a:r>
            <a:r>
              <a:rPr lang="en-US" sz="1300" b="1" dirty="0"/>
              <a:t>advising and assisting with the management and marketing of hospitality accommodation facilities such as hotels and other short-stay facilities.</a:t>
            </a:r>
          </a:p>
          <a:p>
            <a:pPr algn="just"/>
            <a:r>
              <a:rPr lang="en-US" sz="1300" dirty="0"/>
              <a:t>For tourists and </a:t>
            </a:r>
            <a:r>
              <a:rPr lang="en-US" sz="1300" dirty="0" err="1"/>
              <a:t>travellers</a:t>
            </a:r>
            <a:r>
              <a:rPr lang="en-US" sz="1300" dirty="0"/>
              <a:t> who are exploring Ghana for its culture, history, natural </a:t>
            </a:r>
            <a:r>
              <a:rPr lang="en-US" sz="1300" dirty="0" err="1"/>
              <a:t>scenerey</a:t>
            </a:r>
            <a:r>
              <a:rPr lang="en-US" sz="1300" dirty="0"/>
              <a:t> and way of life, we are very happy to explore way we can assist you with concierge services, and planning and facilitating your trip and experience in Ghana through our </a:t>
            </a:r>
            <a:r>
              <a:rPr lang="en-US" sz="1300" b="1" dirty="0"/>
              <a:t>touring and concierge services.</a:t>
            </a:r>
          </a:p>
          <a:p>
            <a:pPr algn="just"/>
            <a:endParaRPr lang="en-US" sz="1300" b="1" dirty="0"/>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Business Profile</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42020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54ABB-4929-4810-950B-2DAEA0A5BAB4}"/>
              </a:ext>
            </a:extLst>
          </p:cNvPr>
          <p:cNvSpPr>
            <a:spLocks noGrp="1"/>
          </p:cNvSpPr>
          <p:nvPr>
            <p:ph type="title"/>
          </p:nvPr>
        </p:nvSpPr>
        <p:spPr>
          <a:xfrm>
            <a:off x="1885156" y="892177"/>
            <a:ext cx="8421688" cy="1325563"/>
          </a:xfrm>
        </p:spPr>
        <p:txBody>
          <a:bodyPr/>
          <a:lstStyle/>
          <a:p>
            <a:r>
              <a:rPr lang="en-US" dirty="0"/>
              <a:t>Services</a:t>
            </a:r>
          </a:p>
        </p:txBody>
      </p:sp>
      <p:sp>
        <p:nvSpPr>
          <p:cNvPr id="4" name="Text Placeholder 3">
            <a:extLst>
              <a:ext uri="{FF2B5EF4-FFF2-40B4-BE49-F238E27FC236}">
                <a16:creationId xmlns:a16="http://schemas.microsoft.com/office/drawing/2014/main" xmlns="" id="{A112B089-A8F9-45B1-BE6E-EAC10163F082}"/>
              </a:ext>
            </a:extLst>
          </p:cNvPr>
          <p:cNvSpPr>
            <a:spLocks noGrp="1"/>
          </p:cNvSpPr>
          <p:nvPr>
            <p:ph type="body" idx="1"/>
          </p:nvPr>
        </p:nvSpPr>
        <p:spPr>
          <a:xfrm>
            <a:off x="1243104" y="2776936"/>
            <a:ext cx="3486283" cy="823912"/>
          </a:xfrm>
        </p:spPr>
        <p:txBody>
          <a:bodyPr/>
          <a:lstStyle/>
          <a:p>
            <a:r>
              <a:rPr lang="en-US" dirty="0"/>
              <a:t>PROPERTY management &amp; MARKETING</a:t>
            </a:r>
          </a:p>
        </p:txBody>
      </p:sp>
      <p:sp>
        <p:nvSpPr>
          <p:cNvPr id="7" name="Content Placeholder 6">
            <a:extLst>
              <a:ext uri="{FF2B5EF4-FFF2-40B4-BE49-F238E27FC236}">
                <a16:creationId xmlns:a16="http://schemas.microsoft.com/office/drawing/2014/main" xmlns="" id="{6B35F89A-6CDF-41F7-BD87-18B45BD7330B}"/>
              </a:ext>
            </a:extLst>
          </p:cNvPr>
          <p:cNvSpPr>
            <a:spLocks noGrp="1"/>
          </p:cNvSpPr>
          <p:nvPr>
            <p:ph sz="half" idx="2"/>
          </p:nvPr>
        </p:nvSpPr>
        <p:spPr>
          <a:xfrm>
            <a:off x="1243104" y="3834606"/>
            <a:ext cx="2927908" cy="2680494"/>
          </a:xfrm>
        </p:spPr>
        <p:txBody>
          <a:bodyPr vert="horz" lIns="91440" tIns="45720" rIns="91440" bIns="45720" rtlCol="0" anchor="t">
            <a:normAutofit fontScale="77500" lnSpcReduction="20000"/>
          </a:bodyPr>
          <a:lstStyle/>
          <a:p>
            <a:r>
              <a:rPr lang="en-US" sz="1400" dirty="0">
                <a:solidFill>
                  <a:schemeClr val="tx1">
                    <a:lumMod val="75000"/>
                    <a:lumOff val="25000"/>
                  </a:schemeClr>
                </a:solidFill>
                <a:latin typeface="Calibri" panose="020F0502020204030204" pitchFamily="34" charset="0"/>
                <a:cs typeface="Calibri" panose="020F0502020204030204" pitchFamily="34" charset="0"/>
              </a:rPr>
              <a:t>Business Operation Audit</a:t>
            </a:r>
          </a:p>
          <a:p>
            <a:r>
              <a:rPr lang="en-US" sz="1400" dirty="0">
                <a:solidFill>
                  <a:schemeClr val="tx1">
                    <a:lumMod val="75000"/>
                    <a:lumOff val="25000"/>
                  </a:schemeClr>
                </a:solidFill>
                <a:latin typeface="Calibri" panose="020F0502020204030204" pitchFamily="34" charset="0"/>
                <a:cs typeface="Calibri" panose="020F0502020204030204" pitchFamily="34" charset="0"/>
              </a:rPr>
              <a:t>Service Delivery and Guest Experience Audit</a:t>
            </a:r>
          </a:p>
          <a:p>
            <a:r>
              <a:rPr lang="en-US" noProof="1"/>
              <a:t>Brand and Reputation management and advisory</a:t>
            </a:r>
          </a:p>
          <a:p>
            <a:r>
              <a:rPr lang="en-US" noProof="1"/>
              <a:t>Social media and digital marketing</a:t>
            </a:r>
            <a:endParaRPr lang="en-US" sz="1400" dirty="0">
              <a:solidFill>
                <a:schemeClr val="tx1">
                  <a:lumMod val="75000"/>
                  <a:lumOff val="25000"/>
                </a:schemeClr>
              </a:solidFill>
              <a:latin typeface="Calibri" panose="020F0502020204030204" pitchFamily="34" charset="0"/>
              <a:cs typeface="Calibri" panose="020F0502020204030204" pitchFamily="34" charset="0"/>
            </a:endParaRPr>
          </a:p>
          <a:p>
            <a:r>
              <a:rPr lang="en-US" noProof="1"/>
              <a:t>E-Commerce and </a:t>
            </a:r>
            <a:r>
              <a:rPr lang="en-US" sz="1400" dirty="0">
                <a:solidFill>
                  <a:schemeClr val="tx1">
                    <a:lumMod val="75000"/>
                    <a:lumOff val="25000"/>
                  </a:schemeClr>
                </a:solidFill>
                <a:latin typeface="Calibri" panose="020F0502020204030204" pitchFamily="34" charset="0"/>
                <a:cs typeface="Calibri" panose="020F0502020204030204" pitchFamily="34" charset="0"/>
              </a:rPr>
              <a:t>Digital integration</a:t>
            </a:r>
          </a:p>
          <a:p>
            <a:r>
              <a:rPr lang="en-US" sz="1400" dirty="0">
                <a:solidFill>
                  <a:schemeClr val="tx1">
                    <a:lumMod val="75000"/>
                    <a:lumOff val="25000"/>
                  </a:schemeClr>
                </a:solidFill>
                <a:latin typeface="Calibri" panose="020F0502020204030204" pitchFamily="34" charset="0"/>
                <a:cs typeface="Calibri" panose="020F0502020204030204" pitchFamily="34" charset="0"/>
              </a:rPr>
              <a:t>Pricing strategies</a:t>
            </a:r>
          </a:p>
          <a:p>
            <a:r>
              <a:rPr lang="en-US" noProof="1"/>
              <a:t>Compliance</a:t>
            </a:r>
          </a:p>
          <a:p>
            <a:r>
              <a:rPr lang="en-US" noProof="1"/>
              <a:t>Management of bookings</a:t>
            </a:r>
          </a:p>
          <a:p>
            <a:r>
              <a:rPr lang="en-US" noProof="1"/>
              <a:t>Event Planning and marketing</a:t>
            </a:r>
          </a:p>
          <a:p>
            <a:endParaRPr lang="en-US" noProof="1"/>
          </a:p>
          <a:p>
            <a:endParaRPr lang="en-US" noProof="1"/>
          </a:p>
        </p:txBody>
      </p:sp>
      <p:sp>
        <p:nvSpPr>
          <p:cNvPr id="6" name="Text Placeholder 5">
            <a:extLst>
              <a:ext uri="{FF2B5EF4-FFF2-40B4-BE49-F238E27FC236}">
                <a16:creationId xmlns:a16="http://schemas.microsoft.com/office/drawing/2014/main" xmlns="" id="{0FE22F9B-4BF8-41DC-8F1C-836B546E59AD}"/>
              </a:ext>
            </a:extLst>
          </p:cNvPr>
          <p:cNvSpPr>
            <a:spLocks noGrp="1"/>
          </p:cNvSpPr>
          <p:nvPr>
            <p:ph type="body" sz="quarter" idx="3"/>
          </p:nvPr>
        </p:nvSpPr>
        <p:spPr>
          <a:xfrm>
            <a:off x="4922262" y="2777334"/>
            <a:ext cx="3764030" cy="823912"/>
          </a:xfrm>
        </p:spPr>
        <p:txBody>
          <a:bodyPr/>
          <a:lstStyle/>
          <a:p>
            <a:r>
              <a:rPr lang="en-US" dirty="0"/>
              <a:t>TOURING AND CONCIERGE SERVICES</a:t>
            </a:r>
          </a:p>
        </p:txBody>
      </p:sp>
      <p:sp>
        <p:nvSpPr>
          <p:cNvPr id="3" name="Text Placeholder 2">
            <a:extLst>
              <a:ext uri="{FF2B5EF4-FFF2-40B4-BE49-F238E27FC236}">
                <a16:creationId xmlns:a16="http://schemas.microsoft.com/office/drawing/2014/main" xmlns="" id="{D5E1C399-8F48-44F5-9461-3C89866D4CE1}"/>
              </a:ext>
            </a:extLst>
          </p:cNvPr>
          <p:cNvSpPr>
            <a:spLocks noGrp="1"/>
          </p:cNvSpPr>
          <p:nvPr>
            <p:ph sz="quarter" idx="4"/>
          </p:nvPr>
        </p:nvSpPr>
        <p:spPr>
          <a:xfrm>
            <a:off x="4647664" y="3834606"/>
            <a:ext cx="3486283" cy="2521744"/>
          </a:xfrm>
        </p:spPr>
        <p:txBody>
          <a:bodyPr>
            <a:normAutofit/>
          </a:bodyPr>
          <a:lstStyle/>
          <a:p>
            <a:pPr marL="233363" indent="0" algn="just">
              <a:lnSpc>
                <a:spcPct val="100000"/>
              </a:lnSpc>
              <a:buNone/>
            </a:pPr>
            <a:r>
              <a:rPr lang="en-US" sz="1400" dirty="0">
                <a:solidFill>
                  <a:schemeClr val="tx1">
                    <a:lumMod val="75000"/>
                    <a:lumOff val="25000"/>
                  </a:schemeClr>
                </a:solidFill>
                <a:latin typeface="Calibri" panose="020F0502020204030204" pitchFamily="34" charset="0"/>
                <a:cs typeface="Calibri" panose="020F0502020204030204" pitchFamily="34" charset="0"/>
              </a:rPr>
              <a:t>Touring and travel packages</a:t>
            </a:r>
          </a:p>
          <a:p>
            <a:pPr marL="233363" indent="0" algn="just">
              <a:lnSpc>
                <a:spcPct val="100000"/>
              </a:lnSpc>
              <a:buNone/>
            </a:pPr>
            <a:r>
              <a:rPr lang="en-US" dirty="0">
                <a:latin typeface="Calibri" panose="020F0502020204030204" pitchFamily="34" charset="0"/>
                <a:cs typeface="Calibri" panose="020F0502020204030204" pitchFamily="34" charset="0"/>
              </a:rPr>
              <a:t>Transportation and </a:t>
            </a:r>
            <a:r>
              <a:rPr lang="en-US" sz="1400" dirty="0">
                <a:solidFill>
                  <a:schemeClr val="tx1">
                    <a:lumMod val="75000"/>
                    <a:lumOff val="25000"/>
                  </a:schemeClr>
                </a:solidFill>
                <a:latin typeface="Calibri" panose="020F0502020204030204" pitchFamily="34" charset="0"/>
                <a:cs typeface="Calibri" panose="020F0502020204030204" pitchFamily="34" charset="0"/>
              </a:rPr>
              <a:t>chauffeur </a:t>
            </a:r>
            <a:r>
              <a:rPr lang="en-US" dirty="0">
                <a:latin typeface="Calibri" panose="020F0502020204030204" pitchFamily="34" charset="0"/>
                <a:cs typeface="Calibri" panose="020F0502020204030204" pitchFamily="34" charset="0"/>
              </a:rPr>
              <a:t>services </a:t>
            </a:r>
          </a:p>
          <a:p>
            <a:pPr marL="233363" indent="0" algn="just">
              <a:lnSpc>
                <a:spcPct val="100000"/>
              </a:lnSpc>
              <a:buNone/>
            </a:pPr>
            <a:r>
              <a:rPr lang="en-US" dirty="0">
                <a:latin typeface="Calibri" panose="020F0502020204030204" pitchFamily="34" charset="0"/>
                <a:cs typeface="Calibri" panose="020F0502020204030204" pitchFamily="34" charset="0"/>
              </a:rPr>
              <a:t>H</a:t>
            </a:r>
            <a:r>
              <a:rPr lang="en-US" sz="1400" dirty="0">
                <a:solidFill>
                  <a:schemeClr val="tx1">
                    <a:lumMod val="75000"/>
                    <a:lumOff val="25000"/>
                  </a:schemeClr>
                </a:solidFill>
                <a:latin typeface="Calibri" panose="020F0502020204030204" pitchFamily="34" charset="0"/>
                <a:cs typeface="Calibri" panose="020F0502020204030204" pitchFamily="34" charset="0"/>
              </a:rPr>
              <a:t>otel bookings and accommodation arrangements</a:t>
            </a:r>
          </a:p>
          <a:p>
            <a:pPr marL="233363" indent="0" algn="just">
              <a:lnSpc>
                <a:spcPct val="100000"/>
              </a:lnSpc>
              <a:buNone/>
            </a:pPr>
            <a:r>
              <a:rPr lang="en-US" sz="1400" dirty="0">
                <a:solidFill>
                  <a:schemeClr val="tx1">
                    <a:lumMod val="75000"/>
                    <a:lumOff val="25000"/>
                  </a:schemeClr>
                </a:solidFill>
                <a:latin typeface="Calibri" panose="020F0502020204030204" pitchFamily="34" charset="0"/>
                <a:cs typeface="Calibri" panose="020F0502020204030204" pitchFamily="34" charset="0"/>
              </a:rPr>
              <a:t>Travel and trip advisory and support</a:t>
            </a:r>
          </a:p>
        </p:txBody>
      </p:sp>
      <p:sp>
        <p:nvSpPr>
          <p:cNvPr id="8" name="Text Placeholder 7">
            <a:extLst>
              <a:ext uri="{FF2B5EF4-FFF2-40B4-BE49-F238E27FC236}">
                <a16:creationId xmlns:a16="http://schemas.microsoft.com/office/drawing/2014/main" xmlns="" id="{E92B9716-8D44-4864-8986-720957B34362}"/>
              </a:ext>
            </a:extLst>
          </p:cNvPr>
          <p:cNvSpPr>
            <a:spLocks noGrp="1"/>
          </p:cNvSpPr>
          <p:nvPr>
            <p:ph sz="half" idx="14"/>
          </p:nvPr>
        </p:nvSpPr>
        <p:spPr>
          <a:xfrm>
            <a:off x="8411695" y="3834606"/>
            <a:ext cx="3418757" cy="2521744"/>
          </a:xfrm>
        </p:spPr>
        <p:txBody>
          <a:bodyPr>
            <a:normAutofit/>
          </a:bodyPr>
          <a:lstStyle/>
          <a:p>
            <a:endParaRPr lang="en-US" noProof="1"/>
          </a:p>
          <a:p>
            <a:endParaRPr lang="en-US" noProof="1"/>
          </a:p>
          <a:p>
            <a:endParaRPr lang="en-US" noProof="1"/>
          </a:p>
        </p:txBody>
      </p:sp>
      <p:sp>
        <p:nvSpPr>
          <p:cNvPr id="9" name="Date Placeholder 8">
            <a:extLst>
              <a:ext uri="{FF2B5EF4-FFF2-40B4-BE49-F238E27FC236}">
                <a16:creationId xmlns:a16="http://schemas.microsoft.com/office/drawing/2014/main" xmlns="" id="{7B78F7A0-88C5-4940-B21C-099F472F39F9}"/>
              </a:ext>
            </a:extLst>
          </p:cNvPr>
          <p:cNvSpPr>
            <a:spLocks noGrp="1"/>
          </p:cNvSpPr>
          <p:nvPr>
            <p:ph type="dt" sz="half" idx="10"/>
          </p:nvPr>
        </p:nvSpPr>
        <p:spPr>
          <a:xfrm>
            <a:off x="838200" y="6356350"/>
            <a:ext cx="2743200" cy="365125"/>
          </a:xfrm>
        </p:spPr>
        <p:txBody>
          <a:bodyPr/>
          <a:lstStyle/>
          <a:p>
            <a:r>
              <a:rPr lang="en-US" dirty="0"/>
              <a:t>2024</a:t>
            </a:r>
          </a:p>
        </p:txBody>
      </p:sp>
      <p:sp>
        <p:nvSpPr>
          <p:cNvPr id="10" name="Footer Placeholder 9">
            <a:extLst>
              <a:ext uri="{FF2B5EF4-FFF2-40B4-BE49-F238E27FC236}">
                <a16:creationId xmlns:a16="http://schemas.microsoft.com/office/drawing/2014/main" xmlns="" id="{D2186069-FC8E-433D-9BB4-942220CE8CFB}"/>
              </a:ext>
            </a:extLst>
          </p:cNvPr>
          <p:cNvSpPr>
            <a:spLocks noGrp="1"/>
          </p:cNvSpPr>
          <p:nvPr>
            <p:ph type="ftr" sz="quarter" idx="11"/>
          </p:nvPr>
        </p:nvSpPr>
        <p:spPr>
          <a:xfrm>
            <a:off x="4038600" y="6356350"/>
            <a:ext cx="4114800" cy="365125"/>
          </a:xfrm>
        </p:spPr>
        <p:txBody>
          <a:bodyPr/>
          <a:lstStyle/>
          <a:p>
            <a:r>
              <a:rPr lang="en-US" dirty="0"/>
              <a:t>Business Profile</a:t>
            </a:r>
          </a:p>
        </p:txBody>
      </p:sp>
      <p:sp>
        <p:nvSpPr>
          <p:cNvPr id="11" name="Slide Number Placeholder 10">
            <a:extLst>
              <a:ext uri="{FF2B5EF4-FFF2-40B4-BE49-F238E27FC236}">
                <a16:creationId xmlns:a16="http://schemas.microsoft.com/office/drawing/2014/main" xmlns=""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3" name="Text Placeholder 6">
            <a:extLst>
              <a:ext uri="{FF2B5EF4-FFF2-40B4-BE49-F238E27FC236}">
                <a16:creationId xmlns:a16="http://schemas.microsoft.com/office/drawing/2014/main" xmlns="" id="{7E200E03-369E-1CF9-B77B-A813B4B85E61}"/>
              </a:ext>
            </a:extLst>
          </p:cNvPr>
          <p:cNvSpPr txBox="1">
            <a:spLocks/>
          </p:cNvSpPr>
          <p:nvPr/>
        </p:nvSpPr>
        <p:spPr>
          <a:xfrm>
            <a:off x="964504" y="2253059"/>
            <a:ext cx="9179621" cy="6658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indent="0" algn="just">
              <a:lnSpc>
                <a:spcPct val="100000"/>
              </a:lnSpc>
              <a:buNone/>
            </a:pPr>
            <a:r>
              <a:rPr lang="en-US" sz="1600" dirty="0">
                <a:solidFill>
                  <a:schemeClr val="tx1">
                    <a:lumMod val="75000"/>
                    <a:lumOff val="25000"/>
                  </a:schemeClr>
                </a:solidFill>
                <a:latin typeface="Calibri" panose="020F0502020204030204" pitchFamily="34" charset="0"/>
                <a:cs typeface="Calibri" panose="020F0502020204030204" pitchFamily="34" charset="0"/>
              </a:rPr>
              <a:t>We provide the following services:</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1333498" y="1020445"/>
            <a:ext cx="8493407" cy="1325563"/>
          </a:xfrm>
        </p:spPr>
        <p:txBody>
          <a:bodyPr/>
          <a:lstStyle/>
          <a:p>
            <a:r>
              <a:rPr lang="en-US" dirty="0"/>
              <a:t>HOW WE DELIVER VALUE TO OUR CLIENTS IN THE HOSPITALITY INDUSTRY</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2924175"/>
            <a:ext cx="5994953" cy="3291095"/>
          </a:xfrm>
        </p:spPr>
        <p:txBody>
          <a:bodyPr>
            <a:normAutofit fontScale="92500" lnSpcReduction="20000"/>
          </a:bodyPr>
          <a:lstStyle/>
          <a:p>
            <a:r>
              <a:rPr lang="en-US" sz="1200" dirty="0"/>
              <a:t>Our model for hospitality facilities is premised on the principle that there are two main factors, (</a:t>
            </a:r>
            <a:r>
              <a:rPr lang="en-US" sz="1200" dirty="0" err="1"/>
              <a:t>i</a:t>
            </a:r>
            <a:r>
              <a:rPr lang="en-US" sz="1200" dirty="0"/>
              <a:t>) internal factors and (ii) external factors that influence the growth in business of a hospitality facility.</a:t>
            </a:r>
          </a:p>
          <a:p>
            <a:r>
              <a:rPr lang="en-US" sz="1200" dirty="0"/>
              <a:t>Internal factors revolve mainly around guest experience regarding the facility itself. External factors revolve mainly around how the environment and social facilities found can be taken advantage of in such a way that they further enhance guest experience.</a:t>
            </a:r>
          </a:p>
          <a:p>
            <a:r>
              <a:rPr lang="en-US" sz="1200" dirty="0"/>
              <a:t>These two factors is our guiding framework in undertaking any feasibility or auditing the present operations of any facility. As simple as they sound, they form the bedrock for the success for the business of any hospitality facility.</a:t>
            </a:r>
          </a:p>
          <a:p>
            <a:r>
              <a:rPr lang="en-US" sz="1200" dirty="0"/>
              <a:t>During the audit of the internal factors, we assess marketing channels, booking process, payment options, on-boarding of guests, enquiry system, review system, pricing, nature of potential guests, nature of facility, amongst others. </a:t>
            </a:r>
          </a:p>
          <a:p>
            <a:r>
              <a:rPr lang="en-US" sz="1200" dirty="0"/>
              <a:t>During the audit of the external factors, we assess ease of and facilitation of access to the facility, surrounding tourist attractions, surrounding services, social factors in the area of facility, amongst others to see potential opportunity for synergy, partnership and changes that will positively impact guest experience.   </a:t>
            </a:r>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Business Profile</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08496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1333498" y="1020445"/>
            <a:ext cx="8493407" cy="1325563"/>
          </a:xfrm>
        </p:spPr>
        <p:txBody>
          <a:bodyPr/>
          <a:lstStyle/>
          <a:p>
            <a:r>
              <a:rPr lang="en-US" dirty="0"/>
              <a:t>HOW WE DELIVER VALUE TO OUR CLIENTS</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2924175"/>
            <a:ext cx="5994953" cy="3291095"/>
          </a:xfrm>
        </p:spPr>
        <p:txBody>
          <a:bodyPr>
            <a:normAutofit/>
          </a:bodyPr>
          <a:lstStyle/>
          <a:p>
            <a:r>
              <a:rPr lang="en-US" sz="1200" dirty="0"/>
              <a:t>Based on findings from our internal and external audit, we are able to prepare and implement solutions depending on the service that the Client has requested that fits with the nature, circumstances and objectives of the Clients.</a:t>
            </a:r>
          </a:p>
          <a:p>
            <a:r>
              <a:rPr lang="en-US" sz="1200" dirty="0"/>
              <a:t>We are keen about assessing the results of our solutions and plans we offer our clients, so we ensure that Clients put in place systems that allows them to assess and </a:t>
            </a:r>
            <a:r>
              <a:rPr lang="en-US" sz="1200" dirty="0" err="1"/>
              <a:t>analyse</a:t>
            </a:r>
            <a:r>
              <a:rPr lang="en-US" sz="1200" dirty="0"/>
              <a:t> the relevant metrics in relations to the operations of the property to determine areas requiring further action or changes as we work with Clients.</a:t>
            </a:r>
          </a:p>
          <a:p>
            <a:r>
              <a:rPr lang="en-US" sz="1200" dirty="0"/>
              <a:t>We are very happy to talk to you to see how we can help you manage and market your property.</a:t>
            </a:r>
          </a:p>
          <a:p>
            <a:endParaRPr lang="en-US" sz="1200" dirty="0"/>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Business Profile</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70893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1333498" y="1020445"/>
            <a:ext cx="8493407" cy="1325563"/>
          </a:xfrm>
        </p:spPr>
        <p:txBody>
          <a:bodyPr/>
          <a:lstStyle/>
          <a:p>
            <a:r>
              <a:rPr lang="en-US" dirty="0"/>
              <a:t>HOW WE DELIVER VALUE TO OUR CLIENTS IN THE TOURISM INDUSTRY</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1333499" y="2924175"/>
            <a:ext cx="5994953" cy="3291095"/>
          </a:xfrm>
        </p:spPr>
        <p:txBody>
          <a:bodyPr>
            <a:normAutofit fontScale="85000" lnSpcReduction="20000"/>
          </a:bodyPr>
          <a:lstStyle/>
          <a:p>
            <a:r>
              <a:rPr lang="en-US" sz="1200" dirty="0"/>
              <a:t>Ghana continues to stand out on the West-African sub-region for its political stability, history, culture, lifestyle and its rapid urbanization. This allows tourists and </a:t>
            </a:r>
            <a:r>
              <a:rPr lang="en-US" sz="1200" dirty="0" smtClean="0"/>
              <a:t>travelers </a:t>
            </a:r>
            <a:r>
              <a:rPr lang="en-US" sz="1200" dirty="0"/>
              <a:t>to experience both the old and new of the Ghanaian society giving tourists the option to make multiple visits to experience aspects of the society.</a:t>
            </a:r>
          </a:p>
          <a:p>
            <a:r>
              <a:rPr lang="en-US" sz="1200" dirty="0"/>
              <a:t>Apart from business and investment, tourism is one of the three most popular reasons why people visit Ghana. We have made it our core services to curate various travel packages that allows you to choose the various areas or aspects you would want to experience.</a:t>
            </a:r>
          </a:p>
          <a:p>
            <a:r>
              <a:rPr lang="en-US" sz="1200" dirty="0"/>
              <a:t>We have travel packages which can be tweaked to accommodate the budgetary allocations of clients without compromising on quality and safe – and these travel packages focus on natural sceneries, historical sites, luxury experience, rural experiences, cultural experience and lifestyle experiences. Through our network of hospitality facilities and resorts, we are happy to assist you through out your visit to Ghana to make it an amazing on.</a:t>
            </a:r>
          </a:p>
          <a:p>
            <a:r>
              <a:rPr lang="en-US" sz="1200" dirty="0"/>
              <a:t>We do compromise on safety, timelines, experiences, and health and those are priority areas we guarantee our clients that we will always aspire to do our best. </a:t>
            </a:r>
          </a:p>
          <a:p>
            <a:r>
              <a:rPr lang="en-US" sz="1200" dirty="0"/>
              <a:t>We are very happy to talk to you to see how we can help you plan and enjoy your trip.</a:t>
            </a:r>
          </a:p>
          <a:p>
            <a:r>
              <a:rPr lang="en-US" sz="1200" dirty="0"/>
              <a:t>Thank you.</a:t>
            </a:r>
          </a:p>
          <a:p>
            <a:endParaRPr lang="en-US" sz="1200" dirty="0"/>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1"/>
          </p:nvPr>
        </p:nvSpPr>
        <p:spPr>
          <a:xfrm>
            <a:off x="2669886" y="6356349"/>
            <a:ext cx="2482842" cy="365125"/>
          </a:xfrm>
        </p:spPr>
        <p:txBody>
          <a:bodyPr/>
          <a:lstStyle/>
          <a:p>
            <a:r>
              <a:rPr lang="en-US" dirty="0"/>
              <a:t>Business Profile</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13942404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1517</Words>
  <Application>Microsoft Office PowerPoint</Application>
  <PresentationFormat>Widescreen</PresentationFormat>
  <Paragraphs>125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Monoline</vt:lpstr>
      <vt:lpstr>Nothelm HOSPITALITY Consultancy</vt:lpstr>
      <vt:lpstr>CONTENT</vt:lpstr>
      <vt:lpstr>INTRODUCTION</vt:lpstr>
      <vt:lpstr>ABOUT US</vt:lpstr>
      <vt:lpstr>ABOUT US</vt:lpstr>
      <vt:lpstr>Services</vt:lpstr>
      <vt:lpstr>HOW WE DELIVER VALUE TO OUR CLIENTS IN THE HOSPITALITY INDUSTRY</vt:lpstr>
      <vt:lpstr>HOW WE DELIVER VALUE TO OUR CLIENTS</vt:lpstr>
      <vt:lpstr>HOW WE DELIVER VALUE TO OUR CLIENTS IN THE TOURISM INDUSTRY</vt:lpstr>
      <vt:lpstr>MEET THE TEAM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2024-05-29T12:16:28Z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