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5" r:id="rId7"/>
    <p:sldId id="303" r:id="rId8"/>
    <p:sldId id="304" r:id="rId9"/>
    <p:sldId id="306" r:id="rId10"/>
    <p:sldId id="300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D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2F62B-2473-4FE9-9553-34FBE6CAFD7B}" v="25" dt="2021-05-20T01:27:09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19" autoAdjust="0"/>
  </p:normalViewPr>
  <p:slideViewPr>
    <p:cSldViewPr snapToGrid="0">
      <p:cViewPr varScale="1">
        <p:scale>
          <a:sx n="99" d="100"/>
          <a:sy n="99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Ailerons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/>
              <a:t>Michael </a:t>
            </a:r>
            <a:r>
              <a:rPr lang="en-US" sz="1600" dirty="0" err="1"/>
              <a:t>Ayedun</a:t>
            </a:r>
            <a:endParaRPr lang="en-US" sz="16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dirty="0"/>
              <a:t>Erik Carrion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8250D07-E184-4D28-A843-A901FD61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41" y="353274"/>
            <a:ext cx="6844727" cy="5373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FD6705-0893-40E8-8894-6875B71CA10C}"/>
              </a:ext>
            </a:extLst>
          </p:cNvPr>
          <p:cNvSpPr txBox="1"/>
          <p:nvPr/>
        </p:nvSpPr>
        <p:spPr>
          <a:xfrm>
            <a:off x="8017844" y="5871864"/>
            <a:ext cx="387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https://github.com/itikn/9890_Project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1BF41-757B-4E35-BC02-B34C12B5684F}"/>
              </a:ext>
            </a:extLst>
          </p:cNvPr>
          <p:cNvSpPr txBox="1"/>
          <p:nvPr/>
        </p:nvSpPr>
        <p:spPr>
          <a:xfrm>
            <a:off x="1099226" y="1138136"/>
            <a:ext cx="58949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Data Description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5340B-8D82-42F4-8E46-C74CF8A78E2B}"/>
              </a:ext>
            </a:extLst>
          </p:cNvPr>
          <p:cNvSpPr txBox="1"/>
          <p:nvPr/>
        </p:nvSpPr>
        <p:spPr>
          <a:xfrm>
            <a:off x="1196502" y="1999910"/>
            <a:ext cx="99805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Goal: Predict the control action of the aircraft’s ailerons - reverse engineer human control skills to serve as a model for an auto-pilot system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Data Set: </a:t>
            </a:r>
          </a:p>
          <a:p>
            <a:r>
              <a:rPr lang="en-US" dirty="0">
                <a:latin typeface="+mj-lt"/>
              </a:rPr>
              <a:t>	- 13,750 observations</a:t>
            </a:r>
          </a:p>
          <a:p>
            <a:r>
              <a:rPr lang="en-US" dirty="0">
                <a:latin typeface="+mj-lt"/>
              </a:rPr>
              <a:t>	- 40 Predictors – represent the state of the aircraft</a:t>
            </a:r>
          </a:p>
          <a:p>
            <a:r>
              <a:rPr lang="en-US" dirty="0">
                <a:latin typeface="+mj-lt"/>
              </a:rPr>
              <a:t>	- No missing values</a:t>
            </a:r>
          </a:p>
          <a:p>
            <a:r>
              <a:rPr lang="en-US" dirty="0">
                <a:latin typeface="+mj-lt"/>
              </a:rPr>
              <a:t>	- No categorical variables</a:t>
            </a:r>
          </a:p>
          <a:p>
            <a:r>
              <a:rPr lang="en-US" dirty="0"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9435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54E05-20A9-4BBE-969C-351ED9C40A36}"/>
              </a:ext>
            </a:extLst>
          </p:cNvPr>
          <p:cNvSpPr txBox="1"/>
          <p:nvPr/>
        </p:nvSpPr>
        <p:spPr>
          <a:xfrm>
            <a:off x="633999" y="354227"/>
            <a:ext cx="10909073" cy="1014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Cross Validation Curves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954FEE3-B63A-4538-9645-C87519BF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003" y="2059632"/>
            <a:ext cx="3529979" cy="3750174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CE12443A-7CE9-4381-9C79-4D6AA3BDB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0" y="2059632"/>
            <a:ext cx="3529979" cy="3750174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60266F85-F7C9-4EB8-BB33-448D2021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960" y="2052111"/>
            <a:ext cx="3584151" cy="380772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07DAD-6DA2-4436-9498-5D00B97A2950}"/>
              </a:ext>
            </a:extLst>
          </p:cNvPr>
          <p:cNvSpPr txBox="1"/>
          <p:nvPr/>
        </p:nvSpPr>
        <p:spPr>
          <a:xfrm>
            <a:off x="1033357" y="5757810"/>
            <a:ext cx="2816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+mj-lt"/>
              </a:rPr>
              <a:t>Run Time: .406 seconds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27A51-0EE7-46BB-A670-C252D98034AE}"/>
              </a:ext>
            </a:extLst>
          </p:cNvPr>
          <p:cNvSpPr txBox="1"/>
          <p:nvPr/>
        </p:nvSpPr>
        <p:spPr>
          <a:xfrm>
            <a:off x="4880136" y="5740751"/>
            <a:ext cx="2816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+mj-lt"/>
              </a:rPr>
              <a:t>Run Time: .343 seconds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658615-F4F4-4B32-9B0F-31735C1EABB9}"/>
              </a:ext>
            </a:extLst>
          </p:cNvPr>
          <p:cNvSpPr txBox="1"/>
          <p:nvPr/>
        </p:nvSpPr>
        <p:spPr>
          <a:xfrm>
            <a:off x="8726915" y="5736261"/>
            <a:ext cx="2816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+mj-lt"/>
              </a:rPr>
              <a:t>Run Time: .317 seconds</a:t>
            </a:r>
          </a:p>
        </p:txBody>
      </p:sp>
    </p:spTree>
    <p:extLst>
      <p:ext uri="{BB962C8B-B14F-4D97-AF65-F5344CB8AC3E}">
        <p14:creationId xmlns:p14="http://schemas.microsoft.com/office/powerpoint/2010/main" val="124355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D0592C-0F44-43E7-85A5-B694A3CA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0127"/>
            <a:ext cx="5916328" cy="40155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82B33E-322F-44A1-9C4D-22179C34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9" y="1461044"/>
            <a:ext cx="5990122" cy="399956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0BC3489-C3CF-4390-987A-9726B96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C686B-088F-4930-A32C-2CCF3E2DEAF2}"/>
              </a:ext>
            </a:extLst>
          </p:cNvPr>
          <p:cNvSpPr txBox="1"/>
          <p:nvPr/>
        </p:nvSpPr>
        <p:spPr>
          <a:xfrm>
            <a:off x="2117559" y="531175"/>
            <a:ext cx="815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</a:t>
            </a:r>
            <a:r>
              <a:rPr lang="en-US" baseline="30000" dirty="0">
                <a:latin typeface="+mj-lt"/>
              </a:rPr>
              <a:t>2 </a:t>
            </a:r>
            <a:r>
              <a:rPr lang="en-US" dirty="0">
                <a:latin typeface="+mj-lt"/>
              </a:rPr>
              <a:t>Boxplots for Training and Test Data</a:t>
            </a:r>
            <a:endParaRPr lang="en-US" baseline="30000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A19D90-3D2B-40E7-917B-36986AE9B564}"/>
              </a:ext>
            </a:extLst>
          </p:cNvPr>
          <p:cNvCxnSpPr/>
          <p:nvPr/>
        </p:nvCxnSpPr>
        <p:spPr>
          <a:xfrm>
            <a:off x="558265" y="1106905"/>
            <a:ext cx="11280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8E02D5-F7B0-4DC3-94CA-76FBC6EC2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3"/>
          <a:stretch/>
        </p:blipFill>
        <p:spPr>
          <a:xfrm>
            <a:off x="475736" y="1551897"/>
            <a:ext cx="5526970" cy="344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F6000-FBD0-4F0E-B499-AB59A13C3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" t="-74" r="-304" b="74"/>
          <a:stretch/>
        </p:blipFill>
        <p:spPr>
          <a:xfrm>
            <a:off x="6002705" y="1623934"/>
            <a:ext cx="5526969" cy="34462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0BC3489-C3CF-4390-987A-9726B96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21C06-B969-45FF-A8A5-5C074533DC63}"/>
              </a:ext>
            </a:extLst>
          </p:cNvPr>
          <p:cNvSpPr txBox="1"/>
          <p:nvPr/>
        </p:nvSpPr>
        <p:spPr>
          <a:xfrm>
            <a:off x="2117559" y="531175"/>
            <a:ext cx="815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Residual</a:t>
            </a:r>
            <a:r>
              <a:rPr lang="en-US" baseline="30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Boxplots for Training and Test Data</a:t>
            </a:r>
            <a:endParaRPr lang="en-US" baseline="30000" dirty="0">
              <a:latin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8D28BE-0303-4F6B-888A-2ED5E0C9FAC7}"/>
              </a:ext>
            </a:extLst>
          </p:cNvPr>
          <p:cNvCxnSpPr/>
          <p:nvPr/>
        </p:nvCxnSpPr>
        <p:spPr>
          <a:xfrm>
            <a:off x="558265" y="1106905"/>
            <a:ext cx="11280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78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FD2C4-91E8-430D-A974-C69BD27FB22D}"/>
              </a:ext>
            </a:extLst>
          </p:cNvPr>
          <p:cNvSpPr txBox="1"/>
          <p:nvPr/>
        </p:nvSpPr>
        <p:spPr>
          <a:xfrm>
            <a:off x="7796762" y="808522"/>
            <a:ext cx="35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Important Variables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6ACEFE-C5C3-45BA-BE37-1F8802F81180}"/>
              </a:ext>
            </a:extLst>
          </p:cNvPr>
          <p:cNvCxnSpPr/>
          <p:nvPr/>
        </p:nvCxnSpPr>
        <p:spPr>
          <a:xfrm>
            <a:off x="7844589" y="1177854"/>
            <a:ext cx="329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1F120E-F1F7-439E-8FA6-3BAF8C78662F}"/>
              </a:ext>
            </a:extLst>
          </p:cNvPr>
          <p:cNvSpPr txBox="1"/>
          <p:nvPr/>
        </p:nvSpPr>
        <p:spPr>
          <a:xfrm>
            <a:off x="7781087" y="1328287"/>
            <a:ext cx="337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7, 3, &amp; 6 : </a:t>
            </a:r>
            <a:r>
              <a:rPr lang="en-US" dirty="0" err="1"/>
              <a:t>absRoll</a:t>
            </a:r>
            <a:r>
              <a:rPr lang="en-US" dirty="0"/>
              <a:t>, p, </a:t>
            </a:r>
            <a:r>
              <a:rPr lang="en-US" dirty="0" err="1"/>
              <a:t>curRoll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Dictionary – Interpretation Difficult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54BA79-7EE3-4714-9D1A-8D9455C8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06" y="890160"/>
            <a:ext cx="6856100" cy="43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2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89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Accuracy vs. Run Time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216084"/>
              </p:ext>
            </p:extLst>
          </p:nvPr>
        </p:nvGraphicFramePr>
        <p:xfrm>
          <a:off x="992459" y="1971258"/>
          <a:ext cx="10211171" cy="388886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3441637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3384767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3384767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974083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Method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90% R</a:t>
                      </a:r>
                      <a:r>
                        <a:rPr lang="en-US" sz="2400" b="0" cap="all" spc="150" baseline="30000" dirty="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Interval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Full Fit Time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575522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Ridge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.8066 - .8220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0.42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7312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Lasso</a:t>
                      </a:r>
                    </a:p>
                    <a:p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.8096 - .8254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6868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Elastic Net</a:t>
                      </a:r>
                    </a:p>
                    <a:p>
                      <a:pPr algn="ctr"/>
                      <a:endParaRPr lang="en-US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.8096 - .8255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0.35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759659"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D75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.7950 - .8160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D75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116.98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D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8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0017C-379C-49E3-9A1C-D4226CB5F054}"/>
              </a:ext>
            </a:extLst>
          </p:cNvPr>
          <p:cNvSpPr txBox="1"/>
          <p:nvPr/>
        </p:nvSpPr>
        <p:spPr>
          <a:xfrm>
            <a:off x="1050587" y="1303506"/>
            <a:ext cx="6809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Concluding Remarks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E0B45-854C-4FA1-B02B-A772C3993D6C}"/>
              </a:ext>
            </a:extLst>
          </p:cNvPr>
          <p:cNvSpPr txBox="1"/>
          <p:nvPr/>
        </p:nvSpPr>
        <p:spPr>
          <a:xfrm>
            <a:off x="1181100" y="1955800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Random Forest – Tends to overfit, very slow. Multicollinearity an issue.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Lasso, Ridge, Elastic Net – Solid performance. Reduced Variance at the cost of added bias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Next Steps 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Refine the Ridge, Lasso, or Elastic Net Model.</a:t>
            </a:r>
          </a:p>
        </p:txBody>
      </p:sp>
    </p:spTree>
    <p:extLst>
      <p:ext uri="{BB962C8B-B14F-4D97-AF65-F5344CB8AC3E}">
        <p14:creationId xmlns:p14="http://schemas.microsoft.com/office/powerpoint/2010/main" val="175089732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{ABECDCF4-BA03-4A62-AB61-22F6E1D2338B}tf22712842_win32</Template>
  <TotalTime>950</TotalTime>
  <Words>218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Bodoni MT</vt:lpstr>
      <vt:lpstr>Bookman Old Style</vt:lpstr>
      <vt:lpstr>Calibri</vt:lpstr>
      <vt:lpstr>Franklin Gothic Book</vt:lpstr>
      <vt:lpstr>1_RetrospectVTI</vt:lpstr>
      <vt:lpstr> Ailerons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 vs. Run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Ailerons</dc:title>
  <dc:creator>Erik Carrion</dc:creator>
  <cp:lastModifiedBy>Erik Carrion</cp:lastModifiedBy>
  <cp:revision>4</cp:revision>
  <dcterms:created xsi:type="dcterms:W3CDTF">2021-05-05T23:43:26Z</dcterms:created>
  <dcterms:modified xsi:type="dcterms:W3CDTF">2021-05-20T01:28:20Z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