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85" r:id="rId13"/>
    <p:sldId id="269" r:id="rId14"/>
    <p:sldId id="286" r:id="rId15"/>
    <p:sldId id="287" r:id="rId16"/>
    <p:sldId id="270" r:id="rId17"/>
    <p:sldId id="271" r:id="rId18"/>
    <p:sldId id="288" r:id="rId19"/>
    <p:sldId id="274" r:id="rId20"/>
    <p:sldId id="294" r:id="rId21"/>
    <p:sldId id="291" r:id="rId22"/>
    <p:sldId id="292" r:id="rId23"/>
    <p:sldId id="293" r:id="rId24"/>
    <p:sldId id="272" r:id="rId25"/>
    <p:sldId id="273" r:id="rId26"/>
    <p:sldId id="275" r:id="rId27"/>
    <p:sldId id="295" r:id="rId28"/>
    <p:sldId id="276" r:id="rId29"/>
    <p:sldId id="283" r:id="rId30"/>
    <p:sldId id="278" r:id="rId31"/>
    <p:sldId id="279" r:id="rId32"/>
    <p:sldId id="289" r:id="rId33"/>
    <p:sldId id="290" r:id="rId34"/>
    <p:sldId id="282" r:id="rId35"/>
    <p:sldId id="284" r:id="rId36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0066FF"/>
    <a:srgbClr val="ED192D"/>
    <a:srgbClr val="F47820"/>
    <a:srgbClr val="A0CF11"/>
    <a:srgbClr val="666666"/>
    <a:srgbClr val="C2A30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3" autoAdjust="0"/>
    <p:restoredTop sz="94660"/>
  </p:normalViewPr>
  <p:slideViewPr>
    <p:cSldViewPr>
      <p:cViewPr>
        <p:scale>
          <a:sx n="100" d="100"/>
          <a:sy n="100" d="100"/>
        </p:scale>
        <p:origin x="-1224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CC1BCE9-6AE3-4EFA-A95A-B2F1079AB2A8}" type="datetime1">
              <a:rPr lang="nl-NL"/>
              <a:pPr>
                <a:defRPr/>
              </a:pPr>
              <a:t>2-11-2010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391BBB4-BA90-46F6-8B28-D2B4A4B7D4A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opmaakprofielen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FF1283A-B4FD-4069-BEE0-F9DF96EE487D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ＭＳ Ｐゴシック" pitchFamily="-10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86D0B9-CEA1-46EE-B0EF-77FF234EBD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68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40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E758ED-898F-4A88-9673-8403C06029C8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506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A3E48-C08C-4595-AEF4-0DB3F4AA1BAC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60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755E1-1C4B-4CB2-AD01-8D06E658C85F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81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7A28E-1ADD-42DF-980C-A55E93024797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91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FAA68-168C-411A-9D52-BCADBC0220EF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5018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9452DE-84B4-4503-AC4B-E0EEAF2D521D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ABA1A-0695-4898-AB55-CDA74C962BE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283A-B4FD-4069-BEE0-F9DF96EE487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1283A-B4FD-4069-BEE0-F9DF96EE487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389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964C4-59B1-4428-9DC0-0F164C07AE26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399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705847-714A-4D87-842A-27BABE9253C2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09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BFF35-0BFE-48E0-8A33-0673C8411475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09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BFF35-0BFE-48E0-8A33-0673C8411475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>
              <a:ea typeface="ＭＳ Ｐゴシック" charset="-128"/>
            </a:endParaRPr>
          </a:p>
        </p:txBody>
      </p:sp>
      <p:sp>
        <p:nvSpPr>
          <p:cNvPr id="430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3884C8-9640-45B5-9116-0C97B9B245FE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header_slide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>
            <a:lvl1pPr algn="ctr">
              <a:defRPr>
                <a:solidFill>
                  <a:srgbClr val="C2A303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2060575"/>
            <a:ext cx="3775075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2060575"/>
            <a:ext cx="3776662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C2A30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0"/>
          <a:ext cx="9144000" cy="2066925"/>
        </p:xfrm>
        <a:graphic>
          <a:graphicData uri="http://schemas.openxmlformats.org/presentationml/2006/ole">
            <p:oleObj spid="_x0000_s1026" name="Image" r:id="rId12" imgW="11682540" imgH="2641270" progId="Photoshop.Image.9">
              <p:embed/>
            </p:oleObj>
          </a:graphicData>
        </a:graphic>
      </p:graphicFrame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9975" y="908050"/>
            <a:ext cx="71278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2060575"/>
            <a:ext cx="7704137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  <a:ea typeface="ＭＳ Ｐゴシック" pitchFamily="-108" charset="-128"/>
          <a:cs typeface="ＭＳ Ｐゴシック" pitchFamily="-10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rgbClr val="C2A30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ED192D"/>
          </a:solidFill>
          <a:latin typeface="+mn-lt"/>
          <a:ea typeface="ＭＳ Ｐゴシック" pitchFamily="-108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F47820"/>
          </a:solidFill>
          <a:latin typeface="+mn-lt"/>
          <a:ea typeface="ＭＳ Ｐゴシック" pitchFamily="-108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F47820"/>
          </a:solidFill>
          <a:latin typeface="+mn-lt"/>
          <a:ea typeface="ＭＳ Ｐゴシック" pitchFamily="-108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F47820"/>
          </a:solidFill>
          <a:latin typeface="+mn-lt"/>
          <a:ea typeface="ＭＳ Ｐゴシック" pitchFamily="-108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66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</a:rPr>
              <a:t>In2flow: solving </a:t>
            </a:r>
            <a:r>
              <a:rPr lang="en-US" dirty="0" smtClean="0">
                <a:ea typeface="ＭＳ Ｐゴシック" charset="-128"/>
              </a:rPr>
              <a:t>your BPM </a:t>
            </a:r>
            <a:r>
              <a:rPr lang="en-US" dirty="0" smtClean="0">
                <a:ea typeface="ＭＳ Ｐゴシック" charset="-128"/>
              </a:rPr>
              <a:t>human task </a:t>
            </a:r>
            <a:r>
              <a:rPr lang="en-US" dirty="0" smtClean="0">
                <a:ea typeface="ＭＳ Ｐゴシック" charset="-128"/>
              </a:rPr>
              <a:t>problems?!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ED192D"/>
                </a:solidFill>
                <a:ea typeface="ＭＳ Ｐゴシック" charset="-128"/>
              </a:rPr>
              <a:t>Arnoud Wolfard</a:t>
            </a:r>
          </a:p>
          <a:p>
            <a:pPr eaLnBrk="1" hangingPunct="1"/>
            <a:r>
              <a:rPr lang="en-US" smtClean="0">
                <a:solidFill>
                  <a:srgbClr val="ED192D"/>
                </a:solidFill>
                <a:ea typeface="ＭＳ Ｐゴシック" charset="-128"/>
              </a:rPr>
              <a:t>Developer SNS Bank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</a:t>
            </a:r>
          </a:p>
        </p:txBody>
      </p:sp>
      <p:sp>
        <p:nvSpPr>
          <p:cNvPr id="12291" name="Tekstvak 4"/>
          <p:cNvSpPr txBox="1">
            <a:spLocks noChangeArrowheads="1"/>
          </p:cNvSpPr>
          <p:nvPr/>
        </p:nvSpPr>
        <p:spPr bwMode="auto">
          <a:xfrm>
            <a:off x="755650" y="2565400"/>
            <a:ext cx="74549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Voorloper In2Flow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Aanvraag gedreven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Gebaseerd op een generiek aanvraagmodel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Screen shot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2205038"/>
            <a:ext cx="8459788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Screen shot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32856"/>
            <a:ext cx="7668344" cy="363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Scary picture</a:t>
            </a:r>
          </a:p>
        </p:txBody>
      </p:sp>
      <p:pic>
        <p:nvPicPr>
          <p:cNvPr id="15363" name="Afbeelding 5" descr="badca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650" y="5445125"/>
            <a:ext cx="1219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6" descr="C:\Users\Arnoud\AppData\Local\Temp\EA9[1]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2082800"/>
            <a:ext cx="6769100" cy="45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Scary picture</a:t>
            </a:r>
          </a:p>
        </p:txBody>
      </p:sp>
      <p:pic>
        <p:nvPicPr>
          <p:cNvPr id="16387" name="Afbeelding 5" descr="badca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940300"/>
            <a:ext cx="1724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2" descr="C:\Users\Arnoud\AppData\Local\Temp\EA11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125663"/>
            <a:ext cx="6405563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Scary picture</a:t>
            </a:r>
          </a:p>
        </p:txBody>
      </p:sp>
      <p:pic>
        <p:nvPicPr>
          <p:cNvPr id="17411" name="Afbeelding 5" descr="badcat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3500438"/>
            <a:ext cx="3163887" cy="316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2" descr="C:\Users\Arnoud\AppData\Local\Temp\EA3[2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2122488"/>
            <a:ext cx="4697413" cy="473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Uitvalapplicatie – Knelpunten</a:t>
            </a:r>
          </a:p>
        </p:txBody>
      </p:sp>
      <p:sp>
        <p:nvSpPr>
          <p:cNvPr id="18435" name="Tekstvak 4"/>
          <p:cNvSpPr txBox="1">
            <a:spLocks noChangeArrowheads="1"/>
          </p:cNvSpPr>
          <p:nvPr/>
        </p:nvSpPr>
        <p:spPr bwMode="auto">
          <a:xfrm>
            <a:off x="755650" y="2565400"/>
            <a:ext cx="714971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Monoliet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Business wilde andere manier van werken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Performance issues i.v.m. aanvraagmodel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Onnodig groot complex </a:t>
            </a:r>
            <a:r>
              <a:rPr lang="nl-NL" sz="2800" dirty="0" smtClean="0">
                <a:solidFill>
                  <a:srgbClr val="ED192D"/>
                </a:solidFill>
              </a:rPr>
              <a:t>model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smtClean="0">
                <a:solidFill>
                  <a:srgbClr val="ED192D"/>
                </a:solidFill>
              </a:rPr>
              <a:t>(J)BPM Schaduwboekhouding</a:t>
            </a:r>
            <a:endParaRPr lang="nl-NL" sz="2800" dirty="0">
              <a:solidFill>
                <a:srgbClr val="ED192D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- Opdracht</a:t>
            </a:r>
          </a:p>
        </p:txBody>
      </p:sp>
      <p:sp>
        <p:nvSpPr>
          <p:cNvPr id="19459" name="Tekstvak 4"/>
          <p:cNvSpPr txBox="1">
            <a:spLocks noChangeArrowheads="1"/>
          </p:cNvSpPr>
          <p:nvPr/>
        </p:nvSpPr>
        <p:spPr bwMode="auto">
          <a:xfrm>
            <a:off x="755650" y="2565400"/>
            <a:ext cx="8150225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Maak een webapplicatie waarmee gebruikers</a:t>
            </a:r>
          </a:p>
          <a:p>
            <a:r>
              <a:rPr lang="nl-NL" sz="2800">
                <a:solidFill>
                  <a:srgbClr val="ED192D"/>
                </a:solidFill>
              </a:rPr>
              <a:t>op een taak-georiënteerde manier kunnen werken</a:t>
            </a:r>
          </a:p>
          <a:p>
            <a:r>
              <a:rPr lang="nl-NL" sz="2800">
                <a:solidFill>
                  <a:srgbClr val="ED192D"/>
                </a:solidFill>
              </a:rPr>
              <a:t>die makkelijk uitbreidbaar is zonder gebruik te</a:t>
            </a:r>
          </a:p>
          <a:p>
            <a:r>
              <a:rPr lang="nl-NL" sz="2800">
                <a:solidFill>
                  <a:srgbClr val="ED192D"/>
                </a:solidFill>
              </a:rPr>
              <a:t>maken van een generiek aanvraagmodel.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</a:t>
            </a:r>
          </a:p>
        </p:txBody>
      </p:sp>
      <p:sp>
        <p:nvSpPr>
          <p:cNvPr id="20483" name="Tekstvak 4"/>
          <p:cNvSpPr txBox="1">
            <a:spLocks noChangeArrowheads="1"/>
          </p:cNvSpPr>
          <p:nvPr/>
        </p:nvSpPr>
        <p:spPr bwMode="auto">
          <a:xfrm>
            <a:off x="755650" y="2565400"/>
            <a:ext cx="613437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>
                <a:solidFill>
                  <a:srgbClr val="ED192D"/>
                </a:solidFill>
              </a:rPr>
              <a:t>JBoss</a:t>
            </a: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>
                <a:solidFill>
                  <a:srgbClr val="ED192D"/>
                </a:solidFill>
              </a:rPr>
              <a:t>Application</a:t>
            </a:r>
            <a:r>
              <a:rPr lang="nl-NL" sz="2800" dirty="0">
                <a:solidFill>
                  <a:srgbClr val="ED192D"/>
                </a:solidFill>
              </a:rPr>
              <a:t> Server (EAP 4.3) </a:t>
            </a:r>
            <a:endParaRPr lang="nl-NL" sz="2800" dirty="0" smtClean="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J</a:t>
            </a:r>
            <a:r>
              <a:rPr lang="nl-NL" sz="2800" dirty="0" smtClean="0">
                <a:solidFill>
                  <a:srgbClr val="ED192D"/>
                </a:solidFill>
              </a:rPr>
              <a:t>BPM 3.2.8 SOA</a:t>
            </a:r>
            <a:endParaRPr lang="nl-NL" sz="2800" dirty="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JSF 1.2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RichFaces 3.3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>
                <a:solidFill>
                  <a:srgbClr val="ED192D"/>
                </a:solidFill>
              </a:rPr>
              <a:t>Seam</a:t>
            </a:r>
            <a:r>
              <a:rPr lang="nl-NL" sz="2800" dirty="0">
                <a:solidFill>
                  <a:srgbClr val="ED192D"/>
                </a:solidFill>
              </a:rPr>
              <a:t> 2.0.2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>
                <a:solidFill>
                  <a:srgbClr val="ED192D"/>
                </a:solidFill>
              </a:rPr>
              <a:t>Facelets</a:t>
            </a:r>
            <a:r>
              <a:rPr lang="nl-NL" sz="2800" dirty="0">
                <a:solidFill>
                  <a:srgbClr val="ED192D"/>
                </a:solidFill>
              </a:rPr>
              <a:t> 1.1.15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>
                <a:solidFill>
                  <a:srgbClr val="ED192D"/>
                </a:solidFill>
              </a:rPr>
              <a:t>Scannotation</a:t>
            </a:r>
            <a:r>
              <a:rPr lang="nl-NL" sz="2800" dirty="0">
                <a:solidFill>
                  <a:srgbClr val="ED192D"/>
                </a:solidFill>
              </a:rPr>
              <a:t> 1.0.2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err="1" smtClean="0">
                <a:solidFill>
                  <a:srgbClr val="ED192D"/>
                </a:solidFill>
              </a:rPr>
              <a:t>JBossCache</a:t>
            </a:r>
            <a:r>
              <a:rPr lang="nl-NL" sz="2800" dirty="0" smtClean="0">
                <a:solidFill>
                  <a:srgbClr val="ED192D"/>
                </a:solidFill>
              </a:rPr>
              <a:t> 1.4.1</a:t>
            </a:r>
            <a:endParaRPr lang="nl-NL" sz="2800" dirty="0">
              <a:solidFill>
                <a:srgbClr val="ED192D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Screen shots</a:t>
            </a:r>
          </a:p>
        </p:txBody>
      </p:sp>
      <p:pic>
        <p:nvPicPr>
          <p:cNvPr id="21508" name="Picture 4" descr="C:\Users\Arnoud\AppData\Local\Temp\in2flow_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5627" y="2276872"/>
            <a:ext cx="6532757" cy="434424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7704137" cy="24479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ED192D"/>
                </a:solidFill>
                <a:ea typeface="ＭＳ Ｐゴシック" charset="-128"/>
              </a:rPr>
              <a:t>SNS Bank -&gt; IT </a:t>
            </a:r>
            <a:r>
              <a:rPr lang="en-US" dirty="0" err="1" smtClean="0">
                <a:solidFill>
                  <a:srgbClr val="ED192D"/>
                </a:solidFill>
                <a:ea typeface="ＭＳ Ｐゴシック" charset="-128"/>
              </a:rPr>
              <a:t>uitdagingen</a:t>
            </a:r>
            <a:endParaRPr lang="en-US" dirty="0" smtClean="0">
              <a:solidFill>
                <a:srgbClr val="ED192D"/>
              </a:solidFill>
              <a:ea typeface="ＭＳ Ｐゴシック" charset="-128"/>
            </a:endParaRPr>
          </a:p>
          <a:p>
            <a:pPr eaLnBrk="1" hangingPunct="1"/>
            <a:r>
              <a:rPr lang="en-US" dirty="0" smtClean="0">
                <a:solidFill>
                  <a:srgbClr val="ED192D"/>
                </a:solidFill>
                <a:ea typeface="ＭＳ Ｐゴシック" charset="-128"/>
              </a:rPr>
              <a:t>BPM </a:t>
            </a:r>
            <a:r>
              <a:rPr lang="en-US" dirty="0" err="1" smtClean="0">
                <a:solidFill>
                  <a:srgbClr val="ED192D"/>
                </a:solidFill>
                <a:ea typeface="ＭＳ Ｐゴシック" charset="-128"/>
              </a:rPr>
              <a:t>Architectuur</a:t>
            </a:r>
            <a:endParaRPr lang="en-US" dirty="0" smtClean="0">
              <a:solidFill>
                <a:srgbClr val="ED192D"/>
              </a:solidFill>
              <a:ea typeface="ＭＳ Ｐゴシック" charset="-128"/>
            </a:endParaRPr>
          </a:p>
          <a:p>
            <a:pPr eaLnBrk="1" hangingPunct="1"/>
            <a:r>
              <a:rPr lang="en-US" dirty="0" err="1" smtClean="0">
                <a:solidFill>
                  <a:srgbClr val="ED192D"/>
                </a:solidFill>
                <a:ea typeface="ＭＳ Ｐゴシック" charset="-128"/>
              </a:rPr>
              <a:t>Historie</a:t>
            </a:r>
            <a:endParaRPr lang="en-US" dirty="0" smtClean="0">
              <a:solidFill>
                <a:srgbClr val="ED192D"/>
              </a:solidFill>
              <a:ea typeface="ＭＳ Ｐゴシック" charset="-128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ea typeface="ＭＳ Ｐゴシック" charset="-128"/>
              </a:rPr>
              <a:t>- </a:t>
            </a:r>
            <a:r>
              <a:rPr lang="en-US" dirty="0" err="1" smtClean="0">
                <a:ea typeface="ＭＳ Ｐゴシック" charset="-128"/>
              </a:rPr>
              <a:t>Uitval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</a:rPr>
              <a:t>Applicatie</a:t>
            </a:r>
            <a:endParaRPr lang="en-US" dirty="0" smtClean="0">
              <a:ea typeface="ＭＳ Ｐゴシック" charset="-128"/>
            </a:endParaRPr>
          </a:p>
          <a:p>
            <a:pPr lvl="1" eaLnBrk="1" hangingPunct="1">
              <a:buFontTx/>
              <a:buNone/>
            </a:pPr>
            <a:r>
              <a:rPr lang="en-US" dirty="0" smtClean="0">
                <a:ea typeface="ＭＳ Ｐゴシック" charset="-128"/>
              </a:rPr>
              <a:t>- </a:t>
            </a:r>
            <a:r>
              <a:rPr lang="en-US" dirty="0" err="1" smtClean="0">
                <a:ea typeface="ＭＳ Ｐゴシック" charset="-128"/>
              </a:rPr>
              <a:t>Tekortkomingen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4100" name="Tekstvak 3"/>
          <p:cNvSpPr txBox="1">
            <a:spLocks noChangeArrowheads="1"/>
          </p:cNvSpPr>
          <p:nvPr/>
        </p:nvSpPr>
        <p:spPr bwMode="auto">
          <a:xfrm>
            <a:off x="684213" y="4508500"/>
            <a:ext cx="338613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In2flow</a:t>
            </a:r>
          </a:p>
          <a:p>
            <a:pPr lvl="1"/>
            <a:r>
              <a:rPr lang="nl-NL" sz="2800" dirty="0">
                <a:solidFill>
                  <a:srgbClr val="ED192D"/>
                </a:solidFill>
              </a:rPr>
              <a:t>- Uitgangspunten</a:t>
            </a:r>
          </a:p>
          <a:p>
            <a:pPr lvl="1"/>
            <a:r>
              <a:rPr lang="nl-NL" sz="2800" dirty="0">
                <a:solidFill>
                  <a:srgbClr val="ED192D"/>
                </a:solidFill>
              </a:rPr>
              <a:t>- Architectuur</a:t>
            </a:r>
          </a:p>
          <a:p>
            <a:pPr>
              <a:buFont typeface="Arial" charset="0"/>
              <a:buChar char="•"/>
            </a:pPr>
            <a:r>
              <a:rPr lang="nl-NL" sz="2800" dirty="0">
                <a:solidFill>
                  <a:srgbClr val="ED192D"/>
                </a:solidFill>
              </a:rPr>
              <a:t> </a:t>
            </a:r>
            <a:r>
              <a:rPr lang="nl-NL" sz="2800" dirty="0" smtClean="0">
                <a:solidFill>
                  <a:srgbClr val="ED192D"/>
                </a:solidFill>
              </a:rPr>
              <a:t>Vragen</a:t>
            </a:r>
            <a:endParaRPr lang="nl-NL" sz="2800" dirty="0">
              <a:solidFill>
                <a:srgbClr val="ED192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Screen shots</a:t>
            </a:r>
          </a:p>
        </p:txBody>
      </p:sp>
      <p:pic>
        <p:nvPicPr>
          <p:cNvPr id="64514" name="Picture 2" descr="D:\Java\Naamloo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161158"/>
            <a:ext cx="5751168" cy="465221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Screen shots</a:t>
            </a:r>
          </a:p>
        </p:txBody>
      </p:sp>
      <p:pic>
        <p:nvPicPr>
          <p:cNvPr id="61442" name="Picture 2" descr="C:\Users\Arnoud\AppData\Local\Temp\in2flow_zoek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348880"/>
            <a:ext cx="8888918" cy="403244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Screen shots</a:t>
            </a:r>
          </a:p>
        </p:txBody>
      </p:sp>
      <p:pic>
        <p:nvPicPr>
          <p:cNvPr id="62466" name="Picture 2" descr="C:\Users\Arnoud\AppData\Local\Temp\in2flow_wachtri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132856"/>
            <a:ext cx="6339235" cy="4500314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Screen shots</a:t>
            </a:r>
          </a:p>
        </p:txBody>
      </p:sp>
      <p:pic>
        <p:nvPicPr>
          <p:cNvPr id="63490" name="Picture 2" descr="C:\Users\Arnoud\AppData\Local\Temp\in2flow_mngm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58" y="2276872"/>
            <a:ext cx="8970297" cy="4248472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Modulair ontwerp</a:t>
            </a:r>
          </a:p>
        </p:txBody>
      </p:sp>
      <p:sp>
        <p:nvSpPr>
          <p:cNvPr id="22531" name="Tekstvak 4"/>
          <p:cNvSpPr txBox="1">
            <a:spLocks noChangeArrowheads="1"/>
          </p:cNvSpPr>
          <p:nvPr/>
        </p:nvSpPr>
        <p:spPr bwMode="auto">
          <a:xfrm>
            <a:off x="250825" y="2276475"/>
            <a:ext cx="866298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In2Flow bestaat uit 1 hoofdmodule waarin</a:t>
            </a:r>
          </a:p>
          <a:p>
            <a:r>
              <a:rPr lang="nl-NL" sz="2800">
                <a:solidFill>
                  <a:srgbClr val="ED192D"/>
                </a:solidFill>
              </a:rPr>
              <a:t>taakmodules dynamisch(at runtime) kunnen</a:t>
            </a:r>
          </a:p>
          <a:p>
            <a:r>
              <a:rPr lang="nl-NL" sz="2800">
                <a:solidFill>
                  <a:srgbClr val="ED192D"/>
                </a:solidFill>
              </a:rPr>
              <a:t>worden toegevoegd.</a:t>
            </a:r>
          </a:p>
          <a:p>
            <a:endParaRPr lang="nl-NL" sz="2800">
              <a:solidFill>
                <a:srgbClr val="ED192D"/>
              </a:solidFill>
            </a:endParaRPr>
          </a:p>
          <a:p>
            <a:r>
              <a:rPr lang="nl-NL" sz="2800">
                <a:solidFill>
                  <a:srgbClr val="ED192D"/>
                </a:solidFill>
              </a:rPr>
              <a:t>Een taakmodule bevat 1 of meerdere taakschermen.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Modulair ontwerp</a:t>
            </a:r>
          </a:p>
        </p:txBody>
      </p:sp>
      <p:sp>
        <p:nvSpPr>
          <p:cNvPr id="23555" name="Tekstvak 4"/>
          <p:cNvSpPr txBox="1">
            <a:spLocks noChangeArrowheads="1"/>
          </p:cNvSpPr>
          <p:nvPr/>
        </p:nvSpPr>
        <p:spPr bwMode="auto">
          <a:xfrm>
            <a:off x="250825" y="2276475"/>
            <a:ext cx="6386513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Voordelen: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Doorbreken monoliet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Parallelle ontwikkeling eenvoudiger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Minder integratietesten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Scope is beperkt; minder complexiteit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Modulair ontwerp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013" y="2205038"/>
            <a:ext cx="7653337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In2Flow – </a:t>
            </a:r>
            <a:r>
              <a:rPr lang="en-US" dirty="0" smtClean="0">
                <a:ea typeface="ＭＳ Ｐゴシック" charset="-128"/>
              </a:rPr>
              <a:t>Shared Session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31789" y="2276872"/>
            <a:ext cx="8807026" cy="3970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@Name("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sharedSession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@Scope(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ScopeType.APPLICATION</a:t>
            </a:r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nl-NL" sz="1200" dirty="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nl-NL" sz="1200" dirty="0" err="1" smtClean="0">
                <a:solidFill>
                  <a:schemeClr val="bg1">
                    <a:lumMod val="65000"/>
                  </a:schemeClr>
                </a:solidFill>
              </a:rPr>
              <a:t>Startup</a:t>
            </a:r>
            <a:endParaRPr lang="nl-NL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sz="1200" dirty="0" smtClean="0">
                <a:solidFill>
                  <a:srgbClr val="CC0099"/>
                </a:solidFill>
              </a:rPr>
              <a:t>public</a:t>
            </a:r>
            <a:r>
              <a:rPr lang="nl-NL" sz="1200" dirty="0" smtClean="0"/>
              <a:t> </a:t>
            </a:r>
            <a:r>
              <a:rPr lang="nl-NL" sz="1200" dirty="0" err="1" smtClean="0">
                <a:solidFill>
                  <a:srgbClr val="CC0099"/>
                </a:solidFill>
              </a:rPr>
              <a:t>class</a:t>
            </a:r>
            <a:r>
              <a:rPr lang="nl-NL" sz="1200" dirty="0" smtClean="0"/>
              <a:t> </a:t>
            </a:r>
            <a:r>
              <a:rPr lang="nl-NL" sz="1200" dirty="0" err="1" smtClean="0"/>
              <a:t>SharedSession</a:t>
            </a:r>
            <a:r>
              <a:rPr lang="nl-NL" sz="1200" dirty="0" smtClean="0"/>
              <a:t> {</a:t>
            </a:r>
          </a:p>
          <a:p>
            <a:r>
              <a:rPr lang="nl-NL" sz="1200" dirty="0" smtClean="0"/>
              <a:t>        </a:t>
            </a:r>
          </a:p>
          <a:p>
            <a:r>
              <a:rPr lang="nl-NL" sz="1200" dirty="0" smtClean="0"/>
              <a:t>        </a:t>
            </a:r>
            <a:r>
              <a:rPr lang="nl-NL" sz="1200" dirty="0" smtClean="0">
                <a:solidFill>
                  <a:srgbClr val="CC0099"/>
                </a:solidFill>
              </a:rPr>
              <a:t>private</a:t>
            </a:r>
            <a:r>
              <a:rPr lang="nl-NL" sz="1200" dirty="0" smtClean="0"/>
              <a:t> </a:t>
            </a:r>
            <a:r>
              <a:rPr lang="nl-NL" sz="1200" dirty="0" err="1" smtClean="0"/>
              <a:t>TreeCacheMBean</a:t>
            </a:r>
            <a:r>
              <a:rPr lang="nl-NL" sz="1200" dirty="0" smtClean="0"/>
              <a:t> cache;</a:t>
            </a:r>
          </a:p>
          <a:p>
            <a:r>
              <a:rPr lang="nl-NL" sz="1200" dirty="0" smtClean="0"/>
              <a:t>        </a:t>
            </a:r>
          </a:p>
          <a:p>
            <a:r>
              <a:rPr lang="nl-NL" sz="1200" dirty="0" smtClean="0"/>
              <a:t>        </a:t>
            </a:r>
            <a:r>
              <a:rPr lang="nl-NL" sz="1200" dirty="0" smtClean="0">
                <a:solidFill>
                  <a:srgbClr val="CC0099"/>
                </a:solidFill>
              </a:rPr>
              <a:t>public</a:t>
            </a:r>
            <a:r>
              <a:rPr lang="nl-NL" sz="1200" dirty="0" smtClean="0"/>
              <a:t> </a:t>
            </a:r>
            <a:r>
              <a:rPr lang="nl-NL" sz="1200" dirty="0" err="1" smtClean="0"/>
              <a:t>SharedSession</a:t>
            </a:r>
            <a:r>
              <a:rPr lang="nl-NL" sz="1200" dirty="0" smtClean="0"/>
              <a:t>() {</a:t>
            </a:r>
          </a:p>
          <a:p>
            <a:r>
              <a:rPr lang="nl-NL" sz="1200" dirty="0" smtClean="0"/>
              <a:t>                </a:t>
            </a:r>
            <a:r>
              <a:rPr lang="nl-NL" sz="1200" dirty="0" err="1" smtClean="0"/>
              <a:t>MBeanServer</a:t>
            </a:r>
            <a:r>
              <a:rPr lang="nl-NL" sz="1200" dirty="0" smtClean="0"/>
              <a:t> server = </a:t>
            </a:r>
            <a:r>
              <a:rPr lang="nl-NL" sz="1200" dirty="0" err="1" smtClean="0"/>
              <a:t>MBeanServerLocator.locateJBoss</a:t>
            </a:r>
            <a:r>
              <a:rPr lang="nl-NL" sz="1200" dirty="0" smtClean="0"/>
              <a:t>();</a:t>
            </a:r>
          </a:p>
          <a:p>
            <a:r>
              <a:rPr lang="nl-NL" sz="1200" dirty="0" smtClean="0"/>
              <a:t>                cache = (</a:t>
            </a:r>
            <a:r>
              <a:rPr lang="nl-NL" sz="1200" dirty="0" err="1" smtClean="0"/>
              <a:t>TreeCacheMBean</a:t>
            </a:r>
            <a:r>
              <a:rPr lang="nl-NL" sz="1200" dirty="0" smtClean="0"/>
              <a:t>) </a:t>
            </a:r>
            <a:r>
              <a:rPr lang="nl-NL" sz="1200" dirty="0" err="1" smtClean="0"/>
              <a:t>MBeanProxyExt.create</a:t>
            </a:r>
            <a:r>
              <a:rPr lang="nl-NL" sz="1200" dirty="0" smtClean="0"/>
              <a:t>(</a:t>
            </a:r>
            <a:r>
              <a:rPr lang="nl-NL" sz="1200" dirty="0" err="1" smtClean="0"/>
              <a:t>TreeCacheMBean.class</a:t>
            </a:r>
            <a:r>
              <a:rPr lang="nl-NL" sz="1200" dirty="0" smtClean="0"/>
              <a:t>, "</a:t>
            </a:r>
            <a:r>
              <a:rPr lang="nl-NL" sz="1200" dirty="0" err="1" smtClean="0">
                <a:solidFill>
                  <a:srgbClr val="0066FF"/>
                </a:solidFill>
              </a:rPr>
              <a:t>jboss.cache</a:t>
            </a:r>
            <a:r>
              <a:rPr lang="nl-NL" sz="1200" dirty="0" smtClean="0">
                <a:solidFill>
                  <a:srgbClr val="0066FF"/>
                </a:solidFill>
              </a:rPr>
              <a:t>:service=in2flow</a:t>
            </a:r>
            <a:r>
              <a:rPr lang="nl-NL" sz="1200" dirty="0" smtClean="0"/>
              <a:t>", server);</a:t>
            </a:r>
          </a:p>
          <a:p>
            <a:r>
              <a:rPr lang="nl-NL" sz="1200" dirty="0" smtClean="0"/>
              <a:t>        }</a:t>
            </a:r>
          </a:p>
          <a:p>
            <a:r>
              <a:rPr lang="nl-NL" sz="1200" dirty="0" smtClean="0"/>
              <a:t>        </a:t>
            </a:r>
          </a:p>
          <a:p>
            <a:r>
              <a:rPr lang="nl-NL" sz="1200" dirty="0" smtClean="0"/>
              <a:t>        </a:t>
            </a:r>
            <a:r>
              <a:rPr lang="nl-NL" sz="1200" dirty="0" smtClean="0">
                <a:solidFill>
                  <a:srgbClr val="CC0099"/>
                </a:solidFill>
              </a:rPr>
              <a:t>public</a:t>
            </a:r>
            <a:r>
              <a:rPr lang="nl-NL" sz="1200" dirty="0" smtClean="0"/>
              <a:t> Object </a:t>
            </a:r>
            <a:r>
              <a:rPr lang="nl-NL" sz="1200" dirty="0" err="1" smtClean="0"/>
              <a:t>get</a:t>
            </a:r>
            <a:r>
              <a:rPr lang="nl-NL" sz="1200" dirty="0" smtClean="0"/>
              <a:t>(</a:t>
            </a:r>
            <a:r>
              <a:rPr lang="nl-NL" sz="1200" dirty="0" err="1" smtClean="0"/>
              <a:t>final</a:t>
            </a:r>
            <a:r>
              <a:rPr lang="nl-NL" sz="1200" dirty="0" smtClean="0"/>
              <a:t> </a:t>
            </a:r>
            <a:r>
              <a:rPr lang="nl-NL" sz="1200" dirty="0" err="1" smtClean="0"/>
              <a:t>String</a:t>
            </a:r>
            <a:r>
              <a:rPr lang="nl-NL" sz="1200" dirty="0" smtClean="0"/>
              <a:t> </a:t>
            </a:r>
            <a:r>
              <a:rPr lang="nl-NL" sz="1200" dirty="0" err="1" smtClean="0"/>
              <a:t>fullyQualifiedName</a:t>
            </a:r>
            <a:r>
              <a:rPr lang="nl-NL" sz="1200" dirty="0" smtClean="0"/>
              <a:t>, </a:t>
            </a:r>
            <a:r>
              <a:rPr lang="nl-NL" sz="1200" dirty="0" err="1" smtClean="0"/>
              <a:t>final</a:t>
            </a:r>
            <a:r>
              <a:rPr lang="nl-NL" sz="1200" dirty="0" smtClean="0"/>
              <a:t> </a:t>
            </a:r>
            <a:r>
              <a:rPr lang="nl-NL" sz="1200" dirty="0" err="1" smtClean="0"/>
              <a:t>String</a:t>
            </a:r>
            <a:r>
              <a:rPr lang="nl-NL" sz="1200" dirty="0" smtClean="0"/>
              <a:t> </a:t>
            </a:r>
            <a:r>
              <a:rPr lang="nl-NL" sz="1200" dirty="0" err="1" smtClean="0"/>
              <a:t>attribute</a:t>
            </a:r>
            <a:r>
              <a:rPr lang="nl-NL" sz="1200" dirty="0" smtClean="0"/>
              <a:t>) {</a:t>
            </a:r>
          </a:p>
          <a:p>
            <a:r>
              <a:rPr lang="nl-NL" sz="1200" dirty="0" smtClean="0"/>
              <a:t>                </a:t>
            </a:r>
            <a:r>
              <a:rPr lang="nl-NL" sz="1200" dirty="0" smtClean="0">
                <a:solidFill>
                  <a:srgbClr val="CC0099"/>
                </a:solidFill>
              </a:rPr>
              <a:t>return</a:t>
            </a:r>
            <a:r>
              <a:rPr lang="nl-NL" sz="1200" dirty="0" smtClean="0"/>
              <a:t> </a:t>
            </a:r>
            <a:r>
              <a:rPr lang="nl-NL" sz="1200" dirty="0" err="1" smtClean="0"/>
              <a:t>cache.get</a:t>
            </a:r>
            <a:r>
              <a:rPr lang="nl-NL" sz="1200" dirty="0" smtClean="0"/>
              <a:t>(</a:t>
            </a:r>
            <a:r>
              <a:rPr lang="nl-NL" sz="1200" dirty="0" err="1" smtClean="0"/>
              <a:t>fullyQualifiedName</a:t>
            </a:r>
            <a:r>
              <a:rPr lang="nl-NL" sz="1200" dirty="0" smtClean="0"/>
              <a:t>, </a:t>
            </a:r>
            <a:r>
              <a:rPr lang="nl-NL" sz="1200" dirty="0" err="1" smtClean="0"/>
              <a:t>attribute</a:t>
            </a:r>
            <a:r>
              <a:rPr lang="nl-NL" sz="1200" dirty="0" smtClean="0"/>
              <a:t>);</a:t>
            </a:r>
          </a:p>
          <a:p>
            <a:r>
              <a:rPr lang="nl-NL" sz="1200" dirty="0" smtClean="0"/>
              <a:t>        }</a:t>
            </a:r>
          </a:p>
          <a:p>
            <a:r>
              <a:rPr lang="nl-NL" sz="1200" dirty="0" smtClean="0"/>
              <a:t> </a:t>
            </a:r>
          </a:p>
          <a:p>
            <a:r>
              <a:rPr lang="nl-NL" sz="1200" dirty="0" smtClean="0"/>
              <a:t>        </a:t>
            </a:r>
            <a:r>
              <a:rPr lang="nl-NL" sz="1200" dirty="0" smtClean="0">
                <a:solidFill>
                  <a:srgbClr val="CC0099"/>
                </a:solidFill>
              </a:rPr>
              <a:t>public</a:t>
            </a:r>
            <a:r>
              <a:rPr lang="nl-NL" sz="1200" dirty="0" smtClean="0"/>
              <a:t> </a:t>
            </a:r>
            <a:r>
              <a:rPr lang="nl-NL" sz="1200" dirty="0" err="1" smtClean="0"/>
              <a:t>void</a:t>
            </a:r>
            <a:r>
              <a:rPr lang="nl-NL" sz="1200" dirty="0" smtClean="0"/>
              <a:t> put(</a:t>
            </a:r>
            <a:r>
              <a:rPr lang="nl-NL" sz="1200" dirty="0" err="1" smtClean="0"/>
              <a:t>final</a:t>
            </a:r>
            <a:r>
              <a:rPr lang="nl-NL" sz="1200" dirty="0" smtClean="0"/>
              <a:t> </a:t>
            </a:r>
            <a:r>
              <a:rPr lang="nl-NL" sz="1200" dirty="0" err="1" smtClean="0"/>
              <a:t>String</a:t>
            </a:r>
            <a:r>
              <a:rPr lang="nl-NL" sz="1200" dirty="0" smtClean="0"/>
              <a:t> </a:t>
            </a:r>
            <a:r>
              <a:rPr lang="nl-NL" sz="1200" dirty="0" err="1" smtClean="0"/>
              <a:t>fullyQualifiedName</a:t>
            </a:r>
            <a:r>
              <a:rPr lang="nl-NL" sz="1200" dirty="0" smtClean="0"/>
              <a:t>, </a:t>
            </a:r>
            <a:r>
              <a:rPr lang="nl-NL" sz="1200" dirty="0" err="1" smtClean="0"/>
              <a:t>final</a:t>
            </a:r>
            <a:r>
              <a:rPr lang="nl-NL" sz="1200" dirty="0" smtClean="0"/>
              <a:t> </a:t>
            </a:r>
            <a:r>
              <a:rPr lang="nl-NL" sz="1200" dirty="0" err="1" smtClean="0"/>
              <a:t>String</a:t>
            </a:r>
            <a:r>
              <a:rPr lang="nl-NL" sz="1200" dirty="0" smtClean="0"/>
              <a:t> </a:t>
            </a:r>
            <a:r>
              <a:rPr lang="nl-NL" sz="1200" dirty="0" err="1" smtClean="0"/>
              <a:t>attribute</a:t>
            </a:r>
            <a:r>
              <a:rPr lang="nl-NL" sz="1200" dirty="0" smtClean="0"/>
              <a:t>, </a:t>
            </a:r>
            <a:r>
              <a:rPr lang="nl-NL" sz="1200" dirty="0" err="1" smtClean="0"/>
              <a:t>final</a:t>
            </a:r>
            <a:r>
              <a:rPr lang="nl-NL" sz="1200" dirty="0" smtClean="0"/>
              <a:t> Object </a:t>
            </a:r>
            <a:r>
              <a:rPr lang="nl-NL" sz="1200" dirty="0" err="1" smtClean="0"/>
              <a:t>value</a:t>
            </a:r>
            <a:r>
              <a:rPr lang="nl-NL" sz="1200" dirty="0" smtClean="0"/>
              <a:t>) {</a:t>
            </a:r>
          </a:p>
          <a:p>
            <a:r>
              <a:rPr lang="nl-NL" sz="1200" dirty="0" smtClean="0"/>
              <a:t>                </a:t>
            </a:r>
            <a:r>
              <a:rPr lang="nl-NL" sz="1200" dirty="0" smtClean="0">
                <a:solidFill>
                  <a:srgbClr val="CC0099"/>
                </a:solidFill>
              </a:rPr>
              <a:t>…</a:t>
            </a:r>
            <a:endParaRPr lang="nl-NL" sz="1200" dirty="0" smtClean="0"/>
          </a:p>
          <a:p>
            <a:r>
              <a:rPr lang="nl-NL" sz="1200" dirty="0" smtClean="0"/>
              <a:t>        }</a:t>
            </a:r>
          </a:p>
          <a:p>
            <a:r>
              <a:rPr lang="nl-NL" sz="1200" dirty="0" smtClean="0"/>
              <a:t>…</a:t>
            </a:r>
          </a:p>
          <a:p>
            <a:r>
              <a:rPr lang="nl-NL" sz="1200" dirty="0" smtClean="0"/>
              <a:t>}</a:t>
            </a: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In2Flow – </a:t>
            </a:r>
            <a:r>
              <a:rPr lang="en-US" dirty="0" err="1" smtClean="0">
                <a:ea typeface="ＭＳ Ｐゴシック" charset="-128"/>
              </a:rPr>
              <a:t>Taak</a:t>
            </a:r>
            <a:r>
              <a:rPr lang="en-US" dirty="0" smtClean="0">
                <a:ea typeface="ＭＳ Ｐゴシック" charset="-128"/>
              </a:rPr>
              <a:t> &lt;-&gt; URL Mapping</a:t>
            </a:r>
            <a:endParaRPr lang="en-US" dirty="0" smtClean="0">
              <a:ea typeface="ＭＳ Ｐゴシック" charset="-128"/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179512" y="2276872"/>
            <a:ext cx="8816975" cy="42465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TaskConfigurator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GB" b="1" dirty="0">
                <a:solidFill>
                  <a:srgbClr val="CC0099"/>
                </a:solidFill>
              </a:rPr>
              <a:t>public</a:t>
            </a:r>
            <a:r>
              <a:rPr lang="en-GB" dirty="0">
                <a:solidFill>
                  <a:srgbClr val="CC0099"/>
                </a:solidFill>
              </a:rPr>
              <a:t> </a:t>
            </a:r>
            <a:r>
              <a:rPr lang="en-GB" b="1" dirty="0">
                <a:solidFill>
                  <a:srgbClr val="CC0099"/>
                </a:solidFill>
              </a:rPr>
              <a:t>class</a:t>
            </a:r>
            <a:r>
              <a:rPr lang="en-GB" dirty="0">
                <a:solidFill>
                  <a:srgbClr val="CC0099"/>
                </a:solidFill>
              </a:rPr>
              <a:t> </a:t>
            </a:r>
            <a:r>
              <a:rPr lang="en-GB" dirty="0" err="1"/>
              <a:t>AanvragenTokenTaskConfigurator</a:t>
            </a:r>
            <a:r>
              <a:rPr lang="en-GB" dirty="0"/>
              <a:t> </a:t>
            </a:r>
            <a:r>
              <a:rPr lang="en-GB" b="1" dirty="0">
                <a:solidFill>
                  <a:srgbClr val="CC0099"/>
                </a:solidFill>
              </a:rPr>
              <a:t>implements</a:t>
            </a:r>
            <a:r>
              <a:rPr lang="en-GB" dirty="0"/>
              <a:t> </a:t>
            </a:r>
            <a:r>
              <a:rPr lang="en-GB" dirty="0" err="1"/>
              <a:t>TaskConfiguration</a:t>
            </a:r>
            <a:r>
              <a:rPr lang="en-GB" dirty="0"/>
              <a:t> {</a:t>
            </a:r>
            <a:endParaRPr lang="nl-NL" dirty="0"/>
          </a:p>
          <a:p>
            <a:pPr>
              <a:defRPr/>
            </a:pPr>
            <a:r>
              <a:rPr lang="en-GB" dirty="0"/>
              <a:t> </a:t>
            </a:r>
            <a:endParaRPr lang="nl-NL" dirty="0"/>
          </a:p>
          <a:p>
            <a:pPr>
              <a:defRPr/>
            </a:pPr>
            <a:r>
              <a:rPr lang="en-GB" dirty="0"/>
              <a:t>	</a:t>
            </a:r>
            <a:r>
              <a:rPr lang="en-GB" b="1" dirty="0">
                <a:solidFill>
                  <a:srgbClr val="CC0099"/>
                </a:solidFill>
              </a:rPr>
              <a:t>public</a:t>
            </a:r>
            <a:r>
              <a:rPr lang="en-GB" dirty="0"/>
              <a:t> String </a:t>
            </a:r>
            <a:r>
              <a:rPr lang="en-GB" dirty="0" err="1"/>
              <a:t>getPage</a:t>
            </a:r>
            <a:r>
              <a:rPr lang="en-GB" dirty="0"/>
              <a:t>() {</a:t>
            </a:r>
            <a:endParaRPr lang="nl-NL" dirty="0"/>
          </a:p>
          <a:p>
            <a:pPr>
              <a:defRPr/>
            </a:pPr>
            <a:r>
              <a:rPr lang="en-GB" dirty="0"/>
              <a:t>		</a:t>
            </a:r>
            <a:r>
              <a:rPr lang="en-GB" i="1" u="sng" dirty="0">
                <a:solidFill>
                  <a:srgbClr val="CC0099"/>
                </a:solidFill>
              </a:rPr>
              <a:t>return</a:t>
            </a:r>
            <a:r>
              <a:rPr lang="en-GB" i="1" u="sng" dirty="0"/>
              <a:t> </a:t>
            </a:r>
            <a:r>
              <a:rPr lang="en-GB" i="1" u="sng" dirty="0">
                <a:solidFill>
                  <a:srgbClr val="0066FF"/>
                </a:solidFill>
              </a:rPr>
              <a:t>"/</a:t>
            </a:r>
            <a:r>
              <a:rPr lang="en-GB" i="1" u="sng" dirty="0" err="1">
                <a:solidFill>
                  <a:srgbClr val="0066FF"/>
                </a:solidFill>
              </a:rPr>
              <a:t>stpafsluitprocessen</a:t>
            </a:r>
            <a:r>
              <a:rPr lang="en-GB" i="1" u="sng" dirty="0">
                <a:solidFill>
                  <a:srgbClr val="0066FF"/>
                </a:solidFill>
              </a:rPr>
              <a:t>/faces/content/</a:t>
            </a:r>
            <a:r>
              <a:rPr lang="en-GB" i="1" u="sng" dirty="0" err="1">
                <a:solidFill>
                  <a:srgbClr val="0066FF"/>
                </a:solidFill>
              </a:rPr>
              <a:t>AanvragenToken.xhtml</a:t>
            </a:r>
            <a:r>
              <a:rPr lang="en-GB" i="1" u="sng" dirty="0">
                <a:solidFill>
                  <a:srgbClr val="0066FF"/>
                </a:solidFill>
              </a:rPr>
              <a:t>"</a:t>
            </a:r>
            <a:r>
              <a:rPr lang="en-GB" i="1" u="sng" dirty="0"/>
              <a:t>;</a:t>
            </a:r>
            <a:endParaRPr lang="nl-NL" dirty="0"/>
          </a:p>
          <a:p>
            <a:pPr>
              <a:defRPr/>
            </a:pPr>
            <a:r>
              <a:rPr lang="en-GB" dirty="0"/>
              <a:t>	}</a:t>
            </a:r>
            <a:endParaRPr lang="nl-NL" dirty="0"/>
          </a:p>
          <a:p>
            <a:pPr>
              <a:defRPr/>
            </a:pPr>
            <a:r>
              <a:rPr lang="en-GB" dirty="0"/>
              <a:t>	</a:t>
            </a:r>
            <a:endParaRPr lang="nl-NL" dirty="0"/>
          </a:p>
          <a:p>
            <a:pPr>
              <a:defRPr/>
            </a:pPr>
            <a:r>
              <a:rPr lang="en-GB" dirty="0"/>
              <a:t>	</a:t>
            </a:r>
            <a:r>
              <a:rPr lang="en-GB" b="1" dirty="0">
                <a:solidFill>
                  <a:srgbClr val="CC0099"/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/>
              <a:t>TaskSettings</a:t>
            </a:r>
            <a:r>
              <a:rPr lang="en-GB" dirty="0"/>
              <a:t> </a:t>
            </a:r>
            <a:r>
              <a:rPr lang="en-GB" dirty="0" err="1"/>
              <a:t>getTaskSettings</a:t>
            </a:r>
            <a:r>
              <a:rPr lang="en-GB" dirty="0"/>
              <a:t>() {</a:t>
            </a:r>
            <a:endParaRPr lang="nl-NL" dirty="0"/>
          </a:p>
          <a:p>
            <a:pPr>
              <a:defRPr/>
            </a:pPr>
            <a:r>
              <a:rPr lang="en-GB" dirty="0"/>
              <a:t>		</a:t>
            </a:r>
            <a:r>
              <a:rPr lang="en-GB" dirty="0" err="1"/>
              <a:t>TaskSettings</a:t>
            </a:r>
            <a:r>
              <a:rPr lang="en-GB" dirty="0"/>
              <a:t> </a:t>
            </a:r>
            <a:r>
              <a:rPr lang="en-GB" dirty="0" err="1"/>
              <a:t>taskSettings</a:t>
            </a:r>
            <a:r>
              <a:rPr lang="en-GB" dirty="0"/>
              <a:t> = </a:t>
            </a:r>
            <a:r>
              <a:rPr lang="en-GB" b="1" dirty="0">
                <a:solidFill>
                  <a:srgbClr val="CC0099"/>
                </a:solidFill>
              </a:rPr>
              <a:t>new</a:t>
            </a:r>
            <a:r>
              <a:rPr lang="en-GB" dirty="0"/>
              <a:t> </a:t>
            </a:r>
            <a:r>
              <a:rPr lang="en-GB" dirty="0" err="1"/>
              <a:t>TaskSettings</a:t>
            </a:r>
            <a:r>
              <a:rPr lang="en-GB" dirty="0"/>
              <a:t>();</a:t>
            </a:r>
            <a:endParaRPr lang="nl-NL" dirty="0"/>
          </a:p>
          <a:p>
            <a:pPr>
              <a:defRPr/>
            </a:pPr>
            <a:r>
              <a:rPr lang="en-GB" dirty="0"/>
              <a:t>		</a:t>
            </a:r>
            <a:r>
              <a:rPr lang="nl-NL" b="1" i="1" u="sng" dirty="0" err="1"/>
              <a:t>taskSettings.setTaskName</a:t>
            </a:r>
            <a:r>
              <a:rPr lang="nl-NL" b="1" i="1" u="sng" dirty="0"/>
              <a:t>(</a:t>
            </a:r>
            <a:r>
              <a:rPr lang="nl-NL" b="1" i="1" u="sng" dirty="0">
                <a:solidFill>
                  <a:srgbClr val="0066FF"/>
                </a:solidFill>
              </a:rPr>
              <a:t>"Verstrekken </a:t>
            </a:r>
            <a:r>
              <a:rPr lang="nl-NL" b="1" i="1" u="sng" dirty="0" err="1">
                <a:solidFill>
                  <a:srgbClr val="0066FF"/>
                </a:solidFill>
              </a:rPr>
              <a:t>token</a:t>
            </a:r>
            <a:r>
              <a:rPr lang="nl-NL" b="1" i="1" u="sng" dirty="0">
                <a:solidFill>
                  <a:srgbClr val="0066FF"/>
                </a:solidFill>
              </a:rPr>
              <a:t>"</a:t>
            </a:r>
            <a:r>
              <a:rPr lang="nl-NL" b="1" i="1" u="sng" dirty="0"/>
              <a:t>);</a:t>
            </a:r>
            <a:endParaRPr lang="nl-NL" dirty="0"/>
          </a:p>
          <a:p>
            <a:pPr>
              <a:defRPr/>
            </a:pPr>
            <a:r>
              <a:rPr lang="nl-NL" dirty="0"/>
              <a:t>		</a:t>
            </a:r>
            <a:r>
              <a:rPr lang="en-GB" dirty="0"/>
              <a:t>…</a:t>
            </a:r>
            <a:endParaRPr lang="nl-NL" dirty="0"/>
          </a:p>
          <a:p>
            <a:pPr>
              <a:defRPr/>
            </a:pPr>
            <a:r>
              <a:rPr lang="en-GB" dirty="0"/>
              <a:t>		</a:t>
            </a:r>
            <a:r>
              <a:rPr lang="en-GB" b="1" dirty="0">
                <a:solidFill>
                  <a:srgbClr val="CC0099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 err="1"/>
              <a:t>taskSettings</a:t>
            </a:r>
            <a:r>
              <a:rPr lang="en-GB" dirty="0"/>
              <a:t>;</a:t>
            </a:r>
            <a:endParaRPr lang="nl-NL" dirty="0"/>
          </a:p>
          <a:p>
            <a:pPr>
              <a:defRPr/>
            </a:pPr>
            <a:r>
              <a:rPr lang="en-GB" dirty="0"/>
              <a:t>	}</a:t>
            </a:r>
            <a:endParaRPr lang="nl-NL" dirty="0"/>
          </a:p>
          <a:p>
            <a:pPr>
              <a:defRPr/>
            </a:pPr>
            <a:r>
              <a:rPr lang="en-GB" dirty="0"/>
              <a:t>}</a:t>
            </a:r>
            <a:endParaRPr lang="nl-NL" dirty="0"/>
          </a:p>
          <a:p>
            <a:pPr>
              <a:defRPr/>
            </a:pPr>
            <a:endParaRPr lang="nl-NL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Layering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1400" y="2351088"/>
            <a:ext cx="362902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SNS Bank</a:t>
            </a:r>
          </a:p>
        </p:txBody>
      </p:sp>
      <p:sp>
        <p:nvSpPr>
          <p:cNvPr id="5123" name="Tekstvak 7"/>
          <p:cNvSpPr txBox="1">
            <a:spLocks noChangeArrowheads="1"/>
          </p:cNvSpPr>
          <p:nvPr/>
        </p:nvSpPr>
        <p:spPr bwMode="auto">
          <a:xfrm>
            <a:off x="971550" y="2852738"/>
            <a:ext cx="5461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Arial" charset="0"/>
              <a:buAutoNum type="arabicPeriod"/>
            </a:pPr>
            <a:r>
              <a:rPr lang="nl-NL" sz="2800">
                <a:solidFill>
                  <a:srgbClr val="ED192D"/>
                </a:solidFill>
              </a:rPr>
              <a:t>Bedrijfsstrategie ‘Visie en Vlag’</a:t>
            </a:r>
          </a:p>
          <a:p>
            <a:pPr marL="342900" indent="-342900">
              <a:buFont typeface="Arial" charset="0"/>
              <a:buAutoNum type="arabicPeriod"/>
            </a:pPr>
            <a:r>
              <a:rPr lang="nl-NL" sz="2800">
                <a:solidFill>
                  <a:srgbClr val="ED192D"/>
                </a:solidFill>
              </a:rPr>
              <a:t>Relatief kleine bank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Domein model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3" y="2205038"/>
            <a:ext cx="46101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In2Flow – </a:t>
            </a:r>
            <a:r>
              <a:rPr lang="en-US" dirty="0" err="1" smtClean="0">
                <a:ea typeface="ＭＳ Ｐゴシック" charset="-128"/>
              </a:rPr>
              <a:t>Proces-taak</a:t>
            </a:r>
            <a:r>
              <a:rPr lang="en-US" dirty="0" smtClean="0">
                <a:ea typeface="ＭＳ Ｐゴシック" charset="-128"/>
              </a:rPr>
              <a:t> </a:t>
            </a:r>
            <a:r>
              <a:rPr lang="en-US" dirty="0" err="1" smtClean="0">
                <a:ea typeface="ＭＳ Ｐゴシック" charset="-128"/>
              </a:rPr>
              <a:t>interactie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2132856"/>
            <a:ext cx="6881003" cy="441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Proces-taak interactie</a:t>
            </a:r>
          </a:p>
        </p:txBody>
      </p:sp>
      <p:pic>
        <p:nvPicPr>
          <p:cNvPr id="30724" name="Picture 4" descr="C:\Users\Arnoud\AppData\Local\Temp\in2flow-v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2420888"/>
            <a:ext cx="7483903" cy="33843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Proces-taak interactie</a:t>
            </a:r>
          </a:p>
        </p:txBody>
      </p:sp>
      <p:sp>
        <p:nvSpPr>
          <p:cNvPr id="32771" name="Tekstvak 4"/>
          <p:cNvSpPr txBox="1">
            <a:spLocks noChangeArrowheads="1"/>
          </p:cNvSpPr>
          <p:nvPr/>
        </p:nvSpPr>
        <p:spPr bwMode="auto">
          <a:xfrm>
            <a:off x="539552" y="2132856"/>
            <a:ext cx="55451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800" dirty="0">
                <a:solidFill>
                  <a:srgbClr val="ED192D"/>
                </a:solidFill>
              </a:rPr>
              <a:t>Page </a:t>
            </a:r>
            <a:r>
              <a:rPr lang="nl-NL" sz="2800" dirty="0" err="1">
                <a:solidFill>
                  <a:srgbClr val="ED192D"/>
                </a:solidFill>
              </a:rPr>
              <a:t>Bean</a:t>
            </a:r>
            <a:r>
              <a:rPr lang="nl-NL" sz="2800" dirty="0">
                <a:solidFill>
                  <a:srgbClr val="ED192D"/>
                </a:solidFill>
              </a:rPr>
              <a:t> Code:</a:t>
            </a:r>
          </a:p>
        </p:txBody>
      </p:sp>
      <p:sp>
        <p:nvSpPr>
          <p:cNvPr id="4" name="Rechthoek 3"/>
          <p:cNvSpPr/>
          <p:nvPr/>
        </p:nvSpPr>
        <p:spPr>
          <a:xfrm>
            <a:off x="323528" y="2708920"/>
            <a:ext cx="550810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smtClean="0"/>
              <a:t>@Name("</a:t>
            </a:r>
            <a:r>
              <a:rPr lang="nl-NL" sz="1200" dirty="0" err="1" smtClean="0"/>
              <a:t>beoordeelPasPB</a:t>
            </a:r>
            <a:r>
              <a:rPr lang="nl-NL" sz="1200" dirty="0" smtClean="0"/>
              <a:t>")</a:t>
            </a:r>
          </a:p>
          <a:p>
            <a:r>
              <a:rPr lang="nl-NL" sz="1200" dirty="0" smtClean="0"/>
              <a:t>@Scope(</a:t>
            </a:r>
            <a:r>
              <a:rPr lang="nl-NL" sz="1200" dirty="0" err="1" smtClean="0"/>
              <a:t>ScopeType.PAGE</a:t>
            </a:r>
            <a:r>
              <a:rPr lang="nl-NL" sz="1200" dirty="0" smtClean="0"/>
              <a:t>)</a:t>
            </a:r>
          </a:p>
          <a:p>
            <a:r>
              <a:rPr lang="nl-NL" sz="1200" dirty="0" smtClean="0"/>
              <a:t>public </a:t>
            </a:r>
            <a:r>
              <a:rPr lang="nl-NL" sz="1200" dirty="0" err="1" smtClean="0"/>
              <a:t>class</a:t>
            </a:r>
            <a:r>
              <a:rPr lang="nl-NL" sz="1200" dirty="0" smtClean="0"/>
              <a:t> </a:t>
            </a:r>
            <a:r>
              <a:rPr lang="nl-NL" sz="1200" dirty="0" err="1" smtClean="0"/>
              <a:t>BeoordeelPasPB</a:t>
            </a:r>
            <a:r>
              <a:rPr lang="nl-NL" sz="1200" dirty="0" smtClean="0"/>
              <a:t> </a:t>
            </a:r>
            <a:r>
              <a:rPr lang="nl-NL" sz="1200" dirty="0" err="1" smtClean="0"/>
              <a:t>extends</a:t>
            </a:r>
            <a:r>
              <a:rPr lang="nl-NL" sz="1200" dirty="0" smtClean="0"/>
              <a:t> </a:t>
            </a:r>
            <a:r>
              <a:rPr lang="nl-NL" sz="1200" dirty="0" err="1" smtClean="0"/>
              <a:t>AbstractTaskDetailsPageBean</a:t>
            </a:r>
            <a:r>
              <a:rPr lang="nl-NL" sz="1200" dirty="0" smtClean="0"/>
              <a:t> {</a:t>
            </a:r>
          </a:p>
          <a:p>
            <a:endParaRPr lang="nl-NL" sz="1200" dirty="0" smtClean="0"/>
          </a:p>
          <a:p>
            <a:r>
              <a:rPr lang="nl-NL" sz="1200" dirty="0" smtClean="0"/>
              <a:t>        private </a:t>
            </a:r>
            <a:r>
              <a:rPr lang="nl-NL" sz="1200" dirty="0" err="1" smtClean="0"/>
              <a:t>BeoordeelPasInputVO</a:t>
            </a:r>
            <a:r>
              <a:rPr lang="nl-NL" sz="1200" dirty="0" smtClean="0"/>
              <a:t> </a:t>
            </a:r>
            <a:r>
              <a:rPr lang="nl-NL" sz="1200" dirty="0" err="1" smtClean="0"/>
              <a:t>inputVO</a:t>
            </a:r>
            <a:r>
              <a:rPr lang="nl-NL" sz="1200" dirty="0" smtClean="0"/>
              <a:t>;</a:t>
            </a:r>
          </a:p>
          <a:p>
            <a:r>
              <a:rPr lang="nl-NL" sz="1200" dirty="0" smtClean="0"/>
              <a:t>        private </a:t>
            </a:r>
            <a:r>
              <a:rPr lang="nl-NL" sz="1200" dirty="0" err="1" smtClean="0"/>
              <a:t>BeoordeelPasOutputVO</a:t>
            </a:r>
            <a:r>
              <a:rPr lang="nl-NL" sz="1200" dirty="0" smtClean="0"/>
              <a:t> </a:t>
            </a:r>
            <a:r>
              <a:rPr lang="nl-NL" sz="1200" dirty="0" err="1" smtClean="0"/>
              <a:t>outputVO</a:t>
            </a:r>
            <a:r>
              <a:rPr lang="nl-NL" sz="1200" dirty="0" smtClean="0"/>
              <a:t>;</a:t>
            </a:r>
          </a:p>
          <a:p>
            <a:endParaRPr lang="nl-NL" sz="1200" dirty="0" smtClean="0"/>
          </a:p>
          <a:p>
            <a:r>
              <a:rPr lang="nl-NL" sz="1200" dirty="0" smtClean="0"/>
              <a:t>        @</a:t>
            </a:r>
            <a:r>
              <a:rPr lang="nl-NL" sz="1200" dirty="0" err="1" smtClean="0"/>
              <a:t>Create</a:t>
            </a:r>
            <a:endParaRPr lang="nl-NL" sz="1200" dirty="0" smtClean="0"/>
          </a:p>
          <a:p>
            <a:r>
              <a:rPr lang="nl-NL" sz="1200" dirty="0" smtClean="0"/>
              <a:t>        public </a:t>
            </a:r>
            <a:r>
              <a:rPr lang="nl-NL" sz="1200" dirty="0" err="1" smtClean="0"/>
              <a:t>void</a:t>
            </a:r>
            <a:r>
              <a:rPr lang="nl-NL" sz="1200" dirty="0" smtClean="0"/>
              <a:t> </a:t>
            </a:r>
            <a:r>
              <a:rPr lang="nl-NL" sz="1200" dirty="0" err="1" smtClean="0"/>
              <a:t>init</a:t>
            </a:r>
            <a:r>
              <a:rPr lang="nl-NL" sz="1200" dirty="0" smtClean="0"/>
              <a:t>() {</a:t>
            </a:r>
          </a:p>
          <a:p>
            <a:r>
              <a:rPr lang="nl-NL" sz="1200" dirty="0"/>
              <a:t>	</a:t>
            </a:r>
            <a:r>
              <a:rPr lang="nl-NL" sz="1200" dirty="0" err="1" smtClean="0"/>
              <a:t>inputVO</a:t>
            </a:r>
            <a:r>
              <a:rPr lang="nl-NL" sz="1200" dirty="0" smtClean="0"/>
              <a:t> = </a:t>
            </a:r>
            <a:r>
              <a:rPr lang="nl-NL" sz="1200" dirty="0" err="1" smtClean="0"/>
              <a:t>this.getValueObject</a:t>
            </a:r>
            <a:r>
              <a:rPr lang="nl-NL" sz="1200" dirty="0" smtClean="0"/>
              <a:t>(</a:t>
            </a:r>
            <a:r>
              <a:rPr lang="nl-NL" sz="1200" dirty="0" err="1" smtClean="0"/>
              <a:t>BeoordeelPasInputVO.class</a:t>
            </a:r>
            <a:r>
              <a:rPr lang="nl-NL" sz="1200" dirty="0" smtClean="0"/>
              <a:t>);</a:t>
            </a:r>
          </a:p>
          <a:p>
            <a:r>
              <a:rPr lang="nl-NL" sz="1200" dirty="0" smtClean="0"/>
              <a:t>        }</a:t>
            </a:r>
          </a:p>
          <a:p>
            <a:r>
              <a:rPr lang="nl-NL" sz="1200" dirty="0" smtClean="0"/>
              <a:t>        </a:t>
            </a:r>
          </a:p>
          <a:p>
            <a:r>
              <a:rPr lang="nl-NL" sz="1200" dirty="0" smtClean="0"/>
              <a:t>        @</a:t>
            </a:r>
            <a:r>
              <a:rPr lang="nl-NL" sz="1200" dirty="0" err="1" smtClean="0"/>
              <a:t>Override</a:t>
            </a:r>
            <a:endParaRPr lang="nl-NL" sz="1200" dirty="0" smtClean="0"/>
          </a:p>
          <a:p>
            <a:r>
              <a:rPr lang="nl-NL" sz="1200" dirty="0" smtClean="0"/>
              <a:t>        public </a:t>
            </a:r>
            <a:r>
              <a:rPr lang="nl-NL" sz="1200" dirty="0" err="1" smtClean="0"/>
              <a:t>String</a:t>
            </a:r>
            <a:r>
              <a:rPr lang="nl-NL" sz="1200" dirty="0" smtClean="0"/>
              <a:t> </a:t>
            </a:r>
            <a:r>
              <a:rPr lang="nl-NL" sz="1200" dirty="0" err="1" smtClean="0"/>
              <a:t>doProcessTask</a:t>
            </a:r>
            <a:r>
              <a:rPr lang="nl-NL" sz="1200" dirty="0" smtClean="0"/>
              <a:t>() </a:t>
            </a:r>
            <a:r>
              <a:rPr lang="nl-NL" sz="1200" dirty="0" err="1" smtClean="0"/>
              <a:t>throws</a:t>
            </a:r>
            <a:r>
              <a:rPr lang="nl-NL" sz="1200" dirty="0" smtClean="0"/>
              <a:t> </a:t>
            </a:r>
            <a:r>
              <a:rPr lang="nl-NL" sz="1200" dirty="0" err="1" smtClean="0"/>
              <a:t>BusinessException</a:t>
            </a:r>
            <a:r>
              <a:rPr lang="nl-NL" sz="1200" dirty="0" smtClean="0"/>
              <a:t> {</a:t>
            </a:r>
          </a:p>
          <a:p>
            <a:r>
              <a:rPr lang="nl-NL" sz="1200" dirty="0" smtClean="0"/>
              <a:t>                </a:t>
            </a:r>
            <a:r>
              <a:rPr lang="nl-NL" sz="1200" dirty="0" err="1" smtClean="0"/>
              <a:t>this.outputVO</a:t>
            </a:r>
            <a:r>
              <a:rPr lang="nl-NL" sz="1200" dirty="0" smtClean="0"/>
              <a:t> = </a:t>
            </a:r>
            <a:r>
              <a:rPr lang="nl-NL" sz="1200" dirty="0" err="1" smtClean="0"/>
              <a:t>createOutputVO</a:t>
            </a:r>
            <a:r>
              <a:rPr lang="nl-NL" sz="1200" dirty="0" smtClean="0"/>
              <a:t>();</a:t>
            </a:r>
          </a:p>
          <a:p>
            <a:r>
              <a:rPr lang="nl-NL" sz="1200" dirty="0" smtClean="0"/>
              <a:t>                </a:t>
            </a:r>
            <a:r>
              <a:rPr lang="nl-NL" sz="1200" dirty="0" err="1" smtClean="0"/>
              <a:t>this.saveValueObject</a:t>
            </a:r>
            <a:r>
              <a:rPr lang="nl-NL" sz="1200" dirty="0" smtClean="0"/>
              <a:t>(</a:t>
            </a:r>
            <a:r>
              <a:rPr lang="nl-NL" sz="1200" dirty="0" err="1" smtClean="0"/>
              <a:t>this.outputVO</a:t>
            </a:r>
            <a:r>
              <a:rPr lang="nl-NL" sz="1200" dirty="0" smtClean="0"/>
              <a:t>);</a:t>
            </a:r>
          </a:p>
          <a:p>
            <a:r>
              <a:rPr lang="nl-NL" sz="1200" dirty="0" smtClean="0"/>
              <a:t>                return </a:t>
            </a:r>
            <a:r>
              <a:rPr lang="nl-NL" sz="1200" dirty="0" err="1" smtClean="0"/>
              <a:t>null</a:t>
            </a:r>
            <a:r>
              <a:rPr lang="nl-NL" sz="1200" dirty="0" smtClean="0"/>
              <a:t>;</a:t>
            </a:r>
          </a:p>
          <a:p>
            <a:r>
              <a:rPr lang="nl-NL" sz="1200" dirty="0" smtClean="0"/>
              <a:t>        }       </a:t>
            </a:r>
          </a:p>
          <a:p>
            <a:r>
              <a:rPr lang="nl-NL" sz="1200" dirty="0" smtClean="0"/>
              <a:t>}</a:t>
            </a:r>
            <a:endParaRPr lang="nl-NL" sz="1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Taak beëindiging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204864"/>
            <a:ext cx="7653337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In2Flow – Leasons learned</a:t>
            </a:r>
          </a:p>
        </p:txBody>
      </p:sp>
      <p:sp>
        <p:nvSpPr>
          <p:cNvPr id="34819" name="Tekstvak 4"/>
          <p:cNvSpPr txBox="1">
            <a:spLocks noChangeArrowheads="1"/>
          </p:cNvSpPr>
          <p:nvPr/>
        </p:nvSpPr>
        <p:spPr bwMode="auto">
          <a:xfrm>
            <a:off x="323850" y="2349500"/>
            <a:ext cx="7920038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Keep It Simple &amp; Straightforward:</a:t>
            </a:r>
          </a:p>
          <a:p>
            <a:endParaRPr lang="nl-NL" sz="280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Modulair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Taakgeoriënteerd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Simpel domein model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Abstractielaag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Eenvoudige communicatie met proces</a:t>
            </a: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Simpele schermen; alleen het noodzakelijke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SNS Bank – Visie en Vlag</a:t>
            </a:r>
          </a:p>
        </p:txBody>
      </p:sp>
      <p:sp>
        <p:nvSpPr>
          <p:cNvPr id="6147" name="Tekstvak 7"/>
          <p:cNvSpPr txBox="1">
            <a:spLocks noChangeArrowheads="1"/>
          </p:cNvSpPr>
          <p:nvPr/>
        </p:nvSpPr>
        <p:spPr bwMode="auto">
          <a:xfrm>
            <a:off x="179388" y="2349500"/>
            <a:ext cx="74485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nl-NL" sz="2800">
                <a:solidFill>
                  <a:srgbClr val="ED192D"/>
                </a:solidFill>
              </a:rPr>
              <a:t>SNS Bank bedient haar klanten via internet </a:t>
            </a:r>
          </a:p>
          <a:p>
            <a:pPr marL="342900" indent="-342900"/>
            <a:r>
              <a:rPr lang="nl-NL" sz="2800">
                <a:solidFill>
                  <a:srgbClr val="ED192D"/>
                </a:solidFill>
              </a:rPr>
              <a:t>en met mobiele adviseurs</a:t>
            </a:r>
          </a:p>
        </p:txBody>
      </p:sp>
      <p:sp>
        <p:nvSpPr>
          <p:cNvPr id="6148" name="Rechthoek 3"/>
          <p:cNvSpPr>
            <a:spLocks noChangeArrowheads="1"/>
          </p:cNvSpPr>
          <p:nvPr/>
        </p:nvSpPr>
        <p:spPr bwMode="auto">
          <a:xfrm>
            <a:off x="179388" y="3573463"/>
            <a:ext cx="89646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In 2010 moeten consumenten alle eenvoudige producten in vijf muisklikken kunnen kopen via internet.</a:t>
            </a:r>
          </a:p>
        </p:txBody>
      </p:sp>
      <p:sp>
        <p:nvSpPr>
          <p:cNvPr id="6149" name="Rechthoek 4"/>
          <p:cNvSpPr>
            <a:spLocks noChangeArrowheads="1"/>
          </p:cNvSpPr>
          <p:nvPr/>
        </p:nvSpPr>
        <p:spPr bwMode="auto">
          <a:xfrm>
            <a:off x="179388" y="4868863"/>
            <a:ext cx="8964612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De bank bouwt aan een landelijk netwerk van winkels waar de klant afspraken kan maken met adviseurs.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SNS Bank – Visie en Vlag</a:t>
            </a:r>
          </a:p>
        </p:txBody>
      </p:sp>
      <p:sp>
        <p:nvSpPr>
          <p:cNvPr id="7171" name="Tekstvak 5"/>
          <p:cNvSpPr txBox="1">
            <a:spLocks noChangeArrowheads="1"/>
          </p:cNvSpPr>
          <p:nvPr/>
        </p:nvSpPr>
        <p:spPr bwMode="auto">
          <a:xfrm>
            <a:off x="323850" y="2276475"/>
            <a:ext cx="80327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De IT uitdagingen:</a:t>
            </a:r>
          </a:p>
          <a:p>
            <a:endParaRPr lang="nl-NL" sz="280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Internet</a:t>
            </a:r>
          </a:p>
          <a:p>
            <a:endParaRPr lang="nl-NL" sz="280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Automatiseren van de bankkantoor handelingen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SNS Bank – Relatief kleine bank</a:t>
            </a:r>
          </a:p>
        </p:txBody>
      </p:sp>
      <p:sp>
        <p:nvSpPr>
          <p:cNvPr id="8195" name="Tekstvak 5"/>
          <p:cNvSpPr txBox="1">
            <a:spLocks noChangeArrowheads="1"/>
          </p:cNvSpPr>
          <p:nvPr/>
        </p:nvSpPr>
        <p:spPr bwMode="auto">
          <a:xfrm>
            <a:off x="250825" y="2349500"/>
            <a:ext cx="3794125" cy="22463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2800">
                <a:solidFill>
                  <a:srgbClr val="ED192D"/>
                </a:solidFill>
              </a:rPr>
              <a:t>Balans totalen 2009</a:t>
            </a:r>
          </a:p>
          <a:p>
            <a:r>
              <a:rPr lang="sv-SE" sz="2800">
                <a:solidFill>
                  <a:srgbClr val="ED192D"/>
                </a:solidFill>
              </a:rPr>
              <a:t>ABN		350 miljard</a:t>
            </a:r>
          </a:p>
          <a:p>
            <a:r>
              <a:rPr lang="sv-SE" sz="2800">
                <a:solidFill>
                  <a:srgbClr val="ED192D"/>
                </a:solidFill>
              </a:rPr>
              <a:t>ING		900 miljard</a:t>
            </a:r>
          </a:p>
          <a:p>
            <a:r>
              <a:rPr lang="sv-SE" sz="2800">
                <a:solidFill>
                  <a:srgbClr val="ED192D"/>
                </a:solidFill>
              </a:rPr>
              <a:t>Rabobank	600 miljard</a:t>
            </a:r>
          </a:p>
          <a:p>
            <a:r>
              <a:rPr lang="sv-SE" sz="2800">
                <a:solidFill>
                  <a:srgbClr val="ED192D"/>
                </a:solidFill>
              </a:rPr>
              <a:t>SNS		 70 miljard</a:t>
            </a:r>
            <a:endParaRPr lang="nl-NL" sz="2800">
              <a:solidFill>
                <a:srgbClr val="ED192D"/>
              </a:solidFill>
            </a:endParaRPr>
          </a:p>
        </p:txBody>
      </p:sp>
      <p:sp>
        <p:nvSpPr>
          <p:cNvPr id="8196" name="Rechthoek 3"/>
          <p:cNvSpPr>
            <a:spLocks noChangeArrowheads="1"/>
          </p:cNvSpPr>
          <p:nvPr/>
        </p:nvSpPr>
        <p:spPr bwMode="auto">
          <a:xfrm>
            <a:off x="4716463" y="2349500"/>
            <a:ext cx="4032250" cy="224631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Spaar tegoeden (2009)</a:t>
            </a:r>
          </a:p>
          <a:p>
            <a:r>
              <a:rPr lang="nl-NL" sz="2800">
                <a:solidFill>
                  <a:srgbClr val="ED192D"/>
                </a:solidFill>
              </a:rPr>
              <a:t>ING Bank		115,0</a:t>
            </a:r>
          </a:p>
          <a:p>
            <a:r>
              <a:rPr lang="nl-NL" sz="2800">
                <a:solidFill>
                  <a:srgbClr val="ED192D"/>
                </a:solidFill>
              </a:rPr>
              <a:t>Rabobank		107,0</a:t>
            </a:r>
          </a:p>
          <a:p>
            <a:r>
              <a:rPr lang="nl-NL" sz="2800">
                <a:solidFill>
                  <a:srgbClr val="ED192D"/>
                </a:solidFill>
              </a:rPr>
              <a:t>ABN			32,1</a:t>
            </a:r>
          </a:p>
          <a:p>
            <a:r>
              <a:rPr lang="nl-NL" sz="2800">
                <a:solidFill>
                  <a:srgbClr val="ED192D"/>
                </a:solidFill>
              </a:rPr>
              <a:t>SNS			18,1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SNS Bank – Relatief kleine bank</a:t>
            </a:r>
          </a:p>
        </p:txBody>
      </p:sp>
      <p:sp>
        <p:nvSpPr>
          <p:cNvPr id="9219" name="Tekstvak 4"/>
          <p:cNvSpPr txBox="1">
            <a:spLocks noChangeArrowheads="1"/>
          </p:cNvSpPr>
          <p:nvPr/>
        </p:nvSpPr>
        <p:spPr bwMode="auto">
          <a:xfrm>
            <a:off x="539750" y="2708275"/>
            <a:ext cx="5303838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2800">
                <a:solidFill>
                  <a:srgbClr val="ED192D"/>
                </a:solidFill>
              </a:rPr>
              <a:t>De IT uitdaging:</a:t>
            </a:r>
          </a:p>
          <a:p>
            <a:endParaRPr lang="nl-NL" sz="2800">
              <a:solidFill>
                <a:srgbClr val="ED192D"/>
              </a:solidFill>
            </a:endParaRPr>
          </a:p>
          <a:p>
            <a:pPr>
              <a:buFont typeface="Arial" charset="0"/>
              <a:buChar char="•"/>
            </a:pPr>
            <a:r>
              <a:rPr lang="nl-NL" sz="2800">
                <a:solidFill>
                  <a:srgbClr val="ED192D"/>
                </a:solidFill>
              </a:rPr>
              <a:t> IT kosten beheersbaar houden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charset="-128"/>
              </a:rPr>
              <a:t>Antwoorden op de IT uitdagingen</a:t>
            </a:r>
          </a:p>
        </p:txBody>
      </p:sp>
      <p:pic>
        <p:nvPicPr>
          <p:cNvPr id="10243" name="Picture 2" descr="C:\Users\Arnoud\Pictures\Open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276475"/>
            <a:ext cx="5724525" cy="429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kstvak 5"/>
          <p:cNvSpPr txBox="1">
            <a:spLocks noChangeArrowheads="1"/>
          </p:cNvSpPr>
          <p:nvPr/>
        </p:nvSpPr>
        <p:spPr bwMode="auto">
          <a:xfrm>
            <a:off x="5435600" y="2349500"/>
            <a:ext cx="35210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2400">
                <a:solidFill>
                  <a:srgbClr val="ED192D"/>
                </a:solidFill>
              </a:rPr>
              <a:t> Open Source Software</a:t>
            </a:r>
          </a:p>
          <a:p>
            <a:pPr>
              <a:buFont typeface="Arial" charset="0"/>
              <a:buChar char="•"/>
            </a:pPr>
            <a:r>
              <a:rPr lang="nl-NL" sz="2400">
                <a:solidFill>
                  <a:srgbClr val="ED192D"/>
                </a:solidFill>
              </a:rPr>
              <a:t> Workflow management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BPM </a:t>
            </a:r>
            <a:r>
              <a:rPr lang="en-US" dirty="0" err="1" smtClean="0">
                <a:ea typeface="ＭＳ Ｐゴシック" charset="-128"/>
              </a:rPr>
              <a:t>Architectuur</a:t>
            </a:r>
            <a:endParaRPr lang="en-US" dirty="0" smtClean="0">
              <a:ea typeface="ＭＳ Ｐゴシック" charset="-128"/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2781300"/>
            <a:ext cx="641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185738" y="2420938"/>
            <a:ext cx="1146175" cy="12001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Mijn SNS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250" y="4005263"/>
            <a:ext cx="530225" cy="52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ebogen pijl 7"/>
          <p:cNvSpPr/>
          <p:nvPr/>
        </p:nvSpPr>
        <p:spPr>
          <a:xfrm rot="5400000">
            <a:off x="1295400" y="3033713"/>
            <a:ext cx="936625" cy="57467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>
              <a:solidFill>
                <a:schemeClr val="tx1"/>
              </a:solidFill>
            </a:endParaRPr>
          </a:p>
        </p:txBody>
      </p:sp>
      <p:pic>
        <p:nvPicPr>
          <p:cNvPr id="1127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2138" y="43402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2771775" y="4005263"/>
            <a:ext cx="1223963" cy="120015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r>
              <a:rPr lang="nl-NL" dirty="0" err="1">
                <a:solidFill>
                  <a:schemeClr val="accent1">
                    <a:lumMod val="50000"/>
                  </a:schemeClr>
                </a:solidFill>
              </a:rPr>
              <a:t>Scheduler</a:t>
            </a: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PIJL-RECHTS 10"/>
          <p:cNvSpPr/>
          <p:nvPr/>
        </p:nvSpPr>
        <p:spPr>
          <a:xfrm rot="10800000">
            <a:off x="2195513" y="4221163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12" name="Tekstvak 11"/>
          <p:cNvSpPr txBox="1"/>
          <p:nvPr/>
        </p:nvSpPr>
        <p:spPr>
          <a:xfrm>
            <a:off x="4643438" y="4011613"/>
            <a:ext cx="1296987" cy="2586037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 algn="ctr">
              <a:defRPr/>
            </a:pPr>
            <a:r>
              <a:rPr lang="nl-NL" dirty="0" err="1">
                <a:solidFill>
                  <a:schemeClr val="accent1">
                    <a:lumMod val="50000"/>
                  </a:schemeClr>
                </a:solidFill>
              </a:rPr>
              <a:t>Process</a:t>
            </a: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kstvak 12"/>
          <p:cNvSpPr txBox="1"/>
          <p:nvPr/>
        </p:nvSpPr>
        <p:spPr>
          <a:xfrm>
            <a:off x="4643438" y="1844675"/>
            <a:ext cx="1296987" cy="1477963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Uitval Applicatie/</a:t>
            </a:r>
          </a:p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In2flow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6659563" y="1844675"/>
            <a:ext cx="1079500" cy="4802188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>
              <a:defRPr/>
            </a:pPr>
            <a:endParaRPr lang="nl-NL" dirty="0"/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BOM/</a:t>
            </a:r>
          </a:p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SOAL</a:t>
            </a:r>
          </a:p>
        </p:txBody>
      </p:sp>
      <p:sp>
        <p:nvSpPr>
          <p:cNvPr id="15" name="Tekstvak 14"/>
          <p:cNvSpPr txBox="1"/>
          <p:nvPr/>
        </p:nvSpPr>
        <p:spPr>
          <a:xfrm rot="16200000">
            <a:off x="8280400" y="2087563"/>
            <a:ext cx="855663" cy="369887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KIS</a:t>
            </a:r>
          </a:p>
        </p:txBody>
      </p:sp>
      <p:sp>
        <p:nvSpPr>
          <p:cNvPr id="16" name="Tekstvak 15"/>
          <p:cNvSpPr txBox="1"/>
          <p:nvPr/>
        </p:nvSpPr>
        <p:spPr>
          <a:xfrm rot="16200000">
            <a:off x="8259762" y="5964238"/>
            <a:ext cx="898525" cy="368300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SAS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1979613" y="2708275"/>
            <a:ext cx="6588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XML</a:t>
            </a:r>
          </a:p>
        </p:txBody>
      </p:sp>
      <p:pic>
        <p:nvPicPr>
          <p:cNvPr id="11280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26000" y="4691063"/>
            <a:ext cx="1041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kstvak 17"/>
          <p:cNvSpPr txBox="1"/>
          <p:nvPr/>
        </p:nvSpPr>
        <p:spPr>
          <a:xfrm rot="16200000">
            <a:off x="8280401" y="4248150"/>
            <a:ext cx="855662" cy="369887"/>
          </a:xfrm>
          <a:prstGeom prst="rect">
            <a:avLst/>
          </a:prstGeom>
          <a:noFill/>
          <a:ln w="3175">
            <a:solidFill>
              <a:schemeClr val="accent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nl-NL" dirty="0">
                <a:solidFill>
                  <a:schemeClr val="accent1">
                    <a:lumMod val="50000"/>
                  </a:schemeClr>
                </a:solidFill>
              </a:rPr>
              <a:t>DOC1</a:t>
            </a:r>
          </a:p>
        </p:txBody>
      </p:sp>
      <p:pic>
        <p:nvPicPr>
          <p:cNvPr id="11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1916113"/>
            <a:ext cx="641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PIJL-RECHTS 19"/>
          <p:cNvSpPr/>
          <p:nvPr/>
        </p:nvSpPr>
        <p:spPr>
          <a:xfrm>
            <a:off x="4067175" y="4221163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1" name="PIJL-RECHTS 20"/>
          <p:cNvSpPr/>
          <p:nvPr/>
        </p:nvSpPr>
        <p:spPr>
          <a:xfrm>
            <a:off x="6083300" y="4292600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2" name="PIJL-RECHTS 21"/>
          <p:cNvSpPr/>
          <p:nvPr/>
        </p:nvSpPr>
        <p:spPr>
          <a:xfrm>
            <a:off x="7885113" y="2133600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3" name="PIJL-RECHTS 22"/>
          <p:cNvSpPr/>
          <p:nvPr/>
        </p:nvSpPr>
        <p:spPr>
          <a:xfrm>
            <a:off x="7885113" y="4292600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4" name="PIJL-RECHTS 23"/>
          <p:cNvSpPr/>
          <p:nvPr/>
        </p:nvSpPr>
        <p:spPr>
          <a:xfrm>
            <a:off x="7885113" y="5949950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6" name="PIJL-RECHTS 25"/>
          <p:cNvSpPr/>
          <p:nvPr/>
        </p:nvSpPr>
        <p:spPr>
          <a:xfrm>
            <a:off x="6084888" y="2133600"/>
            <a:ext cx="50482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7" name="PIJL-LINKS en -RECHTS 26"/>
          <p:cNvSpPr/>
          <p:nvPr/>
        </p:nvSpPr>
        <p:spPr>
          <a:xfrm rot="16200000">
            <a:off x="5039519" y="3537744"/>
            <a:ext cx="504825" cy="287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pic>
        <p:nvPicPr>
          <p:cNvPr id="11290" name="Afbeelding 27" descr="ws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025" y="4027488"/>
            <a:ext cx="76993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lide Master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Dit is de voorbeeld titel&amp;quot;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2_Standaardontwerp">
  <a:themeElements>
    <a:clrScheme name="2_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916</TotalTime>
  <Words>506</Words>
  <Application>Microsoft Office PowerPoint</Application>
  <PresentationFormat>Diavoorstelling (4:3)</PresentationFormat>
  <Paragraphs>222</Paragraphs>
  <Slides>35</Slides>
  <Notes>15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9" baseType="lpstr">
      <vt:lpstr>Arial</vt:lpstr>
      <vt:lpstr>ＭＳ Ｐゴシック</vt:lpstr>
      <vt:lpstr>2_Standaardontwerp</vt:lpstr>
      <vt:lpstr>Adobe Photoshop Image</vt:lpstr>
      <vt:lpstr>In2flow: solving your BPM human task problems?!</vt:lpstr>
      <vt:lpstr>Agenda</vt:lpstr>
      <vt:lpstr>SNS Bank</vt:lpstr>
      <vt:lpstr>SNS Bank – Visie en Vlag</vt:lpstr>
      <vt:lpstr>SNS Bank – Visie en Vlag</vt:lpstr>
      <vt:lpstr>SNS Bank – Relatief kleine bank</vt:lpstr>
      <vt:lpstr>SNS Bank – Relatief kleine bank</vt:lpstr>
      <vt:lpstr>Antwoorden op de IT uitdagingen</vt:lpstr>
      <vt:lpstr>BPM Architectuur</vt:lpstr>
      <vt:lpstr>Uitvalapplicatie</vt:lpstr>
      <vt:lpstr>Uitvalapplicatie – Screen shot</vt:lpstr>
      <vt:lpstr>Uitvalapplicatie – Screen shot</vt:lpstr>
      <vt:lpstr>Uitvalapplicatie – Scary picture</vt:lpstr>
      <vt:lpstr>Uitvalapplicatie – Scary picture</vt:lpstr>
      <vt:lpstr>Uitvalapplicatie – Scary picture</vt:lpstr>
      <vt:lpstr>Uitvalapplicatie – Knelpunten</vt:lpstr>
      <vt:lpstr>In2Flow - Opdracht</vt:lpstr>
      <vt:lpstr>In2Flow</vt:lpstr>
      <vt:lpstr>In2Flow – Screen shots</vt:lpstr>
      <vt:lpstr>In2Flow – Screen shots</vt:lpstr>
      <vt:lpstr>In2Flow – Screen shots</vt:lpstr>
      <vt:lpstr>In2Flow – Screen shots</vt:lpstr>
      <vt:lpstr>In2Flow – Screen shots</vt:lpstr>
      <vt:lpstr>In2Flow – Modulair ontwerp</vt:lpstr>
      <vt:lpstr>In2Flow – Modulair ontwerp</vt:lpstr>
      <vt:lpstr>In2Flow – Modulair ontwerp</vt:lpstr>
      <vt:lpstr>In2Flow – Shared Session</vt:lpstr>
      <vt:lpstr>In2Flow – Taak &lt;-&gt; URL Mapping</vt:lpstr>
      <vt:lpstr>In2Flow – Layering</vt:lpstr>
      <vt:lpstr>In2Flow – Domein model</vt:lpstr>
      <vt:lpstr>In2Flow – Proces-taak interactie</vt:lpstr>
      <vt:lpstr>In2Flow – Proces-taak interactie</vt:lpstr>
      <vt:lpstr>In2Flow – Proces-taak interactie</vt:lpstr>
      <vt:lpstr>In2Flow – Taak beëindiging</vt:lpstr>
      <vt:lpstr>In2Flow – Leasons learned</vt:lpstr>
    </vt:vector>
  </TitlesOfParts>
  <Company>Factotum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Klaasjan Tukker</dc:creator>
  <cp:lastModifiedBy>Arnoud</cp:lastModifiedBy>
  <cp:revision>104</cp:revision>
  <dcterms:created xsi:type="dcterms:W3CDTF">2010-10-18T18:43:49Z</dcterms:created>
  <dcterms:modified xsi:type="dcterms:W3CDTF">2010-11-03T00:42:49Z</dcterms:modified>
</cp:coreProperties>
</file>