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67" r:id="rId4"/>
    <p:sldId id="268" r:id="rId5"/>
    <p:sldId id="269" r:id="rId6"/>
    <p:sldId id="260" r:id="rId7"/>
    <p:sldId id="264" r:id="rId8"/>
    <p:sldId id="270" r:id="rId9"/>
    <p:sldId id="272" r:id="rId10"/>
    <p:sldId id="271" r:id="rId11"/>
    <p:sldId id="273" r:id="rId12"/>
    <p:sldId id="274" r:id="rId13"/>
    <p:sldId id="275" r:id="rId14"/>
  </p:sldIdLst>
  <p:sldSz cx="12192000" cy="6858000"/>
  <p:notesSz cx="9144000" cy="6858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2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6" d="100"/>
          <a:sy n="116" d="100"/>
        </p:scale>
        <p:origin x="23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3CFC3-3FB1-4973-A98E-DCA82FC46F01}" type="datetimeFigureOut">
              <a:rPr lang="es-AR" smtClean="0"/>
              <a:t>7/7/2017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406B9-9746-4958-8D5F-E16EC544CA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9227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1300F-1AD3-4940-B753-E1655F6804B8}" type="datetimeFigureOut">
              <a:rPr lang="es-AR" smtClean="0"/>
              <a:t>7/7/2017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54500-CE3B-4417-B298-54992A21D83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18993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3343-D62B-428B-B7A7-76E14B0ACCED}" type="datetime1">
              <a:rPr lang="es-AR" smtClean="0"/>
              <a:t>7/7/2017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Auditers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2B79-B34F-4DDB-B29B-B999991CA7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6802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85E-8F81-47B4-B63F-257EF879E2D3}" type="datetime1">
              <a:rPr lang="es-AR" smtClean="0"/>
              <a:t>7/7/2017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Auditers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2B79-B34F-4DDB-B29B-B999991CA7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8250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37E2-0A7E-497E-921B-7AE9310E8AC7}" type="datetime1">
              <a:rPr lang="es-AR" smtClean="0"/>
              <a:t>7/7/2017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Auditers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2B79-B34F-4DDB-B29B-B999991CA7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381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75871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451702"/>
            <a:ext cx="10515600" cy="311707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C31D-7381-4473-95A6-85699EDDB0C3}" type="datetime1">
              <a:rPr lang="es-AR" smtClean="0"/>
              <a:t>7/7/2017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ell MT" panose="02020503060305020303" pitchFamily="18" charset="0"/>
              </a:defRPr>
            </a:lvl1pPr>
          </a:lstStyle>
          <a:p>
            <a:r>
              <a:rPr lang="es-AR" dirty="0" smtClean="0"/>
              <a:t>Universidad Nacional de Quilmes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2B79-B34F-4DDB-B29B-B999991CA7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737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94DE-22AC-4BA9-B575-328B15A5A81D}" type="datetime1">
              <a:rPr lang="es-AR" smtClean="0"/>
              <a:t>7/7/2017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Auditers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2B79-B34F-4DDB-B29B-B999991CA7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9576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CB7E-8276-4FE6-B42E-767A94C574EC}" type="datetime1">
              <a:rPr lang="es-AR" smtClean="0"/>
              <a:t>7/7/2017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Auditers</a:t>
            </a:r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2B79-B34F-4DDB-B29B-B999991CA7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5517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B403-7E36-4BBE-AF71-48711DC40C39}" type="datetime1">
              <a:rPr lang="es-AR" smtClean="0"/>
              <a:t>7/7/2017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Auditers</a:t>
            </a:r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2B79-B34F-4DDB-B29B-B999991CA7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2265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612E-AD3D-4D4C-8D5A-BC74867CF1E0}" type="datetime1">
              <a:rPr lang="es-AR" smtClean="0"/>
              <a:t>7/7/2017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Auditers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2B79-B34F-4DDB-B29B-B999991CA7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5646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4BD3-A681-49EB-851F-027FA6560C01}" type="datetime1">
              <a:rPr lang="es-AR" smtClean="0"/>
              <a:t>7/7/2017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Auditers</a:t>
            </a:r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2B79-B34F-4DDB-B29B-B999991CA7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702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E880-A1EB-48CF-B031-D744E7A2C055}" type="datetime1">
              <a:rPr lang="es-AR" smtClean="0"/>
              <a:t>7/7/2017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Auditers</a:t>
            </a:r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2B79-B34F-4DDB-B29B-B999991CA7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195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3BE4-59BF-46B4-8421-3A842D6EFFAF}" type="datetime1">
              <a:rPr lang="es-AR" smtClean="0"/>
              <a:t>7/7/2017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Auditers</a:t>
            </a:r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2B79-B34F-4DDB-B29B-B999991CA7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2062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887A1-F191-43B3-9225-D93F7BF6AB9E}" type="datetime1">
              <a:rPr lang="es-AR" smtClean="0"/>
              <a:t>7/7/2017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Auditers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52B79-B34F-4DDB-B29B-B999991CA73B}" type="slidenum">
              <a:rPr lang="es-AR" smtClean="0"/>
              <a:t>‹Nº›</a:t>
            </a:fld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3" y="185738"/>
            <a:ext cx="1633179" cy="6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2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AR" sz="3200" dirty="0" smtClean="0">
                <a:latin typeface="Bell MT" panose="02020503060305020303" pitchFamily="18" charset="0"/>
              </a:rPr>
              <a:t>Trabajo de Inserción Profesional (TIP)</a:t>
            </a:r>
          </a:p>
          <a:p>
            <a:r>
              <a:rPr lang="es-AR" sz="3200" dirty="0" smtClean="0">
                <a:latin typeface="Bell MT" panose="02020503060305020303" pitchFamily="18" charset="0"/>
              </a:rPr>
              <a:t>Esteban R. Schafir</a:t>
            </a:r>
          </a:p>
          <a:p>
            <a:r>
              <a:rPr lang="es-AR" sz="3200" dirty="0" smtClean="0">
                <a:latin typeface="Bell MT" panose="02020503060305020303" pitchFamily="18" charset="0"/>
              </a:rPr>
              <a:t>8 de Julio de 2017</a:t>
            </a:r>
            <a:endParaRPr lang="es-AR" sz="3200" dirty="0">
              <a:latin typeface="Bell MT" panose="02020503060305020303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436" y="2246341"/>
            <a:ext cx="2457127" cy="81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6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aprend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739" y="2512267"/>
            <a:ext cx="2265784" cy="26906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Universidad Nacional de Quilmes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2B79-B34F-4DDB-B29B-B999991CA73B}" type="slidenum">
              <a:rPr lang="es-AR" smtClean="0"/>
              <a:t>10</a:t>
            </a:fld>
            <a:endParaRPr lang="es-A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38200" y="875871"/>
            <a:ext cx="10515600" cy="1325563"/>
          </a:xfrm>
        </p:spPr>
        <p:txBody>
          <a:bodyPr/>
          <a:lstStyle/>
          <a:p>
            <a:r>
              <a:rPr lang="es-AR" dirty="0" smtClean="0">
                <a:latin typeface="Century Gothic" panose="020B0502020202020204" pitchFamily="34" charset="0"/>
              </a:rPr>
              <a:t>Aprendizajes</a:t>
            </a:r>
            <a:endParaRPr lang="es-AR" sz="4000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838200" y="3612074"/>
            <a:ext cx="3659154" cy="491003"/>
          </a:xfrm>
        </p:spPr>
        <p:txBody>
          <a:bodyPr>
            <a:noAutofit/>
          </a:bodyPr>
          <a:lstStyle/>
          <a:p>
            <a:r>
              <a:rPr lang="es-AR" sz="3200" dirty="0" smtClean="0">
                <a:latin typeface="Bell MT" panose="02020503060305020303" pitchFamily="18" charset="0"/>
              </a:rPr>
              <a:t>Pensamiento lógico</a:t>
            </a:r>
            <a:endParaRPr lang="en-US" sz="3200" dirty="0">
              <a:latin typeface="Bell MT" panose="02020503060305020303" pitchFamily="18" charset="0"/>
            </a:endParaRP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838200" y="4526945"/>
            <a:ext cx="3659154" cy="491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dirty="0" smtClean="0">
                <a:latin typeface="Bell MT" panose="02020503060305020303" pitchFamily="18" charset="0"/>
              </a:rPr>
              <a:t>Estructuración en proyectos</a:t>
            </a:r>
            <a:endParaRPr lang="en-US" sz="3200" dirty="0">
              <a:latin typeface="Bell MT" panose="02020503060305020303" pitchFamily="18" charset="0"/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7941908" y="2451701"/>
            <a:ext cx="3659154" cy="491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dirty="0" smtClean="0">
                <a:latin typeface="Bell MT" panose="02020503060305020303" pitchFamily="18" charset="0"/>
              </a:rPr>
              <a:t>Exposiciones públicas</a:t>
            </a:r>
            <a:endParaRPr lang="en-US" sz="3200" dirty="0">
              <a:latin typeface="Bell MT" panose="02020503060305020303" pitchFamily="18" charset="0"/>
            </a:endParaRPr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7941908" y="3612073"/>
            <a:ext cx="3659154" cy="491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dirty="0" smtClean="0">
                <a:latin typeface="Bell MT" panose="02020503060305020303" pitchFamily="18" charset="0"/>
              </a:rPr>
              <a:t>Confianza propia</a:t>
            </a:r>
            <a:endParaRPr lang="en-US" sz="3200" dirty="0">
              <a:latin typeface="Bell MT" panose="02020503060305020303" pitchFamily="18" charset="0"/>
            </a:endParaRPr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7941908" y="4526945"/>
            <a:ext cx="3659154" cy="491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dirty="0" smtClean="0">
                <a:latin typeface="Bell MT" panose="02020503060305020303" pitchFamily="18" charset="0"/>
              </a:rPr>
              <a:t>Relaciones interpersonales</a:t>
            </a:r>
            <a:endParaRPr lang="en-US" sz="3200" dirty="0">
              <a:latin typeface="Bell MT" panose="02020503060305020303" pitchFamily="18" charset="0"/>
            </a:endParaRPr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838200" y="2451701"/>
            <a:ext cx="3659154" cy="491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dirty="0" smtClean="0">
                <a:latin typeface="Bell MT" panose="02020503060305020303" pitchFamily="18" charset="0"/>
              </a:rPr>
              <a:t>Conocimiento de la industria</a:t>
            </a:r>
            <a:endParaRPr lang="en-US" sz="32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92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  <a:alpha val="94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Universidad Nacional de Quilmes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2B79-B34F-4DDB-B29B-B999991CA73B}" type="slidenum">
              <a:rPr lang="es-AR" smtClean="0"/>
              <a:t>11</a:t>
            </a:fld>
            <a:endParaRPr lang="es-A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875871"/>
            <a:ext cx="10515600" cy="1325563"/>
          </a:xfrm>
        </p:spPr>
        <p:txBody>
          <a:bodyPr/>
          <a:lstStyle/>
          <a:p>
            <a:r>
              <a:rPr lang="es-AR" dirty="0" smtClean="0">
                <a:latin typeface="Century Gothic" panose="020B0502020202020204" pitchFamily="34" charset="0"/>
              </a:rPr>
              <a:t>Preguntas</a:t>
            </a:r>
            <a:endParaRPr lang="es-AR" sz="4000" dirty="0"/>
          </a:p>
        </p:txBody>
      </p:sp>
      <p:pic>
        <p:nvPicPr>
          <p:cNvPr id="4098" name="Picture 2" descr="Resultado de imagen para pregunt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706" y="1928328"/>
            <a:ext cx="5729964" cy="38247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54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Universidad Nacional de Quilmes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2B79-B34F-4DDB-B29B-B999991CA73B}" type="slidenum">
              <a:rPr lang="es-AR" smtClean="0"/>
              <a:t>12</a:t>
            </a:fld>
            <a:endParaRPr lang="es-A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875871"/>
            <a:ext cx="10515600" cy="1325563"/>
          </a:xfrm>
        </p:spPr>
        <p:txBody>
          <a:bodyPr/>
          <a:lstStyle/>
          <a:p>
            <a:r>
              <a:rPr lang="es-AR" dirty="0" smtClean="0">
                <a:latin typeface="Century Gothic" panose="020B0502020202020204" pitchFamily="34" charset="0"/>
              </a:rPr>
              <a:t>Agradecimientos</a:t>
            </a:r>
            <a:endParaRPr lang="es-AR" sz="4000" dirty="0"/>
          </a:p>
        </p:txBody>
      </p:sp>
      <p:pic>
        <p:nvPicPr>
          <p:cNvPr id="1026" name="Picture 2" descr="Resultado de imagen para acompañamiento cam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928" y="2514599"/>
            <a:ext cx="8414143" cy="30050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4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Universidad Nacional de Quilmes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2B79-B34F-4DDB-B29B-B999991CA73B}" type="slidenum">
              <a:rPr lang="es-AR" smtClean="0"/>
              <a:t>13</a:t>
            </a:fld>
            <a:endParaRPr lang="es-AR"/>
          </a:p>
        </p:txBody>
      </p:sp>
      <p:sp>
        <p:nvSpPr>
          <p:cNvPr id="2" name="CuadroTexto 1"/>
          <p:cNvSpPr txBox="1"/>
          <p:nvPr/>
        </p:nvSpPr>
        <p:spPr>
          <a:xfrm>
            <a:off x="1288868" y="2856411"/>
            <a:ext cx="9614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>
                <a:latin typeface="Action Jackson" panose="00000400000000000000" pitchFamily="2" charset="0"/>
              </a:rPr>
              <a:t>Esto es To-to-Todo Amigos!</a:t>
            </a:r>
            <a:endParaRPr lang="es-AR" sz="4400" dirty="0">
              <a:latin typeface="Action Jackson" panose="00000400000000000000" pitchFamily="2" charset="0"/>
            </a:endParaRPr>
          </a:p>
        </p:txBody>
      </p:sp>
      <p:pic>
        <p:nvPicPr>
          <p:cNvPr id="3" name="Porky eso es todo amigos HD en Español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42222" y="509170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2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75871"/>
            <a:ext cx="3692236" cy="1325563"/>
          </a:xfrm>
        </p:spPr>
        <p:txBody>
          <a:bodyPr/>
          <a:lstStyle/>
          <a:p>
            <a:r>
              <a:rPr lang="es-AR" dirty="0" smtClean="0">
                <a:latin typeface="Century Gothic" panose="020B0502020202020204" pitchFamily="34" charset="0"/>
              </a:rPr>
              <a:t>Introducción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>
                <a:latin typeface="Bell MT" panose="02020503060305020303" pitchFamily="18" charset="0"/>
              </a:rPr>
              <a:t>Universidad Nacional de Quilmes</a:t>
            </a:r>
            <a:endParaRPr lang="es-AR" dirty="0">
              <a:latin typeface="Bell MT" panose="02020503060305020303" pitchFamily="18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2B79-B34F-4DDB-B29B-B999991CA73B}" type="slidenum">
              <a:rPr lang="es-AR" smtClean="0"/>
              <a:t>2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71" y="3180873"/>
            <a:ext cx="2457127" cy="81274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596263" y="2863969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800" dirty="0" smtClean="0"/>
              <a:t>=</a:t>
            </a:r>
            <a:endParaRPr lang="en-US" sz="8800" dirty="0"/>
          </a:p>
        </p:txBody>
      </p:sp>
      <p:sp>
        <p:nvSpPr>
          <p:cNvPr id="9" name="CuadroTexto 8"/>
          <p:cNvSpPr txBox="1"/>
          <p:nvPr/>
        </p:nvSpPr>
        <p:spPr>
          <a:xfrm>
            <a:off x="6884324" y="2987080"/>
            <a:ext cx="44694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 smtClean="0">
                <a:latin typeface="Bell MT" panose="02020503060305020303" pitchFamily="18" charset="0"/>
              </a:rPr>
              <a:t>Software de Gestión de Auditoria</a:t>
            </a:r>
            <a:endParaRPr lang="en-US" sz="4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3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Century Gothic" panose="020B0502020202020204" pitchFamily="34" charset="0"/>
              </a:rPr>
              <a:t>Introducción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4000" dirty="0" smtClean="0">
                <a:latin typeface="Bell MT" panose="02020503060305020303" pitchFamily="18" charset="0"/>
              </a:rPr>
              <a:t>Auditoría</a:t>
            </a:r>
            <a:r>
              <a:rPr lang="es-AR" sz="3200" dirty="0" smtClean="0">
                <a:latin typeface="Bell MT" panose="02020503060305020303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800" dirty="0" smtClean="0">
                <a:latin typeface="Bell MT" panose="02020503060305020303" pitchFamily="18" charset="0"/>
              </a:rPr>
              <a:t> Dar opinión </a:t>
            </a:r>
            <a:r>
              <a:rPr lang="es-ES" sz="2800" dirty="0">
                <a:latin typeface="Bell MT" panose="02020503060305020303" pitchFamily="18" charset="0"/>
              </a:rPr>
              <a:t>independiente acerca de las cuentas </a:t>
            </a:r>
            <a:r>
              <a:rPr lang="es-ES" sz="2800" dirty="0" smtClean="0">
                <a:latin typeface="Bell MT" panose="02020503060305020303" pitchFamily="18" charset="0"/>
              </a:rPr>
              <a:t>contables.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800" dirty="0" smtClean="0">
                <a:latin typeface="Bell MT" panose="02020503060305020303" pitchFamily="18" charset="0"/>
              </a:rPr>
              <a:t> Revisar </a:t>
            </a:r>
            <a:r>
              <a:rPr lang="es-ES" sz="2800" dirty="0">
                <a:latin typeface="Bell MT" panose="02020503060305020303" pitchFamily="18" charset="0"/>
              </a:rPr>
              <a:t>los procesos de negocio de la </a:t>
            </a:r>
            <a:r>
              <a:rPr lang="es-ES" sz="2800" dirty="0" smtClean="0">
                <a:latin typeface="Bell MT" panose="02020503060305020303" pitchFamily="18" charset="0"/>
              </a:rPr>
              <a:t>compañía.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800" dirty="0" smtClean="0">
                <a:latin typeface="Bell MT" panose="02020503060305020303" pitchFamily="18" charset="0"/>
              </a:rPr>
              <a:t> Agregar </a:t>
            </a:r>
            <a:r>
              <a:rPr lang="es-ES" sz="2800" dirty="0">
                <a:latin typeface="Bell MT" panose="02020503060305020303" pitchFamily="18" charset="0"/>
              </a:rPr>
              <a:t>valor a las organizaciones mejorando sus procesos de negocios</a:t>
            </a:r>
            <a:r>
              <a:rPr lang="es-ES" sz="2800" dirty="0" smtClean="0">
                <a:latin typeface="Bell MT" panose="02020503060305020303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s-ES" sz="2800" dirty="0">
              <a:latin typeface="Bell MT" panose="02020503060305020303" pitchFamily="18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Universidad Nacional de </a:t>
            </a:r>
            <a:r>
              <a:rPr lang="es-AR" dirty="0" smtClean="0"/>
              <a:t>Quilmes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2B79-B34F-4DDB-B29B-B999991CA73B}" type="slidenum">
              <a:rPr lang="es-AR" smtClean="0"/>
              <a:t>3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1288473" y="5162346"/>
            <a:ext cx="802969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-457200">
              <a:buFont typeface="Wingdings" panose="05000000000000000000" pitchFamily="2" charset="2"/>
              <a:buChar char="Ø"/>
            </a:pPr>
            <a:r>
              <a:rPr lang="es-ES" sz="2800" b="1" dirty="0">
                <a:latin typeface="Bell MT" panose="02020503060305020303" pitchFamily="18" charset="0"/>
              </a:rPr>
              <a:t>Los auditores necesitan documentar su trabajo.</a:t>
            </a:r>
            <a:endParaRPr lang="en-US" sz="2800" b="1" dirty="0">
              <a:latin typeface="Bell MT" panose="020205030603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3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Universidad Nacional de Quilmes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2B79-B34F-4DDB-B29B-B999991CA73B}" type="slidenum">
              <a:rPr lang="es-AR" smtClean="0"/>
              <a:t>4</a:t>
            </a:fld>
            <a:endParaRPr lang="es-A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875871"/>
            <a:ext cx="10515600" cy="1325563"/>
          </a:xfrm>
        </p:spPr>
        <p:txBody>
          <a:bodyPr/>
          <a:lstStyle/>
          <a:p>
            <a:r>
              <a:rPr lang="es-AR" dirty="0" smtClean="0">
                <a:latin typeface="Century Gothic" panose="020B0502020202020204" pitchFamily="34" charset="0"/>
              </a:rPr>
              <a:t>Motivación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Resultado de imagen para file cabin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95" y="2280633"/>
            <a:ext cx="3312621" cy="29399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infor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944" y="2874831"/>
            <a:ext cx="2336827" cy="17515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verificar dato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538133"/>
            <a:ext cx="2424950" cy="24249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papeler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332" y="1954443"/>
            <a:ext cx="7703335" cy="440190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01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Century Gothic" panose="020B0502020202020204" pitchFamily="34" charset="0"/>
              </a:rPr>
              <a:t>Alcance</a:t>
            </a:r>
            <a:endParaRPr lang="es-AR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01434"/>
            <a:ext cx="10515600" cy="311707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Bell MT" panose="02020503060305020303" pitchFamily="18" charset="0"/>
              </a:rPr>
              <a:t>Áreas</a:t>
            </a:r>
            <a:r>
              <a:rPr lang="en-US" sz="3200" dirty="0">
                <a:latin typeface="Bell MT" panose="02020503060305020303" pitchFamily="18" charset="0"/>
              </a:rPr>
              <a:t> de </a:t>
            </a:r>
            <a:r>
              <a:rPr lang="en-US" sz="3200" dirty="0" err="1">
                <a:latin typeface="Bell MT" panose="02020503060305020303" pitchFamily="18" charset="0"/>
              </a:rPr>
              <a:t>Auditoría</a:t>
            </a:r>
            <a:r>
              <a:rPr lang="en-US" sz="3200" dirty="0">
                <a:latin typeface="Bell MT" panose="02020503060305020303" pitchFamily="18" charset="0"/>
              </a:rPr>
              <a:t> o similar de </a:t>
            </a:r>
            <a:r>
              <a:rPr lang="en-US" sz="3200" dirty="0" err="1" smtClean="0">
                <a:latin typeface="Bell MT" panose="02020503060305020303" pitchFamily="18" charset="0"/>
              </a:rPr>
              <a:t>empresa</a:t>
            </a:r>
            <a:r>
              <a:rPr lang="en-US" sz="3200" dirty="0" smtClean="0">
                <a:latin typeface="Bell MT" panose="02020503060305020303" pitchFamily="18" charset="0"/>
              </a:rPr>
              <a:t> </a:t>
            </a:r>
            <a:r>
              <a:rPr lang="en-US" sz="3200" dirty="0" err="1">
                <a:latin typeface="Bell MT" panose="02020503060305020303" pitchFamily="18" charset="0"/>
              </a:rPr>
              <a:t>chica</a:t>
            </a:r>
            <a:r>
              <a:rPr lang="en-US" sz="3200" dirty="0">
                <a:latin typeface="Bell MT" panose="02020503060305020303" pitchFamily="18" charset="0"/>
              </a:rPr>
              <a:t>, </a:t>
            </a:r>
            <a:r>
              <a:rPr lang="en-US" sz="3200" dirty="0" err="1" smtClean="0">
                <a:latin typeface="Bell MT" panose="02020503060305020303" pitchFamily="18" charset="0"/>
              </a:rPr>
              <a:t>mediana</a:t>
            </a:r>
            <a:r>
              <a:rPr lang="en-US" sz="3200" dirty="0" smtClean="0">
                <a:latin typeface="Bell MT" panose="02020503060305020303" pitchFamily="18" charset="0"/>
              </a:rPr>
              <a:t> </a:t>
            </a:r>
            <a:r>
              <a:rPr lang="en-US" sz="3200" dirty="0">
                <a:latin typeface="Bell MT" panose="02020503060305020303" pitchFamily="18" charset="0"/>
              </a:rPr>
              <a:t>o </a:t>
            </a:r>
            <a:r>
              <a:rPr lang="en-US" sz="3200" dirty="0" err="1" smtClean="0">
                <a:latin typeface="Bell MT" panose="02020503060305020303" pitchFamily="18" charset="0"/>
              </a:rPr>
              <a:t>grande</a:t>
            </a:r>
            <a:r>
              <a:rPr lang="en-US" sz="3200" dirty="0" smtClean="0">
                <a:latin typeface="Bell MT" panose="02020503060305020303" pitchFamily="18" charset="0"/>
              </a:rPr>
              <a:t> </a:t>
            </a:r>
            <a:r>
              <a:rPr lang="en-US" sz="3200" dirty="0">
                <a:latin typeface="Bell MT" panose="02020503060305020303" pitchFamily="18" charset="0"/>
              </a:rPr>
              <a:t>que </a:t>
            </a:r>
            <a:r>
              <a:rPr lang="en-US" sz="3200" dirty="0" err="1" smtClean="0">
                <a:latin typeface="Bell MT" panose="02020503060305020303" pitchFamily="18" charset="0"/>
              </a:rPr>
              <a:t>necesite</a:t>
            </a:r>
            <a:r>
              <a:rPr lang="en-US" sz="3200" dirty="0" smtClean="0">
                <a:latin typeface="Bell MT" panose="02020503060305020303" pitchFamily="18" charset="0"/>
              </a:rPr>
              <a:t> </a:t>
            </a:r>
            <a:r>
              <a:rPr lang="en-US" sz="3200" dirty="0" err="1">
                <a:latin typeface="Bell MT" panose="02020503060305020303" pitchFamily="18" charset="0"/>
              </a:rPr>
              <a:t>implementar</a:t>
            </a:r>
            <a:r>
              <a:rPr lang="en-US" sz="3200" dirty="0">
                <a:latin typeface="Bell MT" panose="02020503060305020303" pitchFamily="18" charset="0"/>
              </a:rPr>
              <a:t> un software para </a:t>
            </a:r>
            <a:r>
              <a:rPr lang="en-US" sz="3200" dirty="0" err="1">
                <a:latin typeface="Bell MT" panose="02020503060305020303" pitchFamily="18" charset="0"/>
              </a:rPr>
              <a:t>gestión</a:t>
            </a:r>
            <a:r>
              <a:rPr lang="en-US" sz="3200" dirty="0">
                <a:latin typeface="Bell MT" panose="02020503060305020303" pitchFamily="18" charset="0"/>
              </a:rPr>
              <a:t> de </a:t>
            </a:r>
            <a:r>
              <a:rPr lang="en-US" sz="3200" dirty="0" err="1">
                <a:latin typeface="Bell MT" panose="02020503060305020303" pitchFamily="18" charset="0"/>
              </a:rPr>
              <a:t>auditoría</a:t>
            </a:r>
            <a:r>
              <a:rPr lang="en-US" sz="3200" dirty="0">
                <a:latin typeface="Bell MT" panose="02020503060305020303" pitchFamily="18" charset="0"/>
              </a:rPr>
              <a:t>.</a:t>
            </a:r>
            <a:endParaRPr lang="es-AR" sz="3200" dirty="0">
              <a:latin typeface="Bell MT" panose="02020503060305020303" pitchFamily="18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2B79-B34F-4DDB-B29B-B999991CA73B}" type="slidenum">
              <a:rPr lang="es-AR" smtClean="0"/>
              <a:t>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Universidad Nacional de Quilmes</a:t>
            </a:r>
          </a:p>
        </p:txBody>
      </p:sp>
      <p:sp>
        <p:nvSpPr>
          <p:cNvPr id="7" name="AutoShape 12" descr="Resultado de imagen para githu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6" name="Picture 2" descr="Resultado de imagen para py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4403780"/>
            <a:ext cx="1911350" cy="11856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para empre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027" y="3891444"/>
            <a:ext cx="1927604" cy="192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esultado de imagen para empresa grande dibuj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34" y="3325407"/>
            <a:ext cx="2178566" cy="26004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64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Century Gothic" panose="020B0502020202020204" pitchFamily="34" charset="0"/>
              </a:rPr>
              <a:t>Características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451702"/>
            <a:ext cx="4361329" cy="2828510"/>
          </a:xfrm>
        </p:spPr>
        <p:txBody>
          <a:bodyPr>
            <a:noAutofit/>
          </a:bodyPr>
          <a:lstStyle/>
          <a:p>
            <a:r>
              <a:rPr lang="es-AR" dirty="0" smtClean="0">
                <a:latin typeface="Bell MT" panose="02020503060305020303" pitchFamily="18" charset="0"/>
              </a:rPr>
              <a:t>Cliente-servidor</a:t>
            </a:r>
          </a:p>
          <a:p>
            <a:r>
              <a:rPr lang="es-AR" dirty="0" smtClean="0">
                <a:latin typeface="Bell MT" panose="02020503060305020303" pitchFamily="18" charset="0"/>
              </a:rPr>
              <a:t>Gestión centralizada</a:t>
            </a:r>
          </a:p>
          <a:p>
            <a:r>
              <a:rPr lang="es-AR" dirty="0" smtClean="0">
                <a:latin typeface="Bell MT" panose="02020503060305020303" pitchFamily="18" charset="0"/>
              </a:rPr>
              <a:t>Búsquedas de revisiones</a:t>
            </a:r>
          </a:p>
          <a:p>
            <a:r>
              <a:rPr lang="es-AR" dirty="0" err="1" smtClean="0">
                <a:latin typeface="Bell MT" panose="02020503060305020303" pitchFamily="18" charset="0"/>
              </a:rPr>
              <a:t>Workflow</a:t>
            </a:r>
            <a:endParaRPr lang="es-AR" dirty="0" smtClean="0">
              <a:latin typeface="Bell MT" panose="02020503060305020303" pitchFamily="18" charset="0"/>
            </a:endParaRPr>
          </a:p>
          <a:p>
            <a:r>
              <a:rPr lang="es-AR" dirty="0" smtClean="0">
                <a:latin typeface="Bell MT" panose="02020503060305020303" pitchFamily="18" charset="0"/>
              </a:rPr>
              <a:t>Carga de evidencias en cualquier formato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Universidad Nacional de Quilmes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2B79-B34F-4DDB-B29B-B999991CA73B}" type="slidenum">
              <a:rPr lang="es-AR" smtClean="0"/>
              <a:t>6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6319222" y="2451702"/>
            <a:ext cx="4716331" cy="308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AR" sz="2800" dirty="0">
                <a:latin typeface="Bell MT" panose="02020503060305020303" pitchFamily="18" charset="0"/>
              </a:rPr>
              <a:t>Exportar informe de observaciones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AR" sz="2800" dirty="0" err="1">
                <a:latin typeface="Bell MT" panose="02020503060305020303" pitchFamily="18" charset="0"/>
              </a:rPr>
              <a:t>Logs</a:t>
            </a:r>
            <a:r>
              <a:rPr lang="es-AR" sz="2800" dirty="0">
                <a:latin typeface="Bell MT" panose="02020503060305020303" pitchFamily="18" charset="0"/>
              </a:rPr>
              <a:t> de actividades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AR" sz="2800" dirty="0">
                <a:latin typeface="Bell MT" panose="02020503060305020303" pitchFamily="18" charset="0"/>
              </a:rPr>
              <a:t>Notificaciones por email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AR" sz="2800" dirty="0">
                <a:latin typeface="Bell MT" panose="02020503060305020303" pitchFamily="18" charset="0"/>
              </a:rPr>
              <a:t>Autenticación Active </a:t>
            </a:r>
            <a:r>
              <a:rPr lang="es-AR" sz="2800" dirty="0" err="1">
                <a:latin typeface="Bell MT" panose="02020503060305020303" pitchFamily="18" charset="0"/>
              </a:rPr>
              <a:t>Directory</a:t>
            </a:r>
            <a:endParaRPr lang="es-AR" sz="2800" dirty="0">
              <a:latin typeface="Bell MT" panose="020205030603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8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Century Gothic" panose="020B0502020202020204" pitchFamily="34" charset="0"/>
              </a:rPr>
              <a:t>Tecnologías</a:t>
            </a:r>
            <a:endParaRPr lang="es-AR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23603"/>
            <a:ext cx="10515600" cy="3501424"/>
          </a:xfrm>
        </p:spPr>
        <p:txBody>
          <a:bodyPr>
            <a:noAutofit/>
          </a:bodyPr>
          <a:lstStyle/>
          <a:p>
            <a:r>
              <a:rPr lang="es-AR" sz="3200" dirty="0" err="1" smtClean="0">
                <a:latin typeface="Bell MT" panose="02020503060305020303" pitchFamily="18" charset="0"/>
              </a:rPr>
              <a:t>Xtend</a:t>
            </a:r>
            <a:r>
              <a:rPr lang="es-AR" sz="3200" dirty="0" smtClean="0">
                <a:latin typeface="Bell MT" panose="02020503060305020303" pitchFamily="18" charset="0"/>
              </a:rPr>
              <a:t> 2.9.1 </a:t>
            </a:r>
          </a:p>
          <a:p>
            <a:r>
              <a:rPr lang="es-AR" sz="3200" dirty="0" smtClean="0">
                <a:latin typeface="Bell MT" panose="02020503060305020303" pitchFamily="18" charset="0"/>
              </a:rPr>
              <a:t>Arena (Interfaz)</a:t>
            </a:r>
          </a:p>
          <a:p>
            <a:r>
              <a:rPr lang="es-AR" sz="3200" dirty="0" err="1" smtClean="0">
                <a:latin typeface="Bell MT" panose="02020503060305020303" pitchFamily="18" charset="0"/>
              </a:rPr>
              <a:t>Hibernate</a:t>
            </a:r>
            <a:endParaRPr lang="es-AR" sz="3200" dirty="0" smtClean="0">
              <a:latin typeface="Bell MT" panose="02020503060305020303" pitchFamily="18" charset="0"/>
            </a:endParaRPr>
          </a:p>
          <a:p>
            <a:r>
              <a:rPr lang="es-AR" sz="3200" dirty="0" err="1" smtClean="0">
                <a:latin typeface="Bell MT" panose="02020503060305020303" pitchFamily="18" charset="0"/>
              </a:rPr>
              <a:t>MySQL</a:t>
            </a:r>
            <a:endParaRPr lang="es-AR" sz="3200" dirty="0" smtClean="0">
              <a:latin typeface="Bell MT" panose="02020503060305020303" pitchFamily="18" charset="0"/>
            </a:endParaRPr>
          </a:p>
          <a:p>
            <a:r>
              <a:rPr lang="es-AR" sz="3200" dirty="0" err="1" smtClean="0">
                <a:latin typeface="Bell MT" panose="02020503060305020303" pitchFamily="18" charset="0"/>
              </a:rPr>
              <a:t>Travis</a:t>
            </a:r>
            <a:endParaRPr lang="es-AR" sz="3200" dirty="0" smtClean="0">
              <a:latin typeface="Bell MT" panose="02020503060305020303" pitchFamily="18" charset="0"/>
            </a:endParaRPr>
          </a:p>
          <a:p>
            <a:r>
              <a:rPr lang="es-AR" sz="3200" dirty="0" smtClean="0">
                <a:latin typeface="Bell MT" panose="02020503060305020303" pitchFamily="18" charset="0"/>
              </a:rPr>
              <a:t>GitHub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2000" dirty="0" smtClean="0">
                <a:latin typeface="Bell MT" panose="02020503060305020303" pitchFamily="18" charset="0"/>
              </a:rPr>
              <a:t>1 repositorio para dominio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2000" dirty="0" smtClean="0">
                <a:latin typeface="Bell MT" panose="02020503060305020303" pitchFamily="18" charset="0"/>
              </a:rPr>
              <a:t>1 repositorio para interfaz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2000" dirty="0" smtClean="0">
                <a:latin typeface="Bell MT" panose="02020503060305020303" pitchFamily="18" charset="0"/>
              </a:rPr>
              <a:t>1 repositorio para wiki – </a:t>
            </a:r>
            <a:r>
              <a:rPr lang="es-AR" sz="2000" dirty="0" err="1" smtClean="0">
                <a:latin typeface="Bell MT" panose="02020503060305020303" pitchFamily="18" charset="0"/>
              </a:rPr>
              <a:t>issues</a:t>
            </a:r>
            <a:r>
              <a:rPr lang="es-AR" sz="2000" dirty="0" smtClean="0">
                <a:latin typeface="Bell MT" panose="02020503060305020303" pitchFamily="18" charset="0"/>
              </a:rPr>
              <a:t> – documentación, etc.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2B79-B34F-4DDB-B29B-B999991CA73B}" type="slidenum">
              <a:rPr lang="es-AR" smtClean="0"/>
              <a:t>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Universidad Nacional de Quilmes</a:t>
            </a:r>
          </a:p>
        </p:txBody>
      </p:sp>
      <p:pic>
        <p:nvPicPr>
          <p:cNvPr id="2050" name="Picture 2" descr="Resultado de imagen para xte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386" y="3133099"/>
            <a:ext cx="1448035" cy="49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algo3.uqbar-project.org/_/rsrc/1412863816146/material/herramientas/arena/uqbar-arena-logo.png?height=128&amp;width=3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692" y="3043842"/>
            <a:ext cx="1536670" cy="67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hiberna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633" y="2989004"/>
            <a:ext cx="972126" cy="97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mysq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30" y="3133099"/>
            <a:ext cx="1087904" cy="5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para travis c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15" y="4040741"/>
            <a:ext cx="929154" cy="92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2" descr="Resultado de imagen para githu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064" name="Picture 16" descr="Resultado de imagen para github logo transparen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468944"/>
            <a:ext cx="1625876" cy="42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46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Universidad Nacional de Quilmes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2B79-B34F-4DDB-B29B-B999991CA73B}" type="slidenum">
              <a:rPr lang="es-AR" smtClean="0"/>
              <a:t>8</a:t>
            </a:fld>
            <a:endParaRPr lang="es-AR"/>
          </a:p>
        </p:txBody>
      </p:sp>
      <p:pic>
        <p:nvPicPr>
          <p:cNvPr id="3074" name="Picture 2" descr="Resultado de imagen para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2" y="1439862"/>
            <a:ext cx="5248275" cy="41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79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n para setting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705" y="2447106"/>
            <a:ext cx="2286809" cy="228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451702"/>
            <a:ext cx="3200400" cy="491003"/>
          </a:xfrm>
        </p:spPr>
        <p:txBody>
          <a:bodyPr>
            <a:noAutofit/>
          </a:bodyPr>
          <a:lstStyle/>
          <a:p>
            <a:r>
              <a:rPr lang="es-AR" sz="3200" dirty="0" smtClean="0">
                <a:latin typeface="Bell MT" panose="02020503060305020303" pitchFamily="18" charset="0"/>
              </a:rPr>
              <a:t>Interfaz visual</a:t>
            </a:r>
            <a:endParaRPr lang="en-US" sz="3200" dirty="0">
              <a:latin typeface="Bell MT" panose="02020503060305020303" pitchFamily="18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Universidad Nacional de Quilmes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2B79-B34F-4DDB-B29B-B999991CA73B}" type="slidenum">
              <a:rPr lang="es-AR" smtClean="0"/>
              <a:t>9</a:t>
            </a:fld>
            <a:endParaRPr lang="es-A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Century Gothic" panose="020B0502020202020204" pitchFamily="34" charset="0"/>
              </a:rPr>
              <a:t>Mejoras</a:t>
            </a:r>
            <a:endParaRPr lang="es-AR" sz="40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38199" y="3188377"/>
            <a:ext cx="4390506" cy="491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dirty="0" smtClean="0">
                <a:latin typeface="Bell MT" panose="02020503060305020303" pitchFamily="18" charset="0"/>
              </a:rPr>
              <a:t>Panel de administración</a:t>
            </a:r>
            <a:endParaRPr lang="en-US" sz="3200" dirty="0">
              <a:latin typeface="Bell MT" panose="02020503060305020303" pitchFamily="18" charset="0"/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838199" y="3925052"/>
            <a:ext cx="4390506" cy="491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dirty="0" err="1" smtClean="0">
                <a:latin typeface="Bell MT" panose="02020503060305020303" pitchFamily="18" charset="0"/>
              </a:rPr>
              <a:t>Logs</a:t>
            </a:r>
            <a:endParaRPr lang="en-US" sz="3200" dirty="0">
              <a:latin typeface="Bell MT" panose="02020503060305020303" pitchFamily="18" charset="0"/>
            </a:endParaRPr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838199" y="4661727"/>
            <a:ext cx="4390506" cy="491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dirty="0" smtClean="0">
                <a:latin typeface="Bell MT" panose="02020503060305020303" pitchFamily="18" charset="0"/>
              </a:rPr>
              <a:t>Configuración de notificaciones</a:t>
            </a:r>
            <a:endParaRPr lang="en-US" sz="3200" dirty="0">
              <a:latin typeface="Bell MT" panose="02020503060305020303" pitchFamily="18" charset="0"/>
            </a:endParaRPr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7904019" y="2447106"/>
            <a:ext cx="4390506" cy="491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dirty="0" smtClean="0">
                <a:latin typeface="Bell MT" panose="02020503060305020303" pitchFamily="18" charset="0"/>
              </a:rPr>
              <a:t>Panel de planificación</a:t>
            </a:r>
            <a:endParaRPr lang="en-US" sz="3200" dirty="0">
              <a:latin typeface="Bell MT" panose="02020503060305020303" pitchFamily="18" charset="0"/>
            </a:endParaRPr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7904019" y="3183781"/>
            <a:ext cx="4390506" cy="491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dirty="0" smtClean="0">
                <a:latin typeface="Bell MT" panose="02020503060305020303" pitchFamily="18" charset="0"/>
              </a:rPr>
              <a:t>Búsquedas avanzadas</a:t>
            </a:r>
            <a:endParaRPr lang="en-US" sz="3200" dirty="0">
              <a:latin typeface="Bell MT" panose="02020503060305020303" pitchFamily="18" charset="0"/>
            </a:endParaRPr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7904019" y="3925052"/>
            <a:ext cx="4390506" cy="491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dirty="0" smtClean="0">
                <a:latin typeface="Bell MT" panose="02020503060305020303" pitchFamily="18" charset="0"/>
              </a:rPr>
              <a:t>Web</a:t>
            </a:r>
            <a:endParaRPr lang="en-US" sz="3200" dirty="0">
              <a:latin typeface="Bell MT" panose="02020503060305020303" pitchFamily="18" charset="0"/>
            </a:endParaRPr>
          </a:p>
        </p:txBody>
      </p:sp>
      <p:sp>
        <p:nvSpPr>
          <p:cNvPr id="15" name="Marcador de contenido 2"/>
          <p:cNvSpPr txBox="1">
            <a:spLocks/>
          </p:cNvSpPr>
          <p:nvPr/>
        </p:nvSpPr>
        <p:spPr>
          <a:xfrm>
            <a:off x="7904019" y="4661727"/>
            <a:ext cx="4390506" cy="491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dirty="0" err="1" smtClean="0">
                <a:latin typeface="Bell MT" panose="02020503060305020303" pitchFamily="18" charset="0"/>
              </a:rPr>
              <a:t>Etc</a:t>
            </a:r>
            <a:r>
              <a:rPr lang="es-AR" sz="3200" dirty="0" smtClean="0">
                <a:latin typeface="Bell MT" panose="02020503060305020303" pitchFamily="18" charset="0"/>
              </a:rPr>
              <a:t>, </a:t>
            </a:r>
            <a:r>
              <a:rPr lang="es-AR" sz="3200" dirty="0" err="1" smtClean="0">
                <a:latin typeface="Bell MT" panose="02020503060305020303" pitchFamily="18" charset="0"/>
              </a:rPr>
              <a:t>etc</a:t>
            </a:r>
            <a:r>
              <a:rPr lang="es-AR" sz="3200" dirty="0" smtClean="0">
                <a:latin typeface="Bell MT" panose="02020503060305020303" pitchFamily="18" charset="0"/>
              </a:rPr>
              <a:t>, etc…</a:t>
            </a:r>
            <a:endParaRPr lang="en-US" sz="32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76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251</Words>
  <Application>Microsoft Office PowerPoint</Application>
  <PresentationFormat>Panorámica</PresentationFormat>
  <Paragraphs>78</Paragraphs>
  <Slides>13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Action Jackson</vt:lpstr>
      <vt:lpstr>Arial</vt:lpstr>
      <vt:lpstr>Bell MT</vt:lpstr>
      <vt:lpstr>Calibri</vt:lpstr>
      <vt:lpstr>Calibri Light</vt:lpstr>
      <vt:lpstr>Century Gothic</vt:lpstr>
      <vt:lpstr>Wingdings</vt:lpstr>
      <vt:lpstr>Diseño personalizado</vt:lpstr>
      <vt:lpstr>Presentación de PowerPoint</vt:lpstr>
      <vt:lpstr>Introducción</vt:lpstr>
      <vt:lpstr>Introducción</vt:lpstr>
      <vt:lpstr>Motivación</vt:lpstr>
      <vt:lpstr>Alcance</vt:lpstr>
      <vt:lpstr>Características</vt:lpstr>
      <vt:lpstr>Tecnologías</vt:lpstr>
      <vt:lpstr>Presentación de PowerPoint</vt:lpstr>
      <vt:lpstr>Mejoras</vt:lpstr>
      <vt:lpstr>Aprendizajes</vt:lpstr>
      <vt:lpstr>Preguntas</vt:lpstr>
      <vt:lpstr>Agradecimientos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Auditers</dc:title>
  <dc:creator>Usuario de Windows</dc:creator>
  <cp:lastModifiedBy>Esteban Schafir</cp:lastModifiedBy>
  <cp:revision>49</cp:revision>
  <dcterms:created xsi:type="dcterms:W3CDTF">2017-03-28T22:48:48Z</dcterms:created>
  <dcterms:modified xsi:type="dcterms:W3CDTF">2017-07-07T21:25:03Z</dcterms:modified>
</cp:coreProperties>
</file>