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631"/>
  </p:normalViewPr>
  <p:slideViewPr>
    <p:cSldViewPr snapToGrid="0">
      <p:cViewPr varScale="1">
        <p:scale>
          <a:sx n="135" d="100"/>
          <a:sy n="135" d="100"/>
        </p:scale>
        <p:origin x="4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a:latin typeface="Lato"/>
                <a:ea typeface="Lato"/>
                <a:cs typeface="Lato"/>
                <a:sym typeface="Lato"/>
              </a:rPr>
              <a:t>The data utilizes public information compiled from the Airbnb web-site including the availability calendar for 365 days in the future, and the reviews for each listing. Data is verified, cleansed, analyzed and aggregated.</a:t>
            </a:r>
            <a:endParaRPr sz="1200">
              <a:latin typeface="Lato"/>
              <a:ea typeface="Lato"/>
              <a:cs typeface="Lato"/>
              <a:sym typeface="Lato"/>
            </a:endParaRPr>
          </a:p>
          <a:p>
            <a:pPr marL="0" lvl="0" indent="0" rtl="0">
              <a:spcBef>
                <a:spcPts val="8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ntcafe.com/average-rent-market-trends/us/ma/boston/" TargetMode="External"/><Relationship Id="rId4" Type="http://schemas.openxmlformats.org/officeDocument/2006/relationships/hyperlink" Target="http://insideairbnb.com"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Show Me the Money: Predicting Yearly Airbnb Revenue</a:t>
            </a:r>
            <a:endParaRPr/>
          </a:p>
        </p:txBody>
      </p:sp>
      <p:sp>
        <p:nvSpPr>
          <p:cNvPr id="129" name="Shape 129"/>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t>Ethan Schein</a:t>
            </a:r>
            <a:endParaRPr sz="24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dirty="0"/>
          </a:p>
        </p:txBody>
      </p:sp>
      <p:pic>
        <p:nvPicPr>
          <p:cNvPr id="188" name="Shape 188"/>
          <p:cNvPicPr preferRelativeResize="0"/>
          <p:nvPr/>
        </p:nvPicPr>
        <p:blipFill>
          <a:blip r:embed="rId3">
            <a:alphaModFix/>
          </a:blip>
          <a:stretch>
            <a:fillRect/>
          </a:stretch>
        </p:blipFill>
        <p:spPr>
          <a:xfrm>
            <a:off x="542925" y="402200"/>
            <a:ext cx="8058150" cy="3041000"/>
          </a:xfrm>
          <a:prstGeom prst="rect">
            <a:avLst/>
          </a:prstGeom>
          <a:noFill/>
          <a:ln>
            <a:noFill/>
          </a:ln>
        </p:spPr>
      </p:pic>
      <p:pic>
        <p:nvPicPr>
          <p:cNvPr id="189" name="Shape 189"/>
          <p:cNvPicPr preferRelativeResize="0"/>
          <p:nvPr/>
        </p:nvPicPr>
        <p:blipFill>
          <a:blip r:embed="rId4">
            <a:alphaModFix/>
          </a:blip>
          <a:stretch>
            <a:fillRect/>
          </a:stretch>
        </p:blipFill>
        <p:spPr>
          <a:xfrm>
            <a:off x="6739650" y="3505250"/>
            <a:ext cx="1987551" cy="12296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82" name="Shape 182"/>
          <p:cNvPicPr preferRelativeResize="0"/>
          <p:nvPr/>
        </p:nvPicPr>
        <p:blipFill>
          <a:blip r:embed="rId3">
            <a:alphaModFix/>
          </a:blip>
          <a:stretch>
            <a:fillRect/>
          </a:stretch>
        </p:blipFill>
        <p:spPr>
          <a:xfrm>
            <a:off x="2066925" y="585788"/>
            <a:ext cx="5010150" cy="39719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sz="1400"/>
          </a:p>
          <a:p>
            <a:pPr marL="0" lvl="0" indent="0">
              <a:spcBef>
                <a:spcPts val="0"/>
              </a:spcBef>
              <a:spcAft>
                <a:spcPts val="0"/>
              </a:spcAft>
              <a:buNone/>
            </a:pPr>
            <a:endParaRPr sz="1400"/>
          </a:p>
          <a:p>
            <a:pPr marL="0" lvl="0" indent="0" algn="l" rtl="0">
              <a:spcBef>
                <a:spcPts val="0"/>
              </a:spcBef>
              <a:spcAft>
                <a:spcPts val="0"/>
              </a:spcAft>
              <a:buNone/>
            </a:pPr>
            <a:r>
              <a:rPr lang="en"/>
              <a:t>Features:</a:t>
            </a:r>
            <a:endParaRPr/>
          </a:p>
          <a:p>
            <a:pPr marL="0" lvl="0" indent="0" algn="l">
              <a:spcBef>
                <a:spcPts val="0"/>
              </a:spcBef>
              <a:spcAft>
                <a:spcPts val="0"/>
              </a:spcAft>
              <a:buNone/>
            </a:pPr>
            <a:endParaRPr/>
          </a:p>
          <a:p>
            <a:pPr marL="0" lvl="0" indent="0">
              <a:spcBef>
                <a:spcPts val="0"/>
              </a:spcBef>
              <a:spcAft>
                <a:spcPts val="0"/>
              </a:spcAft>
              <a:buNone/>
            </a:pPr>
            <a:r>
              <a:rPr lang="en" sz="1400"/>
              <a:t>X= ['Apartment', 'Condominium', 'House', 'accommodates', 'bathrooms', 'bedrooms',</a:t>
            </a:r>
            <a:endParaRPr sz="1400"/>
          </a:p>
          <a:p>
            <a:pPr marL="0" lvl="0" indent="0">
              <a:spcBef>
                <a:spcPts val="0"/>
              </a:spcBef>
              <a:spcAft>
                <a:spcPts val="0"/>
              </a:spcAft>
              <a:buNone/>
            </a:pPr>
            <a:r>
              <a:rPr lang="en" sz="1400"/>
              <a:t>       'beds', 'guests_included',</a:t>
            </a:r>
            <a:endParaRPr sz="1400"/>
          </a:p>
          <a:p>
            <a:pPr marL="0" lvl="0" indent="0">
              <a:spcBef>
                <a:spcPts val="0"/>
              </a:spcBef>
              <a:spcAft>
                <a:spcPts val="0"/>
              </a:spcAft>
              <a:buNone/>
            </a:pPr>
            <a:r>
              <a:rPr lang="en" sz="1400"/>
              <a:t>       'minimum_nights', 'availability_365',</a:t>
            </a:r>
            <a:endParaRPr sz="1400"/>
          </a:p>
          <a:p>
            <a:pPr marL="0" lvl="0" indent="0">
              <a:spcBef>
                <a:spcPts val="0"/>
              </a:spcBef>
              <a:spcAft>
                <a:spcPts val="0"/>
              </a:spcAft>
              <a:buNone/>
            </a:pPr>
            <a:r>
              <a:rPr lang="en" sz="1400"/>
              <a:t>        'Private room',</a:t>
            </a:r>
            <a:endParaRPr sz="1400"/>
          </a:p>
          <a:p>
            <a:pPr marL="0" lvl="0" indent="0">
              <a:spcBef>
                <a:spcPts val="0"/>
              </a:spcBef>
              <a:spcAft>
                <a:spcPts val="0"/>
              </a:spcAft>
              <a:buNone/>
            </a:pPr>
            <a:r>
              <a:rPr lang="en" sz="1400"/>
              <a:t>       'Shared room', 't','Allston-Brighton', 'Back Bay', 'Beacon Hill',</a:t>
            </a:r>
            <a:endParaRPr sz="1400"/>
          </a:p>
          <a:p>
            <a:pPr marL="0" lvl="0" indent="0">
              <a:spcBef>
                <a:spcPts val="0"/>
              </a:spcBef>
              <a:spcAft>
                <a:spcPts val="0"/>
              </a:spcAft>
              <a:buNone/>
            </a:pPr>
            <a:r>
              <a:rPr lang="en" sz="1400"/>
              <a:t>       'Charlestown', 'Chinatown', 'Downtown Crossing',</a:t>
            </a:r>
            <a:endParaRPr sz="1400"/>
          </a:p>
          <a:p>
            <a:pPr marL="0" lvl="0" indent="0">
              <a:spcBef>
                <a:spcPts val="0"/>
              </a:spcBef>
              <a:spcAft>
                <a:spcPts val="0"/>
              </a:spcAft>
              <a:buNone/>
            </a:pPr>
            <a:r>
              <a:rPr lang="en" sz="1400"/>
              <a:t>       'East Boston', 'Fenway/Kenmore', 'Financial District', 'Jamaica Plain',</a:t>
            </a:r>
            <a:endParaRPr sz="1400"/>
          </a:p>
          <a:p>
            <a:pPr marL="0" lvl="0" indent="0">
              <a:spcBef>
                <a:spcPts val="0"/>
              </a:spcBef>
              <a:spcAft>
                <a:spcPts val="0"/>
              </a:spcAft>
              <a:buNone/>
            </a:pPr>
            <a:r>
              <a:rPr lang="en" sz="1400"/>
              <a:t>       'Mattapan', 'Mission Hill', 'North End', 'Roslindale', 'Roxbury',</a:t>
            </a:r>
            <a:endParaRPr sz="1400"/>
          </a:p>
          <a:p>
            <a:pPr marL="0" lvl="0" indent="0">
              <a:spcBef>
                <a:spcPts val="0"/>
              </a:spcBef>
              <a:spcAft>
                <a:spcPts val="0"/>
              </a:spcAft>
              <a:buNone/>
            </a:pPr>
            <a:r>
              <a:rPr lang="en" sz="1400"/>
              <a:t>       'South Boston', 'South End', 'West End','extra_people', 'cost']</a:t>
            </a:r>
            <a:endParaRPr sz="1400"/>
          </a:p>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Model 1:</a:t>
            </a:r>
            <a:endParaRPr sz="2400"/>
          </a:p>
          <a:p>
            <a:pPr marL="0" lvl="0" indent="0" algn="l" rtl="0">
              <a:spcBef>
                <a:spcPts val="0"/>
              </a:spcBef>
              <a:spcAft>
                <a:spcPts val="0"/>
              </a:spcAft>
              <a:buNone/>
            </a:pPr>
            <a:r>
              <a:rPr lang="en" sz="2400"/>
              <a:t>Linear Regression</a:t>
            </a:r>
            <a:endParaRPr sz="2400"/>
          </a:p>
          <a:p>
            <a:pPr marL="0" lvl="0" indent="0" algn="l" rtl="0">
              <a:spcBef>
                <a:spcPts val="0"/>
              </a:spcBef>
              <a:spcAft>
                <a:spcPts val="0"/>
              </a:spcAft>
              <a:buNone/>
            </a:pPr>
            <a:r>
              <a:rPr lang="en" sz="2400"/>
              <a:t>70/30 test/train split</a:t>
            </a:r>
            <a:endParaRPr sz="2400"/>
          </a:p>
          <a:p>
            <a:pPr marL="0" lvl="0" indent="0" algn="l" rtl="0">
              <a:spcBef>
                <a:spcPts val="0"/>
              </a:spcBef>
              <a:spcAft>
                <a:spcPts val="0"/>
              </a:spcAft>
              <a:buNone/>
            </a:pPr>
            <a:r>
              <a:rPr lang="en" sz="2400"/>
              <a:t>R2: .34</a:t>
            </a:r>
            <a:endParaRPr sz="2400"/>
          </a:p>
          <a:p>
            <a:pPr marL="0" lvl="0" indent="0" algn="l" rtl="0">
              <a:spcBef>
                <a:spcPts val="0"/>
              </a:spcBef>
              <a:spcAft>
                <a:spcPts val="0"/>
              </a:spcAft>
              <a:buNone/>
            </a:pPr>
            <a:r>
              <a:rPr lang="en" sz="2400"/>
              <a:t>MSE: 895173520.29</a:t>
            </a:r>
            <a:endParaRPr sz="2400"/>
          </a:p>
          <a:p>
            <a:pPr marL="0" lvl="0" indent="0" algn="l" rtl="0">
              <a:lnSpc>
                <a:spcPct val="115000"/>
              </a:lnSpc>
              <a:spcBef>
                <a:spcPts val="0"/>
              </a:spcBef>
              <a:spcAft>
                <a:spcPts val="0"/>
              </a:spcAft>
              <a:buNone/>
            </a:pPr>
            <a:endParaRPr sz="105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050">
              <a:solidFill>
                <a:srgbClr val="000000"/>
              </a:solidFill>
              <a:latin typeface="Arial"/>
              <a:ea typeface="Arial"/>
              <a:cs typeface="Arial"/>
              <a:sym typeface="Arial"/>
            </a:endParaRPr>
          </a:p>
          <a:p>
            <a:pPr marL="0" lvl="0" indent="0" algn="l" rtl="0">
              <a:spcBef>
                <a:spcPts val="0"/>
              </a:spcBef>
              <a:spcAft>
                <a:spcPts val="0"/>
              </a:spcAft>
              <a:buNone/>
            </a:pPr>
            <a:endParaRPr sz="2400"/>
          </a:p>
          <a:p>
            <a:pPr marL="0" lvl="0" indent="0" algn="l" rtl="0">
              <a:spcBef>
                <a:spcPts val="0"/>
              </a:spcBef>
              <a:spcAft>
                <a:spcPts val="0"/>
              </a:spcAft>
              <a:buNone/>
            </a:pPr>
            <a:endParaRPr sz="2200"/>
          </a:p>
          <a:p>
            <a:pPr marL="0" lvl="0" indent="0" algn="l" rtl="0">
              <a:spcBef>
                <a:spcPts val="0"/>
              </a:spcBef>
              <a:spcAft>
                <a:spcPts val="0"/>
              </a:spcAft>
              <a:buNone/>
            </a:pPr>
            <a:r>
              <a:rPr lang="en" sz="2200"/>
              <a:t>(CV 10 folds:</a:t>
            </a:r>
            <a:endParaRPr sz="2200"/>
          </a:p>
          <a:p>
            <a:pPr marL="0" lvl="0" indent="0" algn="l" rtl="0">
              <a:spcBef>
                <a:spcPts val="0"/>
              </a:spcBef>
              <a:spcAft>
                <a:spcPts val="0"/>
              </a:spcAft>
              <a:buNone/>
            </a:pPr>
            <a:r>
              <a:rPr lang="en" sz="2200"/>
              <a:t>Mean MSE 928494002</a:t>
            </a:r>
            <a:endParaRPr sz="2200"/>
          </a:p>
          <a:p>
            <a:pPr marL="0" lvl="0" indent="0" algn="l" rtl="0">
              <a:spcBef>
                <a:spcPts val="0"/>
              </a:spcBef>
              <a:spcAft>
                <a:spcPts val="0"/>
              </a:spcAft>
              <a:buNone/>
            </a:pPr>
            <a:r>
              <a:rPr lang="en" sz="2200"/>
              <a:t>Mean R2: .35)</a:t>
            </a:r>
            <a:endParaRPr sz="2200"/>
          </a:p>
          <a:p>
            <a:pPr marL="0" lvl="0" indent="0" algn="l">
              <a:spcBef>
                <a:spcPts val="0"/>
              </a:spcBef>
              <a:spcAft>
                <a:spcPts val="0"/>
              </a:spcAft>
              <a:buNone/>
            </a:pPr>
            <a:endParaRPr sz="2400"/>
          </a:p>
        </p:txBody>
      </p:sp>
      <p:pic>
        <p:nvPicPr>
          <p:cNvPr id="200" name="Shape 200"/>
          <p:cNvPicPr preferRelativeResize="0"/>
          <p:nvPr/>
        </p:nvPicPr>
        <p:blipFill>
          <a:blip r:embed="rId3">
            <a:alphaModFix/>
          </a:blip>
          <a:stretch>
            <a:fillRect/>
          </a:stretch>
        </p:blipFill>
        <p:spPr>
          <a:xfrm>
            <a:off x="4405925" y="552450"/>
            <a:ext cx="4267200" cy="40386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06" name="Shape 206"/>
          <p:cNvPicPr preferRelativeResize="0"/>
          <p:nvPr/>
        </p:nvPicPr>
        <p:blipFill>
          <a:blip r:embed="rId3">
            <a:alphaModFix/>
          </a:blip>
          <a:stretch>
            <a:fillRect/>
          </a:stretch>
        </p:blipFill>
        <p:spPr>
          <a:xfrm>
            <a:off x="2378787" y="244938"/>
            <a:ext cx="4386424" cy="465162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1393925" y="2005374"/>
            <a:ext cx="5832900" cy="18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2: Decision Tree </a:t>
            </a:r>
            <a:endParaRPr/>
          </a:p>
          <a:p>
            <a:pPr marL="0" lvl="0" indent="0" algn="l" rtl="0">
              <a:spcBef>
                <a:spcPts val="0"/>
              </a:spcBef>
              <a:spcAft>
                <a:spcPts val="0"/>
              </a:spcAft>
              <a:buNone/>
            </a:pPr>
            <a:r>
              <a:rPr lang="en"/>
              <a:t>depth = 3</a:t>
            </a:r>
            <a:endParaRPr/>
          </a:p>
          <a:p>
            <a:pPr marL="0" lvl="0" indent="0" algn="l" rtl="0">
              <a:spcBef>
                <a:spcPts val="0"/>
              </a:spcBef>
              <a:spcAft>
                <a:spcPts val="0"/>
              </a:spcAft>
              <a:buNone/>
            </a:pPr>
            <a:r>
              <a:rPr lang="en"/>
              <a:t>R2: .31; MSE:841864684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a:spcBef>
                <a:spcPts val="0"/>
              </a:spcBef>
              <a:spcAft>
                <a:spcPts val="0"/>
              </a:spcAft>
              <a:buNone/>
            </a:pPr>
            <a:endParaRPr/>
          </a:p>
        </p:txBody>
      </p:sp>
      <p:pic>
        <p:nvPicPr>
          <p:cNvPr id="212" name="Shape 212"/>
          <p:cNvPicPr preferRelativeResize="0"/>
          <p:nvPr/>
        </p:nvPicPr>
        <p:blipFill>
          <a:blip r:embed="rId3">
            <a:alphaModFix/>
          </a:blip>
          <a:stretch>
            <a:fillRect/>
          </a:stretch>
        </p:blipFill>
        <p:spPr>
          <a:xfrm>
            <a:off x="281225" y="1805651"/>
            <a:ext cx="8415705" cy="2781949"/>
          </a:xfrm>
          <a:prstGeom prst="rect">
            <a:avLst/>
          </a:prstGeom>
          <a:noFill/>
          <a:ln>
            <a:noFill/>
          </a:ln>
        </p:spPr>
      </p:pic>
      <p:pic>
        <p:nvPicPr>
          <p:cNvPr id="213" name="Shape 213"/>
          <p:cNvPicPr preferRelativeResize="0"/>
          <p:nvPr/>
        </p:nvPicPr>
        <p:blipFill>
          <a:blip r:embed="rId4">
            <a:alphaModFix/>
          </a:blip>
          <a:stretch>
            <a:fillRect/>
          </a:stretch>
        </p:blipFill>
        <p:spPr>
          <a:xfrm>
            <a:off x="7654148" y="302300"/>
            <a:ext cx="1042775" cy="3718701"/>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Model 3: </a:t>
            </a:r>
            <a:endParaRPr sz="2800"/>
          </a:p>
          <a:p>
            <a:pPr marL="0" lvl="0" indent="0" algn="l" rtl="0">
              <a:spcBef>
                <a:spcPts val="0"/>
              </a:spcBef>
              <a:spcAft>
                <a:spcPts val="0"/>
              </a:spcAft>
              <a:buNone/>
            </a:pPr>
            <a:r>
              <a:rPr lang="en" sz="2800"/>
              <a:t>Random Forest</a:t>
            </a:r>
            <a:endParaRPr sz="2800"/>
          </a:p>
          <a:p>
            <a:pPr marL="0" lvl="0" indent="0" algn="l" rtl="0">
              <a:spcBef>
                <a:spcPts val="0"/>
              </a:spcBef>
              <a:spcAft>
                <a:spcPts val="0"/>
              </a:spcAft>
              <a:buNone/>
            </a:pPr>
            <a:r>
              <a:rPr lang="en" sz="2800"/>
              <a:t> MSE: 674272775</a:t>
            </a:r>
            <a:endParaRPr sz="2800"/>
          </a:p>
          <a:p>
            <a:pPr marL="0" lvl="0" indent="0" algn="l" rtl="0">
              <a:spcBef>
                <a:spcPts val="0"/>
              </a:spcBef>
              <a:spcAft>
                <a:spcPts val="0"/>
              </a:spcAft>
              <a:buNone/>
            </a:pPr>
            <a:r>
              <a:rPr lang="en" sz="2800"/>
              <a:t>  R2: .5</a:t>
            </a:r>
            <a:endParaRPr sz="28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a:spcBef>
                <a:spcPts val="0"/>
              </a:spcBef>
              <a:spcAft>
                <a:spcPts val="0"/>
              </a:spcAft>
              <a:buNone/>
            </a:pPr>
            <a:endParaRPr/>
          </a:p>
        </p:txBody>
      </p:sp>
      <p:pic>
        <p:nvPicPr>
          <p:cNvPr id="219" name="Shape 219"/>
          <p:cNvPicPr preferRelativeResize="0"/>
          <p:nvPr/>
        </p:nvPicPr>
        <p:blipFill>
          <a:blip r:embed="rId3">
            <a:alphaModFix/>
          </a:blip>
          <a:stretch>
            <a:fillRect/>
          </a:stretch>
        </p:blipFill>
        <p:spPr>
          <a:xfrm>
            <a:off x="4751925" y="878213"/>
            <a:ext cx="3589049" cy="3387075"/>
          </a:xfrm>
          <a:prstGeom prst="rect">
            <a:avLst/>
          </a:prstGeom>
          <a:noFill/>
          <a:ln>
            <a:noFill/>
          </a:ln>
        </p:spPr>
      </p:pic>
      <p:pic>
        <p:nvPicPr>
          <p:cNvPr id="220" name="Shape 220"/>
          <p:cNvPicPr preferRelativeResize="0"/>
          <p:nvPr/>
        </p:nvPicPr>
        <p:blipFill>
          <a:blip r:embed="rId4">
            <a:alphaModFix/>
          </a:blip>
          <a:stretch>
            <a:fillRect/>
          </a:stretch>
        </p:blipFill>
        <p:spPr>
          <a:xfrm>
            <a:off x="304800" y="511813"/>
            <a:ext cx="1089129" cy="411788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26" name="Shape 226"/>
          <p:cNvPicPr preferRelativeResize="0"/>
          <p:nvPr/>
        </p:nvPicPr>
        <p:blipFill>
          <a:blip r:embed="rId3">
            <a:alphaModFix/>
          </a:blip>
          <a:stretch>
            <a:fillRect/>
          </a:stretch>
        </p:blipFill>
        <p:spPr>
          <a:xfrm>
            <a:off x="2100225" y="1301150"/>
            <a:ext cx="4697875" cy="26811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572253" y="1646283"/>
            <a:ext cx="5361300" cy="144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600" dirty="0">
              <a:highlight>
                <a:srgbClr val="FFFFFF"/>
              </a:highlight>
              <a:latin typeface="Georgia"/>
              <a:ea typeface="Georgia"/>
              <a:cs typeface="Georgia"/>
              <a:sym typeface="Georgia"/>
            </a:endParaRPr>
          </a:p>
          <a:p>
            <a:pPr marL="0" lvl="0" indent="0" algn="l" rtl="0">
              <a:spcBef>
                <a:spcPts val="0"/>
              </a:spcBef>
              <a:spcAft>
                <a:spcPts val="0"/>
              </a:spcAft>
              <a:buNone/>
            </a:pPr>
            <a:r>
              <a:rPr lang="en" sz="3200" dirty="0" smtClean="0">
                <a:highlight>
                  <a:srgbClr val="FFFFFF"/>
                </a:highlight>
                <a:latin typeface="Georgia"/>
                <a:ea typeface="Georgia"/>
                <a:cs typeface="Georgia"/>
                <a:sym typeface="Georgia"/>
              </a:rPr>
              <a:t>Background</a:t>
            </a:r>
            <a:endParaRPr sz="3200" dirty="0">
              <a:highlight>
                <a:srgbClr val="FFFFFF"/>
              </a:highlight>
              <a:latin typeface="Georgia"/>
              <a:ea typeface="Georgia"/>
              <a:cs typeface="Georgia"/>
              <a:sym typeface="Georgia"/>
            </a:endParaRPr>
          </a:p>
          <a:p>
            <a:pPr marL="0" lvl="0" indent="0" algn="l" rtl="0">
              <a:spcBef>
                <a:spcPts val="0"/>
              </a:spcBef>
              <a:spcAft>
                <a:spcPts val="0"/>
              </a:spcAft>
              <a:buNone/>
            </a:pPr>
            <a:endParaRPr sz="1600" dirty="0">
              <a:highlight>
                <a:srgbClr val="FFFFFF"/>
              </a:highlight>
              <a:latin typeface="Georgia"/>
              <a:ea typeface="Georgia"/>
              <a:cs typeface="Georgia"/>
              <a:sym typeface="Georgia"/>
            </a:endParaRPr>
          </a:p>
          <a:p>
            <a:pPr marL="457200" lvl="0" indent="-342900" algn="l" rtl="0">
              <a:spcBef>
                <a:spcPts val="0"/>
              </a:spcBef>
              <a:spcAft>
                <a:spcPts val="0"/>
              </a:spcAft>
              <a:buSzPts val="1800"/>
              <a:buChar char="●"/>
            </a:pPr>
            <a:r>
              <a:rPr lang="en" sz="1800" dirty="0">
                <a:highlight>
                  <a:srgbClr val="FFFFFF"/>
                </a:highlight>
              </a:rPr>
              <a:t>Airbnb is a popular home-sharing platform enabling people all over the world to share their unique accommodations. </a:t>
            </a:r>
            <a:endParaRPr sz="1800" dirty="0">
              <a:highlight>
                <a:srgbClr val="FFFFFF"/>
              </a:highlight>
            </a:endParaRPr>
          </a:p>
          <a:p>
            <a:pPr marL="457200" lvl="0" indent="-342900" algn="l" rtl="0">
              <a:spcBef>
                <a:spcPts val="0"/>
              </a:spcBef>
              <a:spcAft>
                <a:spcPts val="0"/>
              </a:spcAft>
              <a:buSzPts val="1800"/>
              <a:buChar char="●"/>
            </a:pPr>
            <a:r>
              <a:rPr lang="en" sz="1800" dirty="0">
                <a:highlight>
                  <a:srgbClr val="FFFFFF"/>
                </a:highlight>
              </a:rPr>
              <a:t>For potential hosts, this could be a profitable option for their empty vacation </a:t>
            </a:r>
            <a:r>
              <a:rPr lang="en" sz="1800" dirty="0" smtClean="0">
                <a:highlight>
                  <a:srgbClr val="FFFFFF"/>
                </a:highlight>
              </a:rPr>
              <a:t>homes</a:t>
            </a:r>
            <a:r>
              <a:rPr lang="en-US" sz="1800" dirty="0" smtClean="0">
                <a:highlight>
                  <a:srgbClr val="FFFFFF"/>
                </a:highlight>
              </a:rPr>
              <a:t> or spare rooms</a:t>
            </a:r>
            <a:endParaRPr sz="1800" dirty="0">
              <a:highlight>
                <a:srgbClr val="FFFFFF"/>
              </a:highlight>
            </a:endParaRPr>
          </a:p>
          <a:p>
            <a:pPr marL="457200" lvl="0" indent="-342900" algn="l" rtl="0">
              <a:spcBef>
                <a:spcPts val="0"/>
              </a:spcBef>
              <a:spcAft>
                <a:spcPts val="0"/>
              </a:spcAft>
              <a:buSzPts val="1800"/>
              <a:buChar char="●"/>
            </a:pPr>
            <a:r>
              <a:rPr lang="en" sz="1800" dirty="0">
                <a:highlight>
                  <a:srgbClr val="FFFFFF"/>
                </a:highlight>
              </a:rPr>
              <a:t>However, it is difficult for new hosts to know how much they could earn, and particularly, what is the true value </a:t>
            </a:r>
            <a:r>
              <a:rPr lang="en-US" sz="1800" dirty="0" smtClean="0">
                <a:highlight>
                  <a:srgbClr val="FFFFFF"/>
                </a:highlight>
              </a:rPr>
              <a:t>of their swanky </a:t>
            </a:r>
            <a:r>
              <a:rPr lang="en-US" sz="1800" dirty="0" err="1" smtClean="0">
                <a:highlight>
                  <a:srgbClr val="FFFFFF"/>
                </a:highlight>
              </a:rPr>
              <a:t>AdMo</a:t>
            </a:r>
            <a:r>
              <a:rPr lang="en-US" sz="1800" dirty="0" smtClean="0">
                <a:highlight>
                  <a:srgbClr val="FFFFFF"/>
                </a:highlight>
              </a:rPr>
              <a:t> penthouse.</a:t>
            </a:r>
            <a:endParaRP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Used</a:t>
            </a:r>
            <a:r>
              <a:rPr lang="en" dirty="0" smtClean="0"/>
              <a:t>:</a:t>
            </a:r>
            <a:r>
              <a:rPr lang="en-US" dirty="0" smtClean="0"/>
              <a:t/>
            </a:r>
            <a:br>
              <a:rPr lang="en-US" dirty="0" smtClean="0"/>
            </a:br>
            <a:endParaRPr dirty="0"/>
          </a:p>
          <a:p>
            <a:pPr marL="457200" lvl="0" indent="-342900" algn="l" rtl="0">
              <a:spcBef>
                <a:spcPts val="0"/>
              </a:spcBef>
              <a:spcAft>
                <a:spcPts val="0"/>
              </a:spcAft>
              <a:buSzPts val="1800"/>
              <a:buChar char="●"/>
            </a:pPr>
            <a:r>
              <a:rPr lang="en" sz="1800" dirty="0" err="1"/>
              <a:t>InsideAirbnb’s</a:t>
            </a:r>
            <a:r>
              <a:rPr lang="en" sz="1800" dirty="0"/>
              <a:t> ‘listings’ dataset - Boston</a:t>
            </a:r>
            <a:endParaRPr sz="1800" dirty="0"/>
          </a:p>
          <a:p>
            <a:pPr marL="914400" lvl="1" indent="-342900" algn="l" rtl="0">
              <a:spcBef>
                <a:spcPts val="0"/>
              </a:spcBef>
              <a:spcAft>
                <a:spcPts val="0"/>
              </a:spcAft>
              <a:buSzPts val="1800"/>
              <a:buChar char="○"/>
            </a:pPr>
            <a:r>
              <a:rPr lang="en" sz="1800" dirty="0"/>
              <a:t>how many nights a dwelling is rented per year</a:t>
            </a:r>
            <a:endParaRPr sz="1800" dirty="0"/>
          </a:p>
          <a:p>
            <a:pPr marL="914400" lvl="1" indent="-342900" algn="l" rtl="0">
              <a:lnSpc>
                <a:spcPct val="115000"/>
              </a:lnSpc>
              <a:spcBef>
                <a:spcPts val="0"/>
              </a:spcBef>
              <a:spcAft>
                <a:spcPts val="0"/>
              </a:spcAft>
              <a:buSzPts val="1800"/>
              <a:buChar char="○"/>
            </a:pPr>
            <a:r>
              <a:rPr lang="en" sz="1800" dirty="0"/>
              <a:t>minimum nights stay</a:t>
            </a:r>
            <a:endParaRPr sz="1800" dirty="0"/>
          </a:p>
          <a:p>
            <a:pPr marL="914400" lvl="1" indent="-342900" algn="l" rtl="0">
              <a:lnSpc>
                <a:spcPct val="115000"/>
              </a:lnSpc>
              <a:spcBef>
                <a:spcPts val="0"/>
              </a:spcBef>
              <a:spcAft>
                <a:spcPts val="0"/>
              </a:spcAft>
              <a:buSzPts val="1800"/>
              <a:buChar char="○"/>
            </a:pPr>
            <a:r>
              <a:rPr lang="en" sz="1800" dirty="0"/>
              <a:t>whether the host is present</a:t>
            </a:r>
            <a:endParaRPr sz="1800" dirty="0"/>
          </a:p>
          <a:p>
            <a:pPr marL="914400" lvl="1" indent="-342900" algn="l" rtl="0">
              <a:lnSpc>
                <a:spcPct val="115000"/>
              </a:lnSpc>
              <a:spcBef>
                <a:spcPts val="0"/>
              </a:spcBef>
              <a:spcAft>
                <a:spcPts val="0"/>
              </a:spcAft>
              <a:buSzPts val="1800"/>
              <a:buChar char="○"/>
            </a:pPr>
            <a:r>
              <a:rPr lang="en" sz="1800" dirty="0"/>
              <a:t>how many rooms are being rented in a building</a:t>
            </a:r>
            <a:endParaRPr sz="1800" dirty="0"/>
          </a:p>
          <a:p>
            <a:pPr marL="914400" lvl="1" indent="-342900" algn="l" rtl="0">
              <a:lnSpc>
                <a:spcPct val="115000"/>
              </a:lnSpc>
              <a:spcBef>
                <a:spcPts val="0"/>
              </a:spcBef>
              <a:spcAft>
                <a:spcPts val="0"/>
              </a:spcAft>
              <a:buSzPts val="1800"/>
              <a:buChar char="○"/>
            </a:pPr>
            <a:r>
              <a:rPr lang="en" sz="1800" dirty="0"/>
              <a:t>the number of occupants allowed in a rental</a:t>
            </a:r>
            <a:endParaRPr sz="1800" dirty="0"/>
          </a:p>
          <a:p>
            <a:pPr marL="914400" lvl="1" indent="-342900" algn="l" rtl="0">
              <a:lnSpc>
                <a:spcPct val="115000"/>
              </a:lnSpc>
              <a:spcBef>
                <a:spcPts val="0"/>
              </a:spcBef>
              <a:spcAft>
                <a:spcPts val="0"/>
              </a:spcAft>
              <a:buSzPts val="1800"/>
              <a:buChar char="○"/>
            </a:pPr>
            <a:r>
              <a:rPr lang="en" sz="1800" dirty="0"/>
              <a:t>whether the listing is licensed</a:t>
            </a:r>
            <a:endParaRPr sz="1800" dirty="0"/>
          </a:p>
          <a:p>
            <a:pPr marL="457200" lvl="0" indent="-342900" algn="l" rtl="0">
              <a:spcBef>
                <a:spcPts val="0"/>
              </a:spcBef>
              <a:spcAft>
                <a:spcPts val="0"/>
              </a:spcAft>
              <a:buSzPts val="1800"/>
              <a:buChar char="●"/>
            </a:pPr>
            <a:r>
              <a:rPr lang="en" sz="1800" dirty="0" err="1"/>
              <a:t>Rentcafe</a:t>
            </a:r>
            <a:r>
              <a:rPr lang="en" sz="1800" dirty="0"/>
              <a:t>/</a:t>
            </a:r>
            <a:r>
              <a:rPr lang="en" sz="1800" dirty="0" err="1"/>
              <a:t>Yardi</a:t>
            </a:r>
            <a:r>
              <a:rPr lang="en" sz="1800" dirty="0"/>
              <a:t> Matrix average household rental cost data</a:t>
            </a:r>
            <a:endParaRPr sz="1800" dirty="0"/>
          </a:p>
          <a:p>
            <a:pPr marL="914400" lvl="1" indent="-342900" algn="l" rtl="0">
              <a:spcBef>
                <a:spcPts val="0"/>
              </a:spcBef>
              <a:spcAft>
                <a:spcPts val="0"/>
              </a:spcAft>
              <a:buSzPts val="1800"/>
              <a:buChar char="○"/>
            </a:pPr>
            <a:r>
              <a:rPr lang="en" sz="1800" dirty="0"/>
              <a:t>Average rental unit cost per month - neighborhood basis</a:t>
            </a: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 sz="800" u="sng" dirty="0">
                <a:solidFill>
                  <a:schemeClr val="hlink"/>
                </a:solidFill>
                <a:hlinkClick r:id="rId3"/>
              </a:rPr>
              <a:t>https://www.rentcafe.com/average-rent-market-trends/us/ma/boston/</a:t>
            </a:r>
            <a:endParaRPr sz="800" dirty="0"/>
          </a:p>
          <a:p>
            <a:pPr marL="0" lvl="0" indent="0" algn="l" rtl="0">
              <a:spcBef>
                <a:spcPts val="0"/>
              </a:spcBef>
              <a:spcAft>
                <a:spcPts val="0"/>
              </a:spcAft>
              <a:buNone/>
            </a:pPr>
            <a:r>
              <a:rPr lang="en" sz="800" u="sng" dirty="0">
                <a:solidFill>
                  <a:schemeClr val="hlink"/>
                </a:solidFill>
                <a:hlinkClick r:id="rId4"/>
              </a:rPr>
              <a:t>http://insideairbnb.com</a:t>
            </a:r>
            <a:endParaRPr sz="800" dirty="0"/>
          </a:p>
          <a:p>
            <a:pPr marL="0" lvl="0" indent="0" algn="l" rtl="0">
              <a:spcBef>
                <a:spcPts val="0"/>
              </a:spcBef>
              <a:spcAft>
                <a:spcPts val="0"/>
              </a:spcAft>
              <a:buNone/>
            </a:pPr>
            <a:endParaRPr sz="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Defining Our Target Variable:</a:t>
            </a:r>
            <a:endParaRPr dirty="0"/>
          </a:p>
          <a:p>
            <a:pPr marL="0" lvl="0" indent="0" algn="l" rtl="0">
              <a:spcBef>
                <a:spcPts val="0"/>
              </a:spcBef>
              <a:spcAft>
                <a:spcPts val="0"/>
              </a:spcAft>
              <a:buNone/>
            </a:pPr>
            <a:endParaRPr sz="2800" dirty="0"/>
          </a:p>
          <a:p>
            <a:pPr marL="457200" lvl="0" indent="-406400" algn="l" rtl="0">
              <a:spcBef>
                <a:spcPts val="0"/>
              </a:spcBef>
              <a:spcAft>
                <a:spcPts val="0"/>
              </a:spcAft>
              <a:buSzPts val="2800"/>
              <a:buChar char="●"/>
            </a:pPr>
            <a:r>
              <a:rPr lang="en" sz="1800" dirty="0"/>
              <a:t>Y = (price + cleaning fee) * average length of stay * (number of reviews/month * review rate) * 12</a:t>
            </a:r>
            <a:endParaRPr sz="1800" dirty="0"/>
          </a:p>
          <a:p>
            <a:pPr marL="457200" lvl="0" indent="-406400" algn="l" rtl="0">
              <a:spcBef>
                <a:spcPts val="0"/>
              </a:spcBef>
              <a:spcAft>
                <a:spcPts val="0"/>
              </a:spcAft>
              <a:buSzPts val="2800"/>
              <a:buChar char="●"/>
            </a:pPr>
            <a:r>
              <a:rPr lang="en" sz="1800" dirty="0"/>
              <a:t>Average length of stay = 3 </a:t>
            </a:r>
            <a:r>
              <a:rPr lang="en" sz="1800" dirty="0" smtClean="0"/>
              <a:t>nights</a:t>
            </a:r>
            <a:r>
              <a:rPr lang="en-US" sz="1800" dirty="0" smtClean="0"/>
              <a:t> </a:t>
            </a:r>
            <a:r>
              <a:rPr lang="en" sz="1800" dirty="0" smtClean="0"/>
              <a:t> </a:t>
            </a:r>
            <a:r>
              <a:rPr lang="en" sz="1200" dirty="0"/>
              <a:t>(https://</a:t>
            </a:r>
            <a:r>
              <a:rPr lang="en" sz="1200" dirty="0" err="1"/>
              <a:t>www.airbnbaction.com</a:t>
            </a:r>
            <a:r>
              <a:rPr lang="en" sz="1200" dirty="0"/>
              <a:t>)</a:t>
            </a:r>
            <a:endParaRPr sz="1200" dirty="0"/>
          </a:p>
          <a:p>
            <a:pPr marL="457200" lvl="0" indent="-406400" algn="l" rtl="0">
              <a:spcBef>
                <a:spcPts val="0"/>
              </a:spcBef>
              <a:spcAft>
                <a:spcPts val="0"/>
              </a:spcAft>
              <a:buSzPts val="2800"/>
              <a:buChar char="●"/>
            </a:pPr>
            <a:r>
              <a:rPr lang="en" sz="1800" dirty="0"/>
              <a:t>Review Rate = </a:t>
            </a:r>
            <a:r>
              <a:rPr lang="en-US" sz="1800" dirty="0" smtClean="0"/>
              <a:t>0</a:t>
            </a:r>
            <a:r>
              <a:rPr lang="en" sz="1800" dirty="0" smtClean="0"/>
              <a:t>.5</a:t>
            </a:r>
            <a:r>
              <a:rPr lang="en-US" sz="1800" dirty="0" smtClean="0"/>
              <a:t>	</a:t>
            </a:r>
            <a:r>
              <a:rPr lang="en" sz="1200" dirty="0" smtClean="0"/>
              <a:t>(</a:t>
            </a:r>
            <a:r>
              <a:rPr lang="en" sz="1200" dirty="0"/>
              <a:t>http://</a:t>
            </a:r>
            <a:r>
              <a:rPr lang="en" sz="1200" dirty="0" err="1"/>
              <a:t>insideairbnb.com</a:t>
            </a:r>
            <a:r>
              <a:rPr lang="en" sz="1200" dirty="0"/>
              <a:t>/</a:t>
            </a:r>
            <a:r>
              <a:rPr lang="en" sz="1200" dirty="0" err="1"/>
              <a:t>about.html</a:t>
            </a:r>
            <a:r>
              <a:rPr lang="en" sz="1200" dirty="0"/>
              <a:t>)</a:t>
            </a:r>
            <a:endParaRPr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u="sng"/>
              <a:t>EDA</a:t>
            </a:r>
            <a:endParaRPr sz="2800" u="sng"/>
          </a:p>
          <a:p>
            <a:pPr marL="0" lvl="0" indent="0" algn="l" rtl="0">
              <a:spcBef>
                <a:spcPts val="1000"/>
              </a:spcBef>
              <a:spcAft>
                <a:spcPts val="1000"/>
              </a:spcAft>
              <a:buNone/>
            </a:pPr>
            <a:endParaRPr sz="2400"/>
          </a:p>
        </p:txBody>
      </p:sp>
      <p:pic>
        <p:nvPicPr>
          <p:cNvPr id="150" name="Shape 150"/>
          <p:cNvPicPr preferRelativeResize="0"/>
          <p:nvPr/>
        </p:nvPicPr>
        <p:blipFill>
          <a:blip r:embed="rId3">
            <a:alphaModFix/>
          </a:blip>
          <a:stretch>
            <a:fillRect/>
          </a:stretch>
        </p:blipFill>
        <p:spPr>
          <a:xfrm>
            <a:off x="343675" y="1652225"/>
            <a:ext cx="8137726" cy="2895425"/>
          </a:xfrm>
          <a:prstGeom prst="rect">
            <a:avLst/>
          </a:prstGeom>
          <a:noFill/>
          <a:ln>
            <a:noFill/>
          </a:ln>
        </p:spPr>
      </p:pic>
      <p:pic>
        <p:nvPicPr>
          <p:cNvPr id="151" name="Shape 151"/>
          <p:cNvPicPr preferRelativeResize="0"/>
          <p:nvPr/>
        </p:nvPicPr>
        <p:blipFill>
          <a:blip r:embed="rId4">
            <a:alphaModFix/>
          </a:blip>
          <a:stretch>
            <a:fillRect/>
          </a:stretch>
        </p:blipFill>
        <p:spPr>
          <a:xfrm>
            <a:off x="7075936" y="636475"/>
            <a:ext cx="1829463" cy="12997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57" name="Shape 157"/>
          <p:cNvPicPr preferRelativeResize="0"/>
          <p:nvPr/>
        </p:nvPicPr>
        <p:blipFill>
          <a:blip r:embed="rId3">
            <a:alphaModFix/>
          </a:blip>
          <a:stretch>
            <a:fillRect/>
          </a:stretch>
        </p:blipFill>
        <p:spPr>
          <a:xfrm>
            <a:off x="606336" y="1047125"/>
            <a:ext cx="7754775" cy="36224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63" name="Shape 163"/>
          <p:cNvPicPr preferRelativeResize="0"/>
          <p:nvPr/>
        </p:nvPicPr>
        <p:blipFill>
          <a:blip r:embed="rId3">
            <a:alphaModFix/>
          </a:blip>
          <a:stretch>
            <a:fillRect/>
          </a:stretch>
        </p:blipFill>
        <p:spPr>
          <a:xfrm>
            <a:off x="4802550" y="643400"/>
            <a:ext cx="4001626" cy="3730551"/>
          </a:xfrm>
          <a:prstGeom prst="rect">
            <a:avLst/>
          </a:prstGeom>
          <a:noFill/>
          <a:ln>
            <a:noFill/>
          </a:ln>
        </p:spPr>
      </p:pic>
      <p:pic>
        <p:nvPicPr>
          <p:cNvPr id="164" name="Shape 164"/>
          <p:cNvPicPr preferRelativeResize="0"/>
          <p:nvPr/>
        </p:nvPicPr>
        <p:blipFill>
          <a:blip r:embed="rId4">
            <a:alphaModFix/>
          </a:blip>
          <a:stretch>
            <a:fillRect/>
          </a:stretch>
        </p:blipFill>
        <p:spPr>
          <a:xfrm>
            <a:off x="497349" y="454050"/>
            <a:ext cx="4633424" cy="423540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a:p>
        </p:txBody>
      </p:sp>
      <p:pic>
        <p:nvPicPr>
          <p:cNvPr id="170" name="Shape 170"/>
          <p:cNvPicPr preferRelativeResize="0"/>
          <p:nvPr/>
        </p:nvPicPr>
        <p:blipFill>
          <a:blip r:embed="rId3">
            <a:alphaModFix/>
          </a:blip>
          <a:stretch>
            <a:fillRect/>
          </a:stretch>
        </p:blipFill>
        <p:spPr>
          <a:xfrm>
            <a:off x="353150" y="869650"/>
            <a:ext cx="8286350" cy="34042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a:p>
        </p:txBody>
      </p:sp>
      <p:pic>
        <p:nvPicPr>
          <p:cNvPr id="176" name="Shape 176"/>
          <p:cNvPicPr preferRelativeResize="0"/>
          <p:nvPr/>
        </p:nvPicPr>
        <p:blipFill>
          <a:blip r:embed="rId3">
            <a:alphaModFix/>
          </a:blip>
          <a:stretch>
            <a:fillRect/>
          </a:stretch>
        </p:blipFill>
        <p:spPr>
          <a:xfrm>
            <a:off x="327925" y="958549"/>
            <a:ext cx="8283901" cy="34032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1073</TotalTime>
  <Words>315</Words>
  <Application>Microsoft Macintosh PowerPoint</Application>
  <PresentationFormat>On-screen Show (16:9)</PresentationFormat>
  <Paragraphs>69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Nunito</vt:lpstr>
      <vt:lpstr>Lato</vt:lpstr>
      <vt:lpstr>Georgia</vt:lpstr>
      <vt:lpstr>Shift</vt:lpstr>
      <vt:lpstr>Show Me the Money: Predicting Yearly Airbnb Revenue</vt:lpstr>
      <vt:lpstr> Background  Airbnb is a popular home-sharing platform enabling people all over the world to share their unique accommodations.  For potential hosts, this could be a profitable option for their empty vacation homes or spare rooms However, it is difficult for new hosts to know how much they could earn, and particularly, what is the true value of their swanky AdMo penthouse.</vt:lpstr>
      <vt:lpstr>Data Used:  InsideAirbnb’s ‘listings’ dataset - Boston how many nights a dwelling is rented per year minimum nights stay whether the host is present how many rooms are being rented in a building the number of occupants allowed in a rental whether the listing is licensed Rentcafe/Yardi Matrix average household rental cost data Average rental unit cost per month - neighborhood basis  https://www.rentcafe.com/average-rent-market-trends/us/ma/boston/ http://insideairbnb.com </vt:lpstr>
      <vt:lpstr>Defining Our Target Variable:  Y = (price + cleaning fee) * average length of stay * (number of reviews/month * review rate) * 12 Average length of stay = 3 nights  (https://www.airbnbaction.com) Review Rate = 0.5 (http://insideairbnb.com/about.html)</vt:lpstr>
      <vt:lpstr>EDA </vt:lpstr>
      <vt:lpstr>PowerPoint Presentation</vt:lpstr>
      <vt:lpstr>PowerPoint Presentation</vt:lpstr>
      <vt:lpstr>PowerPoint Presentation</vt:lpstr>
      <vt:lpstr>PowerPoint Presentation</vt:lpstr>
      <vt:lpstr>PowerPoint Presentation</vt:lpstr>
      <vt:lpstr>PowerPoint Presentation</vt:lpstr>
      <vt:lpstr>  Features:  X= ['Apartment', 'Condominium', 'House', 'accommodates', 'bathrooms', 'bedrooms',        'beds', 'guests_included',        'minimum_nights', 'availability_365',         'Private room',        'Shared room', 't','Allston-Brighton', 'Back Bay', 'Beacon Hill',        'Charlestown', 'Chinatown', 'Downtown Crossing',        'East Boston', 'Fenway/Kenmore', 'Financial District', 'Jamaica Plain',        'Mattapan', 'Mission Hill', 'North End', 'Roslindale', 'Roxbury',        'South Boston', 'South End', 'West End','extra_people', 'cost'] </vt:lpstr>
      <vt:lpstr>Model 1: Linear Regression 70/30 test/train split R2: .34 MSE: 895173520.29     (CV 10 folds: Mean MSE 928494002 Mean R2: .35) </vt:lpstr>
      <vt:lpstr>PowerPoint Presentation</vt:lpstr>
      <vt:lpstr>Model 2: Decision Tree  depth = 3 R2: .31; MSE:841864684         </vt:lpstr>
      <vt:lpstr>Model 3:  Random Forest  MSE: 674272775   R2: .5     </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Show Me the Money: Predicting Yearly Airbnb Revenue</dc:title>
  <cp:lastModifiedBy>Ethan Schein</cp:lastModifiedBy>
  <cp:revision>4</cp:revision>
  <dcterms:modified xsi:type="dcterms:W3CDTF">2018-06-01T16:12:03Z</dcterms:modified>
</cp:coreProperties>
</file>