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28"/>
  </p:notesMasterIdLst>
  <p:sldIdLst>
    <p:sldId id="273" r:id="rId5"/>
    <p:sldId id="288" r:id="rId6"/>
    <p:sldId id="261" r:id="rId7"/>
    <p:sldId id="269" r:id="rId8"/>
    <p:sldId id="263" r:id="rId9"/>
    <p:sldId id="264" r:id="rId10"/>
    <p:sldId id="267" r:id="rId11"/>
    <p:sldId id="270" r:id="rId12"/>
    <p:sldId id="271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3B69F-D04D-2000-9566-046293CA392B}" v="511" dt="2021-03-22T13:28:35.653"/>
    <p1510:client id="{34B95D67-017B-57F6-E852-6EF333524C94}" v="204" dt="2021-02-02T10:35:19.577"/>
    <p1510:client id="{4AA69F13-52E1-7DBF-D22A-951E17C73B2E}" v="1" dt="2021-03-31T05:57:38.371"/>
    <p1510:client id="{BE9F59DE-83EE-9F9B-D11D-F6CBFD144383}" v="561" dt="2021-03-22T14:48:38.022"/>
    <p1510:client id="{D26BD781-EDE9-5C4E-AF12-E57EA0ADEDAA}" v="5" dt="2020-11-16T14:50:39.573"/>
    <p1510:client id="{FB41257E-5977-F123-F288-23F6EA6F03B4}" v="18" dt="2021-06-07T12:32:36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3"/>
  </p:normalViewPr>
  <p:slideViewPr>
    <p:cSldViewPr snapToGrid="0" snapToObjects="1">
      <p:cViewPr varScale="1">
        <p:scale>
          <a:sx n="107" d="100"/>
          <a:sy n="107" d="100"/>
        </p:scale>
        <p:origin x="16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4AA69F13-52E1-7DBF-D22A-951E17C73B2E}"/>
    <pc:docChg chg="modSld">
      <pc:chgData name="Sven van der Burg" userId="S::s.vanderburg@esciencecenter.nl::9c1d2a43-8f43-42c3-a150-992445d6e87f" providerId="AD" clId="Web-{4AA69F13-52E1-7DBF-D22A-951E17C73B2E}" dt="2021-03-31T05:57:38.371" v="0"/>
      <pc:docMkLst>
        <pc:docMk/>
      </pc:docMkLst>
      <pc:sldChg chg="delSp">
        <pc:chgData name="Sven van der Burg" userId="S::s.vanderburg@esciencecenter.nl::9c1d2a43-8f43-42c3-a150-992445d6e87f" providerId="AD" clId="Web-{4AA69F13-52E1-7DBF-D22A-951E17C73B2E}" dt="2021-03-31T05:57:38.371" v="0"/>
        <pc:sldMkLst>
          <pc:docMk/>
          <pc:sldMk cId="756898843" sldId="273"/>
        </pc:sldMkLst>
        <pc:spChg chg="del">
          <ac:chgData name="Sven van der Burg" userId="S::s.vanderburg@esciencecenter.nl::9c1d2a43-8f43-42c3-a150-992445d6e87f" providerId="AD" clId="Web-{4AA69F13-52E1-7DBF-D22A-951E17C73B2E}" dt="2021-03-31T05:57:38.371" v="0"/>
          <ac:spMkLst>
            <pc:docMk/>
            <pc:sldMk cId="756898843" sldId="273"/>
            <ac:spMk id="3" creationId="{A04FFBA7-825C-4F77-978E-BB3816C85E27}"/>
          </ac:spMkLst>
        </pc:sp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  <pc:docChgLst>
    <pc:chgData name="Sven van der Burg" userId="S::s.vanderburg@esciencecenter.nl::9c1d2a43-8f43-42c3-a150-992445d6e87f" providerId="AD" clId="Web-{FB41257E-5977-F123-F288-23F6EA6F03B4}"/>
    <pc:docChg chg="addSld modSld">
      <pc:chgData name="Sven van der Burg" userId="S::s.vanderburg@esciencecenter.nl::9c1d2a43-8f43-42c3-a150-992445d6e87f" providerId="AD" clId="Web-{FB41257E-5977-F123-F288-23F6EA6F03B4}" dt="2021-06-07T12:32:36.491" v="12"/>
      <pc:docMkLst>
        <pc:docMk/>
      </pc:docMkLst>
      <pc:sldChg chg="modSp">
        <pc:chgData name="Sven van der Burg" userId="S::s.vanderburg@esciencecenter.nl::9c1d2a43-8f43-42c3-a150-992445d6e87f" providerId="AD" clId="Web-{FB41257E-5977-F123-F288-23F6EA6F03B4}" dt="2021-06-07T11:57:09.972" v="2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FB41257E-5977-F123-F288-23F6EA6F03B4}" dt="2021-06-07T11:57:09.972" v="2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 add replId">
        <pc:chgData name="Sven van der Burg" userId="S::s.vanderburg@esciencecenter.nl::9c1d2a43-8f43-42c3-a150-992445d6e87f" providerId="AD" clId="Web-{FB41257E-5977-F123-F288-23F6EA6F03B4}" dt="2021-06-07T12:32:36.491" v="12"/>
        <pc:sldMkLst>
          <pc:docMk/>
          <pc:sldMk cId="3403572383" sldId="288"/>
        </pc:sldMkLst>
        <pc:spChg chg="del">
          <ac:chgData name="Sven van der Burg" userId="S::s.vanderburg@esciencecenter.nl::9c1d2a43-8f43-42c3-a150-992445d6e87f" providerId="AD" clId="Web-{FB41257E-5977-F123-F288-23F6EA6F03B4}" dt="2021-06-07T12:31:05.020" v="5"/>
          <ac:spMkLst>
            <pc:docMk/>
            <pc:sldMk cId="3403572383" sldId="288"/>
            <ac:spMk id="2" creationId="{790E242C-29FD-45AE-8ACE-E5F8EEFBF707}"/>
          </ac:spMkLst>
        </pc:spChg>
        <pc:spChg chg="add del mod">
          <ac:chgData name="Sven van der Burg" userId="S::s.vanderburg@esciencecenter.nl::9c1d2a43-8f43-42c3-a150-992445d6e87f" providerId="AD" clId="Web-{FB41257E-5977-F123-F288-23F6EA6F03B4}" dt="2021-06-07T12:32:36.491" v="12"/>
          <ac:spMkLst>
            <pc:docMk/>
            <pc:sldMk cId="3403572383" sldId="288"/>
            <ac:spMk id="5" creationId="{82E81EC0-A4D0-44DB-978D-754E42F904FB}"/>
          </ac:spMkLst>
        </pc:spChg>
        <pc:picChg chg="del">
          <ac:chgData name="Sven van der Burg" userId="S::s.vanderburg@esciencecenter.nl::9c1d2a43-8f43-42c3-a150-992445d6e87f" providerId="AD" clId="Web-{FB41257E-5977-F123-F288-23F6EA6F03B4}" dt="2021-06-07T12:31:00.536" v="4"/>
          <ac:picMkLst>
            <pc:docMk/>
            <pc:sldMk cId="3403572383" sldId="288"/>
            <ac:picMk id="4" creationId="{377DE145-5961-41F5-A6C9-9881EC1C42A1}"/>
          </ac:picMkLst>
        </pc:picChg>
        <pc:picChg chg="add mod">
          <ac:chgData name="Sven van der Burg" userId="S::s.vanderburg@esciencecenter.nl::9c1d2a43-8f43-42c3-a150-992445d6e87f" providerId="AD" clId="Web-{FB41257E-5977-F123-F288-23F6EA6F03B4}" dt="2021-06-07T12:31:37.474" v="11" actId="1076"/>
          <ac:picMkLst>
            <pc:docMk/>
            <pc:sldMk cId="3403572383" sldId="288"/>
            <ac:picMk id="6" creationId="{73BFFDA0-C54A-49E7-BE32-F4EE83DEF2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167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538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227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64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51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039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1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4278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772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11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797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146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317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392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6388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506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656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432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090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65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73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cience-academy/coderefinery-documentation-example-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documentation</a:t>
            </a:r>
          </a:p>
        </p:txBody>
      </p:sp>
      <p:pic>
        <p:nvPicPr>
          <p:cNvPr id="4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77DE145-5961-41F5-A6C9-9881EC1C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957119"/>
            <a:ext cx="2743200" cy="36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Do not use comments for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D38BD58-BFCD-4B91-AA26-104337B1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569" y="1432231"/>
            <a:ext cx="6089431" cy="198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01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Do not use comments for: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3" name="Picture 5" descr="Application, timeline&#10;&#10;Description automatically generated">
            <a:extLst>
              <a:ext uri="{FF2B5EF4-FFF2-40B4-BE49-F238E27FC236}">
                <a16:creationId xmlns:a16="http://schemas.microsoft.com/office/drawing/2014/main" id="{99067C51-A5FD-48C4-A1E0-1B58071B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83" y="1349214"/>
            <a:ext cx="5935717" cy="181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471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Writing docstrings in python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Demo + exercise</a:t>
            </a: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5863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Keypoints episode 2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Comments should describe the why for your code not the what.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Writing docstrings is an easy way to write documentation while you type code.</a:t>
            </a: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8007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3: Writing a good README file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README file is first thing a user/collaborator sees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What should be included as a bare minimum in README files?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9675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Exercise: Write a README file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You are going to write a README file for </a:t>
            </a:r>
            <a:r>
              <a:rPr lang="en-GB" dirty="0">
                <a:ea typeface="+mn-lt"/>
                <a:cs typeface="+mn-lt"/>
                <a:hlinkClick r:id="rId3"/>
              </a:rPr>
              <a:t>the example project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69286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What makes up a good README file?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A descriptive project title</a:t>
            </a:r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Motivation (why the project exists)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How to setup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Copy-pastable quick start code example</a:t>
            </a:r>
            <a:endParaRPr lang="en-GB"/>
          </a:p>
          <a:p>
            <a:pPr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Recommended citation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5515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User experience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Think about the user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What does the user need to know?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Make your README attractive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2438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 point episode 3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>
                <a:cs typeface="Arial"/>
              </a:rPr>
              <a:t>A good README file is key to provide information about your project.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6582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4: Sphinx and ReadtheDocs demo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What if a README file is not enough?</a:t>
            </a:r>
            <a:endParaRPr lang="en-GB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cs typeface="Arial"/>
              </a:rPr>
              <a:t>How do I easily create user documentation?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0338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3BFFDA0-C54A-49E7-BE32-F4EE83DEF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24" y="775401"/>
            <a:ext cx="4933284" cy="34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72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Sphinx and ReadtheDocs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 Sphinx let’s you create nicely-formatted HTML pages out of simple markdown files. It is programming language-independent.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 ReadtheDocs easily connects to your github page and automatically deploys your Sphinx documentation for free!</a:t>
            </a:r>
          </a:p>
          <a:p>
            <a:pPr marL="285750" indent="-285750">
              <a:buFont typeface="Arial"/>
              <a:buChar char="•"/>
            </a:pPr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3731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Keypoints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Sphinx + ReadtheDocs provide a powerful way to create extensive (user) documentation.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555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Hosting websites/homepages on Github Pages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How to serve a website/homepage using GitHub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71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documentation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>
                <a:solidFill>
                  <a:srgbClr val="00AFEA"/>
                </a:solidFill>
                <a:ea typeface="+mn-lt"/>
                <a:cs typeface="+mn-lt"/>
              </a:rPr>
              <a:t>Take-home message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ea typeface="+mn-lt"/>
                <a:cs typeface="+mn-lt"/>
              </a:rPr>
              <a:t>It is important to document code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>
                <a:ea typeface="+mn-lt"/>
                <a:cs typeface="+mn-lt"/>
              </a:rPr>
              <a:t>Depending on the purpose and state of the project documentation needs to meet different criteria.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06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F0"/>
                </a:solidFill>
              </a:rPr>
              <a:t>Code documentation lesson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2"/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Why would you document software?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What makes good documentation?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write good in-code documentation?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How do I write good README files?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Demo creating documentation with Sphinx and deploying to </a:t>
            </a:r>
            <a:r>
              <a:rPr lang="en-US" dirty="0" err="1"/>
              <a:t>ReadTheDocs</a:t>
            </a:r>
            <a:r>
              <a:rPr lang="en-US" dirty="0"/>
              <a:t>.</a:t>
            </a:r>
            <a:endParaRPr 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Deploy a project website or personal homepage to </a:t>
            </a:r>
            <a:r>
              <a:rPr lang="en-US" dirty="0" err="1"/>
              <a:t>Github</a:t>
            </a:r>
            <a:r>
              <a:rPr lang="en-US" dirty="0"/>
              <a:t> Pages.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Independent of programming languages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2822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1 Motivation and </a:t>
            </a:r>
            <a:r>
              <a:rPr lang="en-US" sz="2000" b="1" spc="-1" dirty="0" err="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wishlist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/>
              <a:t>Why documenting code? </a:t>
            </a:r>
          </a:p>
          <a:p>
            <a:pPr fontAlgn="base"/>
            <a:r>
              <a:rPr lang="en-US"/>
              <a:t>What is our </a:t>
            </a:r>
            <a:r>
              <a:rPr lang="en-US" err="1"/>
              <a:t>wishlist</a:t>
            </a:r>
            <a:r>
              <a:rPr lang="en-US"/>
              <a:t> on a suitably good documentation? </a:t>
            </a:r>
          </a:p>
        </p:txBody>
      </p:sp>
    </p:spTree>
    <p:extLst>
      <p:ext uri="{BB962C8B-B14F-4D97-AF65-F5344CB8AC3E}">
        <p14:creationId xmlns:p14="http://schemas.microsoft.com/office/powerpoint/2010/main" val="2716025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Why document code?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r>
              <a:rPr lang="en-GB" b="1" dirty="0"/>
              <a:t>Is project documentation important? Why? Take a few moments to think about it.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1836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Exercise 1: Let’s think of good and bad examples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dirty="0"/>
          </a:p>
          <a:p>
            <a:endParaRPr lang="en-GB"/>
          </a:p>
          <a:p>
            <a:endParaRPr lang="en-GB"/>
          </a:p>
        </p:txBody>
      </p:sp>
      <p:pic>
        <p:nvPicPr>
          <p:cNvPr id="3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1D5ED-C0C6-4C2B-A1E4-10A728E58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1782"/>
            <a:ext cx="7855168" cy="395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349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000" b="1" spc="-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What did we learn?</a:t>
            </a: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It is important to document code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Depending on the purpose and state of the project documentation needs to meet different criteria. 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For most scientific projects, in-code documentation and a well thought out README file is enough.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GB" b="1" dirty="0">
                <a:ea typeface="+mn-lt"/>
                <a:cs typeface="+mn-lt"/>
              </a:rPr>
              <a:t>Documentation should be tracked with corresponding code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813146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Episode 2: In-code documentation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can I do to make my code more easily understandable?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information should go into comments?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a typeface="+mn-lt"/>
                <a:cs typeface="+mn-lt"/>
              </a:rPr>
              <a:t>What information should go into docstrings?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623826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Warmup exercise: writing good 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cs typeface="Arial"/>
            </a:endParaRPr>
          </a:p>
        </p:txBody>
      </p:sp>
      <p:pic>
        <p:nvPicPr>
          <p:cNvPr id="3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FF3FDB6-5DB9-46C9-B7FE-E5ACE342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4" y="306255"/>
            <a:ext cx="5762296" cy="428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0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2B7E33-5E8B-4F10-BAE6-0A49E3F8C6E9}">
  <ds:schemaRefs>
    <ds:schemaRef ds:uri="http://purl.org/dc/dcmitype/"/>
    <ds:schemaRef ds:uri="http://schemas.openxmlformats.org/package/2006/metadata/core-properties"/>
    <ds:schemaRef ds:uri="af34c8a9-9806-44d6-aa44-d772f2793323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26898810-f9b9-406f-8188-8f8f7cdf552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385</Words>
  <Application>Microsoft Office PowerPoint</Application>
  <PresentationFormat>On-screen Show (16:9)</PresentationFormat>
  <Paragraphs>61</Paragraphs>
  <Slides>23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Code documentation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181</cp:revision>
  <dcterms:modified xsi:type="dcterms:W3CDTF">2021-06-07T12:32:36Z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