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0"/>
  </p:notesMasterIdLst>
  <p:sldIdLst>
    <p:sldId id="267" r:id="rId5"/>
    <p:sldId id="318" r:id="rId6"/>
    <p:sldId id="326" r:id="rId7"/>
    <p:sldId id="327" r:id="rId8"/>
    <p:sldId id="329" r:id="rId9"/>
    <p:sldId id="328" r:id="rId10"/>
    <p:sldId id="330" r:id="rId11"/>
    <p:sldId id="332" r:id="rId12"/>
    <p:sldId id="331" r:id="rId13"/>
    <p:sldId id="337" r:id="rId14"/>
    <p:sldId id="333" r:id="rId15"/>
    <p:sldId id="334" r:id="rId16"/>
    <p:sldId id="335" r:id="rId17"/>
    <p:sldId id="338" r:id="rId18"/>
    <p:sldId id="336" r:id="rId19"/>
  </p:sldIdLst>
  <p:sldSz cx="12192000" cy="6858000"/>
  <p:notesSz cx="6858000" cy="9144000"/>
  <p:embeddedFontLst>
    <p:embeddedFont>
      <p:font typeface="Assistant" pitchFamily="2" charset="-79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" pitchFamily="2" charset="77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3E363-23FB-2C4D-9A90-CE72EEE878EE}" v="52" dt="2021-12-01T08:31:58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51"/>
    <p:restoredTop sz="94248"/>
  </p:normalViewPr>
  <p:slideViewPr>
    <p:cSldViewPr snapToGrid="0">
      <p:cViewPr varScale="1">
        <p:scale>
          <a:sx n="91" d="100"/>
          <a:sy n="9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33CD-BD81-1E4C-8B73-C6C939F9FC25}" type="datetimeFigureOut">
              <a:rPr lang="en-NL" smtClean="0"/>
              <a:t>30/11/2021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9ABA-ED19-9146-9E8E-7EB9CC9D70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86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10">
            <a:extLst>
              <a:ext uri="{FF2B5EF4-FFF2-40B4-BE49-F238E27FC236}">
                <a16:creationId xmlns:a16="http://schemas.microsoft.com/office/drawing/2014/main" id="{8BBDB083-0221-48BC-BC76-B17DA3BC317D}"/>
              </a:ext>
            </a:extLst>
          </p:cNvPr>
          <p:cNvSpPr txBox="1"/>
          <p:nvPr userDrawn="1"/>
        </p:nvSpPr>
        <p:spPr>
          <a:xfrm>
            <a:off x="7425549" y="1807862"/>
            <a:ext cx="3701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6">
            <a:extLst>
              <a:ext uri="{FF2B5EF4-FFF2-40B4-BE49-F238E27FC236}">
                <a16:creationId xmlns:a16="http://schemas.microsoft.com/office/drawing/2014/main" id="{3538DAB4-22F9-4882-8E20-AE7B1B1B5B64}"/>
              </a:ext>
            </a:extLst>
          </p:cNvPr>
          <p:cNvSpPr txBox="1"/>
          <p:nvPr userDrawn="1"/>
        </p:nvSpPr>
        <p:spPr>
          <a:xfrm>
            <a:off x="6336501" y="180786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0" name="Tekstvak 7">
            <a:extLst>
              <a:ext uri="{FF2B5EF4-FFF2-40B4-BE49-F238E27FC236}">
                <a16:creationId xmlns:a16="http://schemas.microsoft.com/office/drawing/2014/main" id="{22190590-CB5D-408C-8271-28FB03940804}"/>
              </a:ext>
            </a:extLst>
          </p:cNvPr>
          <p:cNvSpPr txBox="1"/>
          <p:nvPr userDrawn="1"/>
        </p:nvSpPr>
        <p:spPr>
          <a:xfrm>
            <a:off x="6336501" y="3074863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42EA234D-7D0F-41AA-A41A-BA750B534F8D}"/>
              </a:ext>
            </a:extLst>
          </p:cNvPr>
          <p:cNvSpPr txBox="1"/>
          <p:nvPr userDrawn="1"/>
        </p:nvSpPr>
        <p:spPr>
          <a:xfrm>
            <a:off x="6336501" y="432515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al 1">
            <a:extLst>
              <a:ext uri="{FF2B5EF4-FFF2-40B4-BE49-F238E27FC236}">
                <a16:creationId xmlns:a16="http://schemas.microsoft.com/office/drawing/2014/main" id="{5CC9E004-97E0-4615-A14A-133AC6C39587}"/>
              </a:ext>
            </a:extLst>
          </p:cNvPr>
          <p:cNvSpPr/>
          <p:nvPr userDrawn="1"/>
        </p:nvSpPr>
        <p:spPr>
          <a:xfrm>
            <a:off x="6635098" y="4112371"/>
            <a:ext cx="1169959" cy="1169959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E097A287-6819-46EF-A4A1-E5978F20F448}"/>
              </a:ext>
            </a:extLst>
          </p:cNvPr>
          <p:cNvSpPr txBox="1"/>
          <p:nvPr userDrawn="1"/>
        </p:nvSpPr>
        <p:spPr>
          <a:xfrm>
            <a:off x="6482698" y="3626536"/>
            <a:ext cx="267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latin typeface="Assistant" pitchFamily="2" charset="-79"/>
                <a:cs typeface="Assistant" pitchFamily="2" charset="-79"/>
              </a:rPr>
              <a:t>Contact person</a:t>
            </a:r>
          </a:p>
        </p:txBody>
      </p:sp>
      <p:sp>
        <p:nvSpPr>
          <p:cNvPr id="10" name="Tekstvak 10">
            <a:extLst>
              <a:ext uri="{FF2B5EF4-FFF2-40B4-BE49-F238E27FC236}">
                <a16:creationId xmlns:a16="http://schemas.microsoft.com/office/drawing/2014/main" id="{434E4565-08BA-4536-9BBF-2A2765E921E8}"/>
              </a:ext>
            </a:extLst>
          </p:cNvPr>
          <p:cNvSpPr txBox="1"/>
          <p:nvPr userDrawn="1"/>
        </p:nvSpPr>
        <p:spPr>
          <a:xfrm>
            <a:off x="7848146" y="4349419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of person</a:t>
            </a:r>
          </a:p>
        </p:txBody>
      </p:sp>
      <p:sp>
        <p:nvSpPr>
          <p:cNvPr id="11" name="Tekstvak 11">
            <a:extLst>
              <a:ext uri="{FF2B5EF4-FFF2-40B4-BE49-F238E27FC236}">
                <a16:creationId xmlns:a16="http://schemas.microsoft.com/office/drawing/2014/main" id="{C94B086D-54B9-4094-9C40-9363E370174F}"/>
              </a:ext>
            </a:extLst>
          </p:cNvPr>
          <p:cNvSpPr txBox="1"/>
          <p:nvPr userDrawn="1"/>
        </p:nvSpPr>
        <p:spPr>
          <a:xfrm>
            <a:off x="7848145" y="4650977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Organisation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Spreadsheets</a:t>
            </a:r>
            <a:endParaRPr lang="nl-N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A8FB24-66F2-CD40-9110-29C998D07826}"/>
              </a:ext>
            </a:extLst>
          </p:cNvPr>
          <p:cNvSpPr/>
          <p:nvPr/>
        </p:nvSpPr>
        <p:spPr>
          <a:xfrm>
            <a:off x="504202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00A9F4-098C-B844-A44E-8570C2B0B49A}"/>
              </a:ext>
            </a:extLst>
          </p:cNvPr>
          <p:cNvSpPr/>
          <p:nvPr/>
        </p:nvSpPr>
        <p:spPr>
          <a:xfrm>
            <a:off x="1370176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F81B410-429E-894E-A0FB-828F5310072B}"/>
              </a:ext>
            </a:extLst>
          </p:cNvPr>
          <p:cNvSpPr/>
          <p:nvPr/>
        </p:nvSpPr>
        <p:spPr>
          <a:xfrm flipV="1">
            <a:off x="-465746" y="2143760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EE7ED9-66EF-8046-8053-D97D5CF4BB1D}"/>
              </a:ext>
            </a:extLst>
          </p:cNvPr>
          <p:cNvSpPr/>
          <p:nvPr/>
        </p:nvSpPr>
        <p:spPr>
          <a:xfrm>
            <a:off x="1442815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D93F0C-C716-1349-9682-ED2E57485DED}"/>
              </a:ext>
            </a:extLst>
          </p:cNvPr>
          <p:cNvSpPr/>
          <p:nvPr/>
        </p:nvSpPr>
        <p:spPr>
          <a:xfrm>
            <a:off x="2308789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7B7EC-4AA0-0B48-965F-F4ADAE9F72B7}"/>
              </a:ext>
            </a:extLst>
          </p:cNvPr>
          <p:cNvSpPr/>
          <p:nvPr/>
        </p:nvSpPr>
        <p:spPr>
          <a:xfrm>
            <a:off x="10675121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870A7B-5DBC-A547-9A36-324332D28E9D}"/>
              </a:ext>
            </a:extLst>
          </p:cNvPr>
          <p:cNvSpPr/>
          <p:nvPr/>
        </p:nvSpPr>
        <p:spPr>
          <a:xfrm>
            <a:off x="11541095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38733-6188-C44A-9CC4-C165A201C98C}"/>
              </a:ext>
            </a:extLst>
          </p:cNvPr>
          <p:cNvSpPr/>
          <p:nvPr/>
        </p:nvSpPr>
        <p:spPr>
          <a:xfrm>
            <a:off x="10950723" y="2972512"/>
            <a:ext cx="475004" cy="343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22BE84-7C03-3D4D-9904-FFA71EECD481}"/>
              </a:ext>
            </a:extLst>
          </p:cNvPr>
          <p:cNvSpPr/>
          <p:nvPr/>
        </p:nvSpPr>
        <p:spPr>
          <a:xfrm flipV="1">
            <a:off x="395955" y="6372504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8C3C173-C87A-664D-8DF3-9DDC5E64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B09D-B1D3-AC4B-9DAF-907A4104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 not touch your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60CA-9E0C-374E-80C8-7864A62F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232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B09D-B1D3-AC4B-9DAF-907A4104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Dates as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60CA-9E0C-374E-80C8-7864A62F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Separate into month, day, year to avoid confusion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Be consistent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55B45-A817-9A49-8E6D-2D0CDD6F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82" y="4265645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1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B09D-B1D3-AC4B-9DAF-907A4104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Save as .csv or .tsv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60CA-9E0C-374E-80C8-7864A62F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stored in common spreadsheet formats will often not be read correctly into data analysis software, introducing errors into your data.</a:t>
            </a:r>
          </a:p>
          <a:p>
            <a:r>
              <a:rPr lang="en-GB" dirty="0"/>
              <a:t>Exporting data from spreadsheets to formats like CSV or TSV puts it in a format that can be used consistently by most programs.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6684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B09D-B1D3-AC4B-9DAF-907A4104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Save as .csv or .tsv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60CA-9E0C-374E-80C8-7864A62F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stored in common spreadsheet formats will often not be read correctly into data analysis software, introducing errors into your data.</a:t>
            </a:r>
          </a:p>
          <a:p>
            <a:r>
              <a:rPr lang="en-GB" dirty="0"/>
              <a:t>Exporting data from spreadsheets to formats like CSV or TSV puts it in a format that can be used consistently by most programs.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4677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Spreadsheets            </a:t>
            </a:r>
            <a:r>
              <a:rPr lang="en-NL" dirty="0">
                <a:sym typeface="Wingdings" pitchFamily="2" charset="2"/>
              </a:rPr>
              <a:t>          Openrefine                 Python</a:t>
            </a:r>
          </a:p>
          <a:p>
            <a:pPr marL="0" indent="0">
              <a:buNone/>
            </a:pPr>
            <a:r>
              <a:rPr lang="en-NL" dirty="0">
                <a:sym typeface="Wingdings" pitchFamily="2" charset="2"/>
              </a:rPr>
              <a:t>Data entry                                 Data cleaning                 Data analysis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16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2AEA-682B-8145-B06D-7152ED32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Take-home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3EC2-F746-0F40-B858-32D5B1CC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Do not use excel for something else than data entry!</a:t>
            </a:r>
          </a:p>
          <a:p>
            <a:r>
              <a:rPr lang="en-NL" dirty="0"/>
              <a:t>Keep your data organized!</a:t>
            </a:r>
          </a:p>
          <a:p>
            <a:r>
              <a:rPr lang="en-NL" dirty="0"/>
              <a:t>Do not touch your raw data!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1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Raise your hand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You are here to learn about Python, not about spreadsheets</a:t>
            </a:r>
          </a:p>
        </p:txBody>
      </p:sp>
    </p:spTree>
    <p:extLst>
      <p:ext uri="{BB962C8B-B14F-4D97-AF65-F5344CB8AC3E}">
        <p14:creationId xmlns:p14="http://schemas.microsoft.com/office/powerpoint/2010/main" val="23721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Raise your hand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You have used spreadsheets in your research</a:t>
            </a:r>
          </a:p>
        </p:txBody>
      </p:sp>
    </p:spTree>
    <p:extLst>
      <p:ext uri="{BB962C8B-B14F-4D97-AF65-F5344CB8AC3E}">
        <p14:creationId xmlns:p14="http://schemas.microsoft.com/office/powerpoint/2010/main" val="26917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Raise your hand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You have accidentally done something in a spreadsheet program that made you frustrated or sad?</a:t>
            </a:r>
          </a:p>
        </p:txBody>
      </p:sp>
    </p:spTree>
    <p:extLst>
      <p:ext uri="{BB962C8B-B14F-4D97-AF65-F5344CB8AC3E}">
        <p14:creationId xmlns:p14="http://schemas.microsoft.com/office/powerpoint/2010/main" val="18076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Spreadsheets            </a:t>
            </a:r>
            <a:r>
              <a:rPr lang="en-NL" dirty="0">
                <a:sym typeface="Wingdings" pitchFamily="2" charset="2"/>
              </a:rPr>
              <a:t>          Openrefine                 Python</a:t>
            </a:r>
          </a:p>
          <a:p>
            <a:pPr marL="0" indent="0">
              <a:buNone/>
            </a:pPr>
            <a:r>
              <a:rPr lang="en-NL" dirty="0">
                <a:sym typeface="Wingdings" pitchFamily="2" charset="2"/>
              </a:rPr>
              <a:t>Data entry                                 Data cleaning                 Data analysis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7447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4000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After this lesson you will:</a:t>
            </a:r>
          </a:p>
          <a:p>
            <a:r>
              <a:rPr lang="en-GB" dirty="0"/>
              <a:t>Understand how to organize data so computers can make the best use of the data</a:t>
            </a: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45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2AEA-682B-8145-B06D-7152ED32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3EC2-F746-0F40-B858-32D5B1CC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Do not use excel for something else than data entry! Maybe some quick and dirty plotting. Use Openrefine and Python!</a:t>
            </a:r>
          </a:p>
          <a:p>
            <a:pPr marL="0" indent="0">
              <a:buNone/>
            </a:pPr>
            <a:r>
              <a:rPr lang="en-NL" dirty="0"/>
              <a:t>Potential problems:</a:t>
            </a:r>
          </a:p>
          <a:p>
            <a:r>
              <a:rPr lang="en-NL" dirty="0"/>
              <a:t>Difficult to replicate your steps</a:t>
            </a:r>
          </a:p>
          <a:p>
            <a:r>
              <a:rPr lang="en-NL" dirty="0"/>
              <a:t>Easy to make small errors without spotting them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5938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32A5-E38B-DF46-A172-D88DE7E0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SAFI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158E-B982-1743-9E3C-C30BBA61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SAFI (</a:t>
            </a:r>
            <a:r>
              <a:rPr lang="en-GB" b="1" dirty="0"/>
              <a:t>Studying African Farmer-Led Irrigation</a:t>
            </a:r>
            <a:r>
              <a:rPr lang="en-GB" dirty="0"/>
              <a:t>) is a currently running project which is looking at farming and irrigation methods. This is survey data relating to households and agriculture in Tanzania and Mozambique. The survey data was collected through </a:t>
            </a:r>
            <a:r>
              <a:rPr lang="en-GB" b="1" dirty="0"/>
              <a:t>interviews</a:t>
            </a:r>
            <a:r>
              <a:rPr lang="en-GB" dirty="0"/>
              <a:t> conducted between November 2016 and June 2017. The survey covered such things as; </a:t>
            </a:r>
            <a:r>
              <a:rPr lang="en-GB" b="1" dirty="0"/>
              <a:t>household features </a:t>
            </a:r>
            <a:r>
              <a:rPr lang="en-GB" dirty="0"/>
              <a:t>(e.g. construction materials used, number of household members), </a:t>
            </a:r>
            <a:r>
              <a:rPr lang="en-GB" b="1" dirty="0"/>
              <a:t>agricultural practices</a:t>
            </a:r>
            <a:r>
              <a:rPr lang="en-GB" dirty="0"/>
              <a:t> (e.g. water usage), </a:t>
            </a:r>
            <a:r>
              <a:rPr lang="en-GB" b="1" dirty="0"/>
              <a:t>assets</a:t>
            </a:r>
            <a:r>
              <a:rPr lang="en-GB" dirty="0"/>
              <a:t> (e.g. number and types of livestock) and </a:t>
            </a:r>
            <a:r>
              <a:rPr lang="en-GB" b="1" dirty="0"/>
              <a:t>details about the household members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167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3EC2-F746-0F40-B858-32D5B1CC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6F126-D4E5-6742-87E7-53C1A432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800892" cy="56731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B68FD39-CCAB-FE4A-871C-CA959833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575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3" ma:contentTypeDescription="Create a new document." ma:contentTypeScope="" ma:versionID="1c37ccf16b58e51c5c367e9bb2871beb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3a8e0ead1a3c3375a971a978dcef1dd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898810-f9b9-406f-8188-8f8f7cdf5520">
      <UserInfo>
        <DisplayName>Vliet, M.H.M. van (PHEG)</DisplayName>
        <AccountId>165</AccountId>
        <AccountType/>
      </UserInfo>
      <UserInfo>
        <DisplayName>Kristell</DisplayName>
        <AccountId>51</AccountId>
        <AccountType/>
      </UserInfo>
      <UserInfo>
        <DisplayName>Nele Albers</DisplayName>
        <AccountId>126</AccountId>
        <AccountType/>
      </UserInfo>
      <UserInfo>
        <DisplayName>Bouke Scheltinga</DisplayName>
        <AccountId>143</AccountId>
        <AccountType/>
      </UserInfo>
      <UserInfo>
        <DisplayName>Djura Smits</DisplayName>
        <AccountId>16</AccountId>
        <AccountType/>
      </UserInfo>
    </SharedWithUsers>
    <MediaLengthInSeconds xmlns="af34c8a9-9806-44d6-aa44-d772f2793323" xsi:nil="true"/>
  </documentManagement>
</p:properties>
</file>

<file path=customXml/itemProps1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D589B7-DDAC-481C-A7B6-75A4EB97D6BA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FF6FBF-B4F4-49AD-A88B-091F94ABFAFA}">
  <ds:schemaRefs>
    <ds:schemaRef ds:uri="http://schemas.microsoft.com/office/2006/metadata/properties"/>
    <ds:schemaRef ds:uri="af34c8a9-9806-44d6-aa44-d772f279332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26898810-f9b9-406f-8188-8f8f7cdf552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24726</TotalTime>
  <Words>394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Nunito</vt:lpstr>
      <vt:lpstr>Calibri</vt:lpstr>
      <vt:lpstr>Assistant</vt:lpstr>
      <vt:lpstr>Arial</vt:lpstr>
      <vt:lpstr>Office Theme</vt:lpstr>
      <vt:lpstr>Spreadsheets</vt:lpstr>
      <vt:lpstr>Raise your hand if</vt:lpstr>
      <vt:lpstr>Raise your hand if</vt:lpstr>
      <vt:lpstr>Raise your hand if</vt:lpstr>
      <vt:lpstr>Data pipeline</vt:lpstr>
      <vt:lpstr>Rationale</vt:lpstr>
      <vt:lpstr>PowerPoint Presentation</vt:lpstr>
      <vt:lpstr>SAFI dataset</vt:lpstr>
      <vt:lpstr>PowerPoint Presentation</vt:lpstr>
      <vt:lpstr>Do not touch your raw data</vt:lpstr>
      <vt:lpstr>Dates as data</vt:lpstr>
      <vt:lpstr>Save as .csv or .tsv !</vt:lpstr>
      <vt:lpstr>Save as .csv or .tsv !</vt:lpstr>
      <vt:lpstr>Data pipeline</vt:lpstr>
      <vt:lpstr>Take-home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6</cp:revision>
  <dcterms:created xsi:type="dcterms:W3CDTF">2021-07-14T12:30:17Z</dcterms:created>
  <dcterms:modified xsi:type="dcterms:W3CDTF">2021-12-02T14:59:57Z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Order">
    <vt:r8>55400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