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7"/>
  </p:notesMasterIdLst>
  <p:sldIdLst>
    <p:sldId id="267" r:id="rId5"/>
    <p:sldId id="257" r:id="rId6"/>
    <p:sldId id="270" r:id="rId7"/>
    <p:sldId id="269" r:id="rId8"/>
    <p:sldId id="268" r:id="rId9"/>
    <p:sldId id="271" r:id="rId10"/>
    <p:sldId id="272" r:id="rId11"/>
    <p:sldId id="273" r:id="rId12"/>
    <p:sldId id="274" r:id="rId13"/>
    <p:sldId id="275" r:id="rId14"/>
    <p:sldId id="276" r:id="rId15"/>
    <p:sldId id="277" r:id="rId16"/>
  </p:sldIdLst>
  <p:sldSz cx="12192000" cy="6858000"/>
  <p:notesSz cx="6858000" cy="9144000"/>
  <p:embeddedFontLst>
    <p:embeddedFont>
      <p:font typeface="Assistant" pitchFamily="2" charset="-79"/>
      <p:regular r:id="rId18"/>
      <p:bold r:id="rId19"/>
    </p:embeddedFont>
    <p:embeddedFont>
      <p:font typeface="Calibri" panose="020F0502020204030204" pitchFamily="34" charset="0"/>
      <p:regular r:id="rId20"/>
      <p:bold r:id="rId21"/>
      <p:italic r:id="rId22"/>
      <p:boldItalic r:id="rId23"/>
    </p:embeddedFont>
    <p:embeddedFont>
      <p:font typeface="Nunito" pitchFamily="2" charset="77"/>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84CD41-811D-011D-BBC4-346B7FAB8BEB}" v="71" dt="2022-08-10T08:45:57.958"/>
    <p1510:client id="{610A799C-549C-0D9B-C012-72EEC41A42B4}" v="124" dt="2022-10-05T18:37:28.413"/>
    <p1510:client id="{AACC2CE7-4313-4CF2-A515-701F6A33A6AA}" v="1" dt="2021-10-03T11:52:00.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p:cViewPr varScale="1">
        <p:scale>
          <a:sx n="107" d="100"/>
          <a:sy n="107" d="100"/>
        </p:scale>
        <p:origin x="12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F92F9-82C9-496C-8837-8A6EA74B8B15}" type="datetimeFigureOut">
              <a:rPr lang="en-US"/>
              <a:t>10/10/22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EAA72-94C8-4A5B-B7CB-201B6AF0E6DF}" type="slidenum">
              <a:rPr lang="en-US"/>
              <a:t>‹#›</a:t>
            </a:fld>
            <a:endParaRPr lang="en-US"/>
          </a:p>
        </p:txBody>
      </p:sp>
    </p:spTree>
    <p:extLst>
      <p:ext uri="{BB962C8B-B14F-4D97-AF65-F5344CB8AC3E}">
        <p14:creationId xmlns:p14="http://schemas.microsoft.com/office/powerpoint/2010/main" val="30141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the eScience Center. We are a national center for digital expertise. We do two things: we help researchers develop the digital tools needed to perform high quality research. We also try and teach researchers how to build their own digital tools. You can see the projects we are involved with on our website. There you can also find information about open calls for projects.</a:t>
            </a:r>
          </a:p>
        </p:txBody>
      </p:sp>
      <p:sp>
        <p:nvSpPr>
          <p:cNvPr id="4" name="Slide Number Placeholder 3"/>
          <p:cNvSpPr>
            <a:spLocks noGrp="1"/>
          </p:cNvSpPr>
          <p:nvPr>
            <p:ph type="sldNum" sz="quarter" idx="5"/>
          </p:nvPr>
        </p:nvSpPr>
        <p:spPr/>
        <p:txBody>
          <a:bodyPr/>
          <a:lstStyle/>
          <a:p>
            <a:fld id="{CC9EAA72-94C8-4A5B-B7CB-201B6AF0E6DF}" type="slidenum">
              <a:rPr lang="en-US"/>
              <a:t>2</a:t>
            </a:fld>
            <a:endParaRPr lang="en-US"/>
          </a:p>
        </p:txBody>
      </p:sp>
    </p:spTree>
    <p:extLst>
      <p:ext uri="{BB962C8B-B14F-4D97-AF65-F5344CB8AC3E}">
        <p14:creationId xmlns:p14="http://schemas.microsoft.com/office/powerpoint/2010/main" val="400498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the eScience Center. We are a national center for digital expertise. We do two things: we help researchers develop the digital tools needed to perform high quality research. We also try and teach researchers how to build their own digital tools. You can see the projects we are involved with on our website. There you can also find information about open calls for projects.</a:t>
            </a:r>
          </a:p>
        </p:txBody>
      </p:sp>
      <p:sp>
        <p:nvSpPr>
          <p:cNvPr id="4" name="Slide Number Placeholder 3"/>
          <p:cNvSpPr>
            <a:spLocks noGrp="1"/>
          </p:cNvSpPr>
          <p:nvPr>
            <p:ph type="sldNum" sz="quarter" idx="5"/>
          </p:nvPr>
        </p:nvSpPr>
        <p:spPr/>
        <p:txBody>
          <a:bodyPr/>
          <a:lstStyle/>
          <a:p>
            <a:fld id="{CC9EAA72-94C8-4A5B-B7CB-201B6AF0E6DF}" type="slidenum">
              <a:rPr lang="en-US"/>
              <a:t>3</a:t>
            </a:fld>
            <a:endParaRPr lang="en-US"/>
          </a:p>
        </p:txBody>
      </p:sp>
    </p:spTree>
    <p:extLst>
      <p:ext uri="{BB962C8B-B14F-4D97-AF65-F5344CB8AC3E}">
        <p14:creationId xmlns:p14="http://schemas.microsoft.com/office/powerpoint/2010/main" val="12579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teach digital skills in as a part of our training </a:t>
            </a:r>
            <a:r>
              <a:rPr lang="en-US" dirty="0" err="1"/>
              <a:t>programme</a:t>
            </a:r>
            <a:r>
              <a:rPr lang="en-US" dirty="0"/>
              <a:t>. You are now in one of the workshops organized as a part of it. We organize many more workshops, which you can all find on the link listed on this slide. That link is also in the collaborative document. </a:t>
            </a:r>
          </a:p>
        </p:txBody>
      </p:sp>
      <p:sp>
        <p:nvSpPr>
          <p:cNvPr id="4" name="Slide Number Placeholder 3"/>
          <p:cNvSpPr>
            <a:spLocks noGrp="1"/>
          </p:cNvSpPr>
          <p:nvPr>
            <p:ph type="sldNum" sz="quarter" idx="5"/>
          </p:nvPr>
        </p:nvSpPr>
        <p:spPr/>
        <p:txBody>
          <a:bodyPr/>
          <a:lstStyle/>
          <a:p>
            <a:fld id="{CC9EAA72-94C8-4A5B-B7CB-201B6AF0E6DF}" type="slidenum">
              <a:rPr lang="en-US"/>
              <a:t>4</a:t>
            </a:fld>
            <a:endParaRPr lang="en-US"/>
          </a:p>
        </p:txBody>
      </p:sp>
    </p:spTree>
    <p:extLst>
      <p:ext uri="{BB962C8B-B14F-4D97-AF65-F5344CB8AC3E}">
        <p14:creationId xmlns:p14="http://schemas.microsoft.com/office/powerpoint/2010/main" val="3637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Lastly, we have been a part in setting up a network of research software engineers in the Netherlands. You may not think of yourself as a research software engineer, but many of you are, if you are writing software as a part of your research. If you are interested in open science, reproducible science and developments in digital research tools, we recommend you check out the NL-RSE website. We organize meetups once every two months, where we try and recognize the awareness and scientific recognition of research software. </a:t>
            </a:r>
          </a:p>
        </p:txBody>
      </p:sp>
      <p:sp>
        <p:nvSpPr>
          <p:cNvPr id="4" name="Slide Number Placeholder 3"/>
          <p:cNvSpPr>
            <a:spLocks noGrp="1"/>
          </p:cNvSpPr>
          <p:nvPr>
            <p:ph type="sldNum" sz="quarter" idx="5"/>
          </p:nvPr>
        </p:nvSpPr>
        <p:spPr/>
        <p:txBody>
          <a:bodyPr/>
          <a:lstStyle/>
          <a:p>
            <a:fld id="{CC9EAA72-94C8-4A5B-B7CB-201B6AF0E6DF}" type="slidenum">
              <a:rPr lang="en-US"/>
              <a:t>5</a:t>
            </a:fld>
            <a:endParaRPr lang="en-US"/>
          </a:p>
        </p:txBody>
      </p:sp>
    </p:spTree>
    <p:extLst>
      <p:ext uri="{BB962C8B-B14F-4D97-AF65-F5344CB8AC3E}">
        <p14:creationId xmlns:p14="http://schemas.microsoft.com/office/powerpoint/2010/main" val="2120923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FD75-F66A-4849-8F04-1D4BCBEA84C0}"/>
              </a:ext>
            </a:extLst>
          </p:cNvPr>
          <p:cNvSpPr>
            <a:spLocks noGrp="1"/>
          </p:cNvSpPr>
          <p:nvPr>
            <p:ph type="ctrTitle"/>
          </p:nvPr>
        </p:nvSpPr>
        <p:spPr>
          <a:xfrm>
            <a:off x="1524000" y="2143760"/>
            <a:ext cx="9144000" cy="2387600"/>
          </a:xfrm>
        </p:spPr>
        <p:txBody>
          <a:bodyPr anchor="b"/>
          <a:lstStyle>
            <a:lvl1pPr algn="ctr">
              <a:defRPr sz="6000" b="1">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9CFDA3F-E1B8-40BD-8CBB-3BE733B71074}"/>
              </a:ext>
            </a:extLst>
          </p:cNvPr>
          <p:cNvSpPr>
            <a:spLocks noGrp="1"/>
          </p:cNvSpPr>
          <p:nvPr>
            <p:ph type="subTitle" idx="1"/>
          </p:nvPr>
        </p:nvSpPr>
        <p:spPr>
          <a:xfrm>
            <a:off x="1524000" y="4714240"/>
            <a:ext cx="9144000" cy="54356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C4A13D7-779E-4E56-AAA8-196B6D232E24}"/>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31FF56F3-B404-4155-829A-16CCD5902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715F-5DAA-42CE-ADD5-D4D62E9ECFD2}"/>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308713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376542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8" name="Tijdelijke aanduiding voor tekst 7">
            <a:extLst>
              <a:ext uri="{FF2B5EF4-FFF2-40B4-BE49-F238E27FC236}">
                <a16:creationId xmlns:a16="http://schemas.microsoft.com/office/drawing/2014/main" id="{21866999-EA1A-5D4E-A54C-32B05219E46F}"/>
              </a:ext>
            </a:extLst>
          </p:cNvPr>
          <p:cNvSpPr>
            <a:spLocks noGrp="1"/>
          </p:cNvSpPr>
          <p:nvPr>
            <p:ph type="body" sz="quarter" idx="13" hasCustomPrompt="1"/>
          </p:nvPr>
        </p:nvSpPr>
        <p:spPr>
          <a:xfrm>
            <a:off x="7429114" y="1700647"/>
            <a:ext cx="3334964" cy="3559268"/>
          </a:xfrm>
        </p:spPr>
        <p:txBody>
          <a:bodyPr/>
          <a:lstStyle>
            <a:lvl1pPr marL="0" indent="0">
              <a:lnSpc>
                <a:spcPct val="100000"/>
              </a:lnSpc>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318858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169670" y="2022475"/>
            <a:ext cx="4602480"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pic>
        <p:nvPicPr>
          <p:cNvPr id="12" name="Afbeelding 1">
            <a:extLst>
              <a:ext uri="{FF2B5EF4-FFF2-40B4-BE49-F238E27FC236}">
                <a16:creationId xmlns:a16="http://schemas.microsoft.com/office/drawing/2014/main" id="{071BA0D4-0B93-479D-85E8-08D60C5174D9}"/>
              </a:ext>
            </a:extLst>
          </p:cNvPr>
          <p:cNvPicPr>
            <a:picLocks noChangeAspect="1"/>
          </p:cNvPicPr>
          <p:nvPr userDrawn="1"/>
        </p:nvPicPr>
        <p:blipFill>
          <a:blip r:embed="rId3"/>
          <a:stretch>
            <a:fillRect/>
          </a:stretch>
        </p:blipFill>
        <p:spPr>
          <a:xfrm>
            <a:off x="6071044" y="1925617"/>
            <a:ext cx="191697" cy="191697"/>
          </a:xfrm>
          <a:prstGeom prst="rect">
            <a:avLst/>
          </a:prstGeom>
        </p:spPr>
      </p:pic>
      <p:pic>
        <p:nvPicPr>
          <p:cNvPr id="13" name="Afbeelding 11">
            <a:extLst>
              <a:ext uri="{FF2B5EF4-FFF2-40B4-BE49-F238E27FC236}">
                <a16:creationId xmlns:a16="http://schemas.microsoft.com/office/drawing/2014/main" id="{FA5003EA-07F9-4F25-A16B-DD53E728F814}"/>
              </a:ext>
            </a:extLst>
          </p:cNvPr>
          <p:cNvPicPr>
            <a:picLocks noChangeAspect="1"/>
          </p:cNvPicPr>
          <p:nvPr userDrawn="1"/>
        </p:nvPicPr>
        <p:blipFill>
          <a:blip r:embed="rId3"/>
          <a:stretch>
            <a:fillRect/>
          </a:stretch>
        </p:blipFill>
        <p:spPr>
          <a:xfrm>
            <a:off x="6071044" y="3162746"/>
            <a:ext cx="191697" cy="191697"/>
          </a:xfrm>
          <a:prstGeom prst="rect">
            <a:avLst/>
          </a:prstGeom>
        </p:spPr>
      </p:pic>
      <p:pic>
        <p:nvPicPr>
          <p:cNvPr id="14" name="Afbeelding 12">
            <a:extLst>
              <a:ext uri="{FF2B5EF4-FFF2-40B4-BE49-F238E27FC236}">
                <a16:creationId xmlns:a16="http://schemas.microsoft.com/office/drawing/2014/main" id="{EA323091-C82C-4E4C-90C9-DB5E85A1ACD7}"/>
              </a:ext>
            </a:extLst>
          </p:cNvPr>
          <p:cNvPicPr>
            <a:picLocks noChangeAspect="1"/>
          </p:cNvPicPr>
          <p:nvPr userDrawn="1"/>
        </p:nvPicPr>
        <p:blipFill>
          <a:blip r:embed="rId3"/>
          <a:stretch>
            <a:fillRect/>
          </a:stretch>
        </p:blipFill>
        <p:spPr>
          <a:xfrm>
            <a:off x="6071044" y="4389118"/>
            <a:ext cx="191697" cy="191697"/>
          </a:xfrm>
          <a:prstGeom prst="rect">
            <a:avLst/>
          </a:prstGeom>
        </p:spPr>
      </p:pic>
      <p:sp>
        <p:nvSpPr>
          <p:cNvPr id="15" name="Tijdelijke aanduiding voor tekst 8">
            <a:extLst>
              <a:ext uri="{FF2B5EF4-FFF2-40B4-BE49-F238E27FC236}">
                <a16:creationId xmlns:a16="http://schemas.microsoft.com/office/drawing/2014/main" id="{4E29CA66-CB24-0949-A555-88562E362190}"/>
              </a:ext>
            </a:extLst>
          </p:cNvPr>
          <p:cNvSpPr>
            <a:spLocks noGrp="1"/>
          </p:cNvSpPr>
          <p:nvPr>
            <p:ph type="body" sz="quarter" idx="13" hasCustomPrompt="1"/>
          </p:nvPr>
        </p:nvSpPr>
        <p:spPr>
          <a:xfrm>
            <a:off x="6419852" y="1858211"/>
            <a:ext cx="4602478" cy="924746"/>
          </a:xfrm>
        </p:spPr>
        <p:txBody>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
        <p:nvSpPr>
          <p:cNvPr id="16" name="Tijdelijke aanduiding voor tekst 8">
            <a:extLst>
              <a:ext uri="{FF2B5EF4-FFF2-40B4-BE49-F238E27FC236}">
                <a16:creationId xmlns:a16="http://schemas.microsoft.com/office/drawing/2014/main" id="{0C5C2877-54AF-AF42-BEE7-797EFC63260E}"/>
              </a:ext>
            </a:extLst>
          </p:cNvPr>
          <p:cNvSpPr>
            <a:spLocks noGrp="1"/>
          </p:cNvSpPr>
          <p:nvPr>
            <p:ph type="body" sz="quarter" idx="14" hasCustomPrompt="1"/>
          </p:nvPr>
        </p:nvSpPr>
        <p:spPr>
          <a:xfrm>
            <a:off x="6419852" y="3100603"/>
            <a:ext cx="4602478" cy="924746"/>
          </a:xfrm>
        </p:spPr>
        <p:txBody>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
        <p:nvSpPr>
          <p:cNvPr id="17" name="Tijdelijke aanduiding voor tekst 8">
            <a:extLst>
              <a:ext uri="{FF2B5EF4-FFF2-40B4-BE49-F238E27FC236}">
                <a16:creationId xmlns:a16="http://schemas.microsoft.com/office/drawing/2014/main" id="{2E443700-FF5F-1A4A-95F6-0E656D4F8628}"/>
              </a:ext>
            </a:extLst>
          </p:cNvPr>
          <p:cNvSpPr>
            <a:spLocks noGrp="1"/>
          </p:cNvSpPr>
          <p:nvPr>
            <p:ph type="body" sz="quarter" idx="15" hasCustomPrompt="1"/>
          </p:nvPr>
        </p:nvSpPr>
        <p:spPr>
          <a:xfrm>
            <a:off x="6419852" y="4326938"/>
            <a:ext cx="4602478" cy="924746"/>
          </a:xfrm>
        </p:spPr>
        <p:txBody>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819788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8" name="Tijdelijke aanduiding voor tekst 7">
            <a:extLst>
              <a:ext uri="{FF2B5EF4-FFF2-40B4-BE49-F238E27FC236}">
                <a16:creationId xmlns:a16="http://schemas.microsoft.com/office/drawing/2014/main" id="{FCDD82BE-D135-C544-8C46-204EE67B6B18}"/>
              </a:ext>
            </a:extLst>
          </p:cNvPr>
          <p:cNvSpPr>
            <a:spLocks noGrp="1"/>
          </p:cNvSpPr>
          <p:nvPr>
            <p:ph type="body" sz="quarter" idx="13" hasCustomPrompt="1"/>
          </p:nvPr>
        </p:nvSpPr>
        <p:spPr>
          <a:xfrm>
            <a:off x="5160963" y="1543050"/>
            <a:ext cx="5938837" cy="3602038"/>
          </a:xfrm>
        </p:spPr>
        <p:txBody>
          <a:bodyPr/>
          <a:lstStyle>
            <a:lvl1pPr marL="0" indent="0">
              <a:buNone/>
              <a:defRPr sz="1400" b="0">
                <a:solidFill>
                  <a:schemeClr val="tx2"/>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198086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8D6DCD4-D09A-424D-BCF1-10D9CEB389E1}"/>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4" name="Footer Placeholder 3">
            <a:extLst>
              <a:ext uri="{FF2B5EF4-FFF2-40B4-BE49-F238E27FC236}">
                <a16:creationId xmlns:a16="http://schemas.microsoft.com/office/drawing/2014/main" id="{64A81BBE-0237-4A1F-BA6E-13DF7555F8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FC6D35-11CD-4922-8A60-58D2E1AB67C1}"/>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6" name="Title 1">
            <a:extLst>
              <a:ext uri="{FF2B5EF4-FFF2-40B4-BE49-F238E27FC236}">
                <a16:creationId xmlns:a16="http://schemas.microsoft.com/office/drawing/2014/main" id="{5692AEA3-9819-8946-A9C8-BDDE9DB69499}"/>
              </a:ext>
            </a:extLst>
          </p:cNvPr>
          <p:cNvSpPr>
            <a:spLocks noGrp="1"/>
          </p:cNvSpPr>
          <p:nvPr>
            <p:ph type="title" hasCustomPrompt="1"/>
          </p:nvPr>
        </p:nvSpPr>
        <p:spPr>
          <a:xfrm>
            <a:off x="623980" y="2821303"/>
            <a:ext cx="3034539" cy="1325563"/>
          </a:xfrm>
        </p:spPr>
        <p:txBody>
          <a:bodyPr/>
          <a:lstStyle>
            <a:lvl1pPr>
              <a:defRPr/>
            </a:lvl1pPr>
          </a:lstStyle>
          <a:p>
            <a:r>
              <a:rPr lang="en-US" dirty="0"/>
              <a:t>Let’s stay</a:t>
            </a:r>
            <a:br>
              <a:rPr lang="en-US" dirty="0"/>
            </a:br>
            <a:r>
              <a:rPr lang="en-US" dirty="0"/>
              <a:t>in touch</a:t>
            </a:r>
          </a:p>
        </p:txBody>
      </p:sp>
      <p:sp>
        <p:nvSpPr>
          <p:cNvPr id="8" name="Tijdelijke aanduiding voor tekst 7">
            <a:extLst>
              <a:ext uri="{FF2B5EF4-FFF2-40B4-BE49-F238E27FC236}">
                <a16:creationId xmlns:a16="http://schemas.microsoft.com/office/drawing/2014/main" id="{D7EA6672-B697-1F45-B601-485816F12E4D}"/>
              </a:ext>
            </a:extLst>
          </p:cNvPr>
          <p:cNvSpPr>
            <a:spLocks noGrp="1"/>
          </p:cNvSpPr>
          <p:nvPr>
            <p:ph type="body" sz="quarter" idx="13" hasCustomPrompt="1"/>
          </p:nvPr>
        </p:nvSpPr>
        <p:spPr>
          <a:xfrm>
            <a:off x="6441850" y="2411300"/>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err="1"/>
              <a:t>www.eScienceCenter.nl</a:t>
            </a:r>
            <a:endParaRPr lang="nl-NL" dirty="0"/>
          </a:p>
        </p:txBody>
      </p:sp>
      <p:sp>
        <p:nvSpPr>
          <p:cNvPr id="9" name="Tijdelijke aanduiding voor tekst 7">
            <a:extLst>
              <a:ext uri="{FF2B5EF4-FFF2-40B4-BE49-F238E27FC236}">
                <a16:creationId xmlns:a16="http://schemas.microsoft.com/office/drawing/2014/main" id="{8044E8D2-73A1-754B-A79F-38C8566011BC}"/>
              </a:ext>
            </a:extLst>
          </p:cNvPr>
          <p:cNvSpPr>
            <a:spLocks noGrp="1"/>
          </p:cNvSpPr>
          <p:nvPr>
            <p:ph type="body" sz="quarter" idx="14" hasCustomPrompt="1"/>
          </p:nvPr>
        </p:nvSpPr>
        <p:spPr>
          <a:xfrm>
            <a:off x="6441850" y="3138788"/>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err="1"/>
              <a:t>info@esciencecenter.com</a:t>
            </a:r>
            <a:endParaRPr lang="nl-NL" dirty="0"/>
          </a:p>
        </p:txBody>
      </p:sp>
      <p:sp>
        <p:nvSpPr>
          <p:cNvPr id="10" name="Tijdelijke aanduiding voor tekst 7">
            <a:extLst>
              <a:ext uri="{FF2B5EF4-FFF2-40B4-BE49-F238E27FC236}">
                <a16:creationId xmlns:a16="http://schemas.microsoft.com/office/drawing/2014/main" id="{5F583079-5811-6140-9BA6-DF65FDE8673E}"/>
              </a:ext>
            </a:extLst>
          </p:cNvPr>
          <p:cNvSpPr>
            <a:spLocks noGrp="1"/>
          </p:cNvSpPr>
          <p:nvPr>
            <p:ph type="body" sz="quarter" idx="15" hasCustomPrompt="1"/>
          </p:nvPr>
        </p:nvSpPr>
        <p:spPr>
          <a:xfrm>
            <a:off x="6441850" y="3865901"/>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+31 (0)20 460 4770</a:t>
            </a:r>
          </a:p>
        </p:txBody>
      </p:sp>
    </p:spTree>
    <p:extLst>
      <p:ext uri="{BB962C8B-B14F-4D97-AF65-F5344CB8AC3E}">
        <p14:creationId xmlns:p14="http://schemas.microsoft.com/office/powerpoint/2010/main" val="418016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FD75-F66A-4849-8F04-1D4BCBEA84C0}"/>
              </a:ext>
            </a:extLst>
          </p:cNvPr>
          <p:cNvSpPr>
            <a:spLocks noGrp="1"/>
          </p:cNvSpPr>
          <p:nvPr>
            <p:ph type="ctrTitle"/>
          </p:nvPr>
        </p:nvSpPr>
        <p:spPr>
          <a:xfrm>
            <a:off x="1524000" y="2143760"/>
            <a:ext cx="9144000" cy="2387600"/>
          </a:xfrm>
        </p:spPr>
        <p:txBody>
          <a:bodyPr anchor="b"/>
          <a:lstStyle>
            <a:lvl1pPr algn="ctr">
              <a:defRPr sz="6000" b="1">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D9CFDA3F-E1B8-40BD-8CBB-3BE733B71074}"/>
              </a:ext>
            </a:extLst>
          </p:cNvPr>
          <p:cNvSpPr>
            <a:spLocks noGrp="1"/>
          </p:cNvSpPr>
          <p:nvPr>
            <p:ph type="subTitle" idx="1"/>
          </p:nvPr>
        </p:nvSpPr>
        <p:spPr>
          <a:xfrm>
            <a:off x="1524000" y="4714240"/>
            <a:ext cx="9144000" cy="54356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C4A13D7-779E-4E56-AAA8-196B6D232E24}"/>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31FF56F3-B404-4155-829A-16CCD5902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715F-5DAA-42CE-ADD5-D4D62E9ECFD2}"/>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297036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8" name="Tijdelijke aanduiding voor tekst 8">
            <a:extLst>
              <a:ext uri="{FF2B5EF4-FFF2-40B4-BE49-F238E27FC236}">
                <a16:creationId xmlns:a16="http://schemas.microsoft.com/office/drawing/2014/main" id="{20C0D452-4650-C54D-8A93-1855E1E9F2A9}"/>
              </a:ext>
            </a:extLst>
          </p:cNvPr>
          <p:cNvSpPr>
            <a:spLocks noGrp="1"/>
          </p:cNvSpPr>
          <p:nvPr>
            <p:ph type="body" sz="quarter" idx="13" hasCustomPrompt="1"/>
          </p:nvPr>
        </p:nvSpPr>
        <p:spPr>
          <a:xfrm>
            <a:off x="7425549" y="2126754"/>
            <a:ext cx="3288834" cy="2800766"/>
          </a:xfr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390766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9" name="Tijdelijke aanduiding voor tekst 8">
            <a:extLst>
              <a:ext uri="{FF2B5EF4-FFF2-40B4-BE49-F238E27FC236}">
                <a16:creationId xmlns:a16="http://schemas.microsoft.com/office/drawing/2014/main" id="{42FC0228-9E95-8343-95E7-721F4D7F79CD}"/>
              </a:ext>
            </a:extLst>
          </p:cNvPr>
          <p:cNvSpPr>
            <a:spLocks noGrp="1"/>
          </p:cNvSpPr>
          <p:nvPr>
            <p:ph type="body" sz="quarter" idx="13" hasCustomPrompt="1"/>
          </p:nvPr>
        </p:nvSpPr>
        <p:spPr>
          <a:xfrm>
            <a:off x="7425549" y="2126754"/>
            <a:ext cx="3288834" cy="2800766"/>
          </a:xfr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315041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6551054" y="2457485"/>
            <a:ext cx="5172860" cy="525115"/>
          </a:xfrm>
        </p:spPr>
        <p:txBody>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6551054" y="2988125"/>
            <a:ext cx="5172860" cy="538843"/>
          </a:xfrm>
        </p:spPr>
        <p:txBody>
          <a:bodyPr/>
          <a:lstStyle>
            <a:lvl1pPr marL="0" indent="0">
              <a:buNone/>
              <a:defRPr sz="1600" b="1">
                <a:solidFill>
                  <a:schemeClr val="accent3"/>
                </a:solidFill>
              </a:defRPr>
            </a:lvl1pPr>
            <a:lvl2pPr>
              <a:defRPr sz="1800"/>
            </a:lvl2pPr>
            <a:lvl3pPr>
              <a:defRPr sz="1600"/>
            </a:lvl3pPr>
            <a:lvl4pPr>
              <a:defRPr sz="1400"/>
            </a:lvl4pPr>
            <a:lvl5pPr>
              <a:defRPr sz="1400"/>
            </a:lvl5pPr>
          </a:lstStyle>
          <a:p>
            <a:pPr lvl="0"/>
            <a:r>
              <a:rPr lang="en-US" dirty="0"/>
              <a:t>Click to edit Master text styles</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28154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316959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254660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9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144718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171110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53DF0-B3E3-4CA0-901B-3E9940F70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2F47C2B6-AE5B-4C95-AFBB-4E4C0CAEA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999343F-3D17-496B-B837-C1FFB896E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30EFB-AB28-4A68-9CF2-24FEA7CF3D98}" type="datetimeFigureOut">
              <a:rPr lang="en-US" smtClean="0"/>
              <a:t>10/10/22</a:t>
            </a:fld>
            <a:endParaRPr lang="en-US"/>
          </a:p>
        </p:txBody>
      </p:sp>
      <p:sp>
        <p:nvSpPr>
          <p:cNvPr id="5" name="Footer Placeholder 4">
            <a:extLst>
              <a:ext uri="{FF2B5EF4-FFF2-40B4-BE49-F238E27FC236}">
                <a16:creationId xmlns:a16="http://schemas.microsoft.com/office/drawing/2014/main" id="{9F8C3BB4-6034-4D3F-9DBD-013180527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31F1FB-D371-4F1E-A37C-3BD40CF8F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0EB9D-8EC8-4EF4-9A95-65EE5F6F83A2}" type="slidenum">
              <a:rPr lang="en-US" smtClean="0"/>
              <a:t>‹#›</a:t>
            </a:fld>
            <a:endParaRPr lang="en-US"/>
          </a:p>
        </p:txBody>
      </p:sp>
    </p:spTree>
    <p:extLst>
      <p:ext uri="{BB962C8B-B14F-4D97-AF65-F5344CB8AC3E}">
        <p14:creationId xmlns:p14="http://schemas.microsoft.com/office/powerpoint/2010/main" val="116460477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7" r:id="rId4"/>
    <p:sldLayoutId id="2147483663" r:id="rId5"/>
    <p:sldLayoutId id="2147483650" r:id="rId6"/>
    <p:sldLayoutId id="2147483671" r:id="rId7"/>
    <p:sldLayoutId id="2147483670" r:id="rId8"/>
    <p:sldLayoutId id="2147483661" r:id="rId9"/>
    <p:sldLayoutId id="2147483664" r:id="rId10"/>
    <p:sldLayoutId id="2147483668" r:id="rId11"/>
    <p:sldLayoutId id="2147483665" r:id="rId12"/>
    <p:sldLayoutId id="2147483669" r:id="rId13"/>
    <p:sldLayoutId id="2147483666" r:id="rId14"/>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esciencecenter.n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esciencecenter.nl/calls-for-proposa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esciencecenter.n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esciencecenter.nl/digital-skill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esciencecenter.n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nl-rse.org/" TargetMode="External"/><Relationship Id="rId4" Type="http://schemas.openxmlformats.org/officeDocument/2006/relationships/hyperlink" Target="https://www.esciencecenter.nl/digital-skil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01ABBA-E189-F246-BDB2-F57EEA0E82ED}"/>
              </a:ext>
            </a:extLst>
          </p:cNvPr>
          <p:cNvSpPr txBox="1"/>
          <p:nvPr/>
        </p:nvSpPr>
        <p:spPr>
          <a:xfrm>
            <a:off x="858302" y="6148358"/>
            <a:ext cx="3332230" cy="369332"/>
          </a:xfrm>
          <a:prstGeom prst="rect">
            <a:avLst/>
          </a:prstGeom>
          <a:noFill/>
        </p:spPr>
        <p:txBody>
          <a:bodyPr wrap="square" rtlCol="0">
            <a:spAutoFit/>
          </a:bodyPr>
          <a:lstStyle/>
          <a:p>
            <a:r>
              <a:rPr lang="en-GB" b="1" dirty="0">
                <a:solidFill>
                  <a:srgbClr val="FFAF00"/>
                </a:solidFill>
                <a:latin typeface="+mj-lt"/>
              </a:rPr>
              <a:t>D</a:t>
            </a:r>
            <a:r>
              <a:rPr lang="en-NL" b="1" dirty="0">
                <a:solidFill>
                  <a:srgbClr val="FFAF00"/>
                </a:solidFill>
                <a:latin typeface="+mj-lt"/>
              </a:rPr>
              <a:t>igital Skills</a:t>
            </a:r>
          </a:p>
        </p:txBody>
      </p:sp>
      <p:sp>
        <p:nvSpPr>
          <p:cNvPr id="2" name="Title 1">
            <a:extLst>
              <a:ext uri="{FF2B5EF4-FFF2-40B4-BE49-F238E27FC236}">
                <a16:creationId xmlns:a16="http://schemas.microsoft.com/office/drawing/2014/main" id="{E2B67AAF-52B1-754D-2416-69173EA144A1}"/>
              </a:ext>
            </a:extLst>
          </p:cNvPr>
          <p:cNvSpPr>
            <a:spLocks noGrp="1"/>
          </p:cNvSpPr>
          <p:nvPr>
            <p:ph type="ctrTitle"/>
          </p:nvPr>
        </p:nvSpPr>
        <p:spPr>
          <a:xfrm>
            <a:off x="1524000" y="2143760"/>
            <a:ext cx="9144000" cy="2387600"/>
          </a:xfrm>
        </p:spPr>
        <p:txBody>
          <a:bodyPr/>
          <a:lstStyle/>
          <a:p>
            <a:r>
              <a:rPr lang="en-NL" dirty="0"/>
              <a:t>Parallel Programming in Python</a:t>
            </a:r>
          </a:p>
        </p:txBody>
      </p:sp>
    </p:spTree>
    <p:extLst>
      <p:ext uri="{BB962C8B-B14F-4D97-AF65-F5344CB8AC3E}">
        <p14:creationId xmlns:p14="http://schemas.microsoft.com/office/powerpoint/2010/main" val="891515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B6BB-7C91-5BEA-5921-72FBDCE40381}"/>
              </a:ext>
            </a:extLst>
          </p:cNvPr>
          <p:cNvSpPr>
            <a:spLocks noGrp="1"/>
          </p:cNvSpPr>
          <p:nvPr>
            <p:ph type="title"/>
          </p:nvPr>
        </p:nvSpPr>
        <p:spPr/>
        <p:txBody>
          <a:bodyPr/>
          <a:lstStyle/>
          <a:p>
            <a:r>
              <a:rPr lang="en-NL" sz="4000" dirty="0"/>
              <a:t>Parallelizable and non-parallelizable tasks</a:t>
            </a:r>
          </a:p>
        </p:txBody>
      </p:sp>
      <p:pic>
        <p:nvPicPr>
          <p:cNvPr id="4" name="Picture 3">
            <a:extLst>
              <a:ext uri="{FF2B5EF4-FFF2-40B4-BE49-F238E27FC236}">
                <a16:creationId xmlns:a16="http://schemas.microsoft.com/office/drawing/2014/main" id="{97D97FBF-B4E1-B7F9-F094-9F817B939704}"/>
              </a:ext>
            </a:extLst>
          </p:cNvPr>
          <p:cNvPicPr>
            <a:picLocks noChangeAspect="1"/>
          </p:cNvPicPr>
          <p:nvPr/>
        </p:nvPicPr>
        <p:blipFill>
          <a:blip r:embed="rId2"/>
          <a:stretch>
            <a:fillRect/>
          </a:stretch>
        </p:blipFill>
        <p:spPr>
          <a:xfrm>
            <a:off x="2209800" y="1351144"/>
            <a:ext cx="7772400" cy="2778173"/>
          </a:xfrm>
          <a:prstGeom prst="rect">
            <a:avLst/>
          </a:prstGeom>
        </p:spPr>
      </p:pic>
      <p:pic>
        <p:nvPicPr>
          <p:cNvPr id="5" name="Picture 4">
            <a:extLst>
              <a:ext uri="{FF2B5EF4-FFF2-40B4-BE49-F238E27FC236}">
                <a16:creationId xmlns:a16="http://schemas.microsoft.com/office/drawing/2014/main" id="{2D45D712-0A68-2F36-41DB-F04615E2985B}"/>
              </a:ext>
            </a:extLst>
          </p:cNvPr>
          <p:cNvPicPr>
            <a:picLocks noChangeAspect="1"/>
          </p:cNvPicPr>
          <p:nvPr/>
        </p:nvPicPr>
        <p:blipFill>
          <a:blip r:embed="rId3"/>
          <a:stretch>
            <a:fillRect/>
          </a:stretch>
        </p:blipFill>
        <p:spPr>
          <a:xfrm>
            <a:off x="1449778" y="4293309"/>
            <a:ext cx="9666515" cy="2074245"/>
          </a:xfrm>
          <a:prstGeom prst="rect">
            <a:avLst/>
          </a:prstGeom>
        </p:spPr>
      </p:pic>
    </p:spTree>
    <p:extLst>
      <p:ext uri="{BB962C8B-B14F-4D97-AF65-F5344CB8AC3E}">
        <p14:creationId xmlns:p14="http://schemas.microsoft.com/office/powerpoint/2010/main" val="4585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B6BB-7C91-5BEA-5921-72FBDCE40381}"/>
              </a:ext>
            </a:extLst>
          </p:cNvPr>
          <p:cNvSpPr>
            <a:spLocks noGrp="1"/>
          </p:cNvSpPr>
          <p:nvPr>
            <p:ph type="title"/>
          </p:nvPr>
        </p:nvSpPr>
        <p:spPr/>
        <p:txBody>
          <a:bodyPr/>
          <a:lstStyle/>
          <a:p>
            <a:r>
              <a:rPr lang="en-NL" sz="4000" dirty="0"/>
              <a:t>Parallelizable and non-parallelizable tasks</a:t>
            </a:r>
          </a:p>
        </p:txBody>
      </p:sp>
      <p:pic>
        <p:nvPicPr>
          <p:cNvPr id="3" name="Picture 2">
            <a:extLst>
              <a:ext uri="{FF2B5EF4-FFF2-40B4-BE49-F238E27FC236}">
                <a16:creationId xmlns:a16="http://schemas.microsoft.com/office/drawing/2014/main" id="{8DD5B0C7-1055-CC54-E984-6E611485AACB}"/>
              </a:ext>
            </a:extLst>
          </p:cNvPr>
          <p:cNvPicPr>
            <a:picLocks noChangeAspect="1"/>
          </p:cNvPicPr>
          <p:nvPr/>
        </p:nvPicPr>
        <p:blipFill>
          <a:blip r:embed="rId2"/>
          <a:stretch>
            <a:fillRect/>
          </a:stretch>
        </p:blipFill>
        <p:spPr>
          <a:xfrm>
            <a:off x="1105759" y="1690688"/>
            <a:ext cx="9980482" cy="1171741"/>
          </a:xfrm>
          <a:prstGeom prst="rect">
            <a:avLst/>
          </a:prstGeom>
        </p:spPr>
      </p:pic>
      <p:sp>
        <p:nvSpPr>
          <p:cNvPr id="6" name="Content Placeholder 2">
            <a:extLst>
              <a:ext uri="{FF2B5EF4-FFF2-40B4-BE49-F238E27FC236}">
                <a16:creationId xmlns:a16="http://schemas.microsoft.com/office/drawing/2014/main" id="{AD45BDE0-EEDA-A974-955B-8AA67472A225}"/>
              </a:ext>
            </a:extLst>
          </p:cNvPr>
          <p:cNvSpPr>
            <a:spLocks noGrp="1"/>
          </p:cNvSpPr>
          <p:nvPr>
            <p:ph idx="1"/>
          </p:nvPr>
        </p:nvSpPr>
        <p:spPr>
          <a:xfrm>
            <a:off x="1105759" y="2946462"/>
            <a:ext cx="8911442" cy="965076"/>
          </a:xfrm>
        </p:spPr>
        <p:txBody>
          <a:bodyPr/>
          <a:lstStyle/>
          <a:p>
            <a:pPr marL="0" indent="0">
              <a:buNone/>
            </a:pPr>
            <a:r>
              <a:rPr lang="en-NL" dirty="0"/>
              <a:t>Ficonacci sequence: F</a:t>
            </a:r>
            <a:r>
              <a:rPr lang="en-NL" baseline="-25000" dirty="0"/>
              <a:t>n</a:t>
            </a:r>
            <a:r>
              <a:rPr lang="en-NL" dirty="0"/>
              <a:t> = F</a:t>
            </a:r>
            <a:r>
              <a:rPr lang="en-NL" baseline="-25000" dirty="0"/>
              <a:t>n-1</a:t>
            </a:r>
            <a:r>
              <a:rPr lang="en-NL" dirty="0"/>
              <a:t> + F</a:t>
            </a:r>
            <a:r>
              <a:rPr lang="en-NL" baseline="-25000" dirty="0"/>
              <a:t>n-2</a:t>
            </a:r>
          </a:p>
        </p:txBody>
      </p:sp>
      <p:pic>
        <p:nvPicPr>
          <p:cNvPr id="7" name="Picture 6">
            <a:extLst>
              <a:ext uri="{FF2B5EF4-FFF2-40B4-BE49-F238E27FC236}">
                <a16:creationId xmlns:a16="http://schemas.microsoft.com/office/drawing/2014/main" id="{71C8F0B0-03C2-0491-E37A-15978DD604C8}"/>
              </a:ext>
            </a:extLst>
          </p:cNvPr>
          <p:cNvPicPr>
            <a:picLocks noChangeAspect="1"/>
          </p:cNvPicPr>
          <p:nvPr/>
        </p:nvPicPr>
        <p:blipFill>
          <a:blip r:embed="rId3"/>
          <a:stretch>
            <a:fillRect/>
          </a:stretch>
        </p:blipFill>
        <p:spPr>
          <a:xfrm>
            <a:off x="1109587" y="3576556"/>
            <a:ext cx="9957138" cy="2147349"/>
          </a:xfrm>
          <a:prstGeom prst="rect">
            <a:avLst/>
          </a:prstGeom>
        </p:spPr>
      </p:pic>
    </p:spTree>
    <p:extLst>
      <p:ext uri="{BB962C8B-B14F-4D97-AF65-F5344CB8AC3E}">
        <p14:creationId xmlns:p14="http://schemas.microsoft.com/office/powerpoint/2010/main" val="259751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7A87-8F0D-E924-6C0C-8CF309B71833}"/>
              </a:ext>
            </a:extLst>
          </p:cNvPr>
          <p:cNvSpPr>
            <a:spLocks noGrp="1"/>
          </p:cNvSpPr>
          <p:nvPr>
            <p:ph type="title"/>
          </p:nvPr>
        </p:nvSpPr>
        <p:spPr/>
        <p:txBody>
          <a:bodyPr/>
          <a:lstStyle/>
          <a:p>
            <a:r>
              <a:rPr lang="en-NL" dirty="0"/>
              <a:t>Shared vs Distributed Memory</a:t>
            </a:r>
          </a:p>
        </p:txBody>
      </p:sp>
      <p:pic>
        <p:nvPicPr>
          <p:cNvPr id="6" name="Picture 5">
            <a:extLst>
              <a:ext uri="{FF2B5EF4-FFF2-40B4-BE49-F238E27FC236}">
                <a16:creationId xmlns:a16="http://schemas.microsoft.com/office/drawing/2014/main" id="{C6974B52-835D-A826-5583-5F544BB81396}"/>
              </a:ext>
            </a:extLst>
          </p:cNvPr>
          <p:cNvPicPr>
            <a:picLocks noChangeAspect="1"/>
          </p:cNvPicPr>
          <p:nvPr/>
        </p:nvPicPr>
        <p:blipFill>
          <a:blip r:embed="rId2"/>
          <a:stretch>
            <a:fillRect/>
          </a:stretch>
        </p:blipFill>
        <p:spPr>
          <a:xfrm>
            <a:off x="1857004" y="1313192"/>
            <a:ext cx="8477992" cy="5030275"/>
          </a:xfrm>
          <a:prstGeom prst="rect">
            <a:avLst/>
          </a:prstGeom>
        </p:spPr>
      </p:pic>
    </p:spTree>
    <p:extLst>
      <p:ext uri="{BB962C8B-B14F-4D97-AF65-F5344CB8AC3E}">
        <p14:creationId xmlns:p14="http://schemas.microsoft.com/office/powerpoint/2010/main" val="322963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C1D48A-52A0-2846-87D6-E376FEDE1D61}"/>
              </a:ext>
            </a:extLst>
          </p:cNvPr>
          <p:cNvSpPr txBox="1"/>
          <p:nvPr/>
        </p:nvSpPr>
        <p:spPr>
          <a:xfrm>
            <a:off x="213173" y="639519"/>
            <a:ext cx="2036363" cy="276999"/>
          </a:xfrm>
          <a:prstGeom prst="rect">
            <a:avLst/>
          </a:prstGeom>
          <a:noFill/>
        </p:spPr>
        <p:txBody>
          <a:bodyPr wrap="square" rtlCol="0">
            <a:spAutoFit/>
          </a:bodyPr>
          <a:lstStyle/>
          <a:p>
            <a:r>
              <a:rPr lang="en-NL" sz="1200" b="1" dirty="0">
                <a:latin typeface="+mj-lt"/>
              </a:rPr>
              <a:t>Digital skills</a:t>
            </a:r>
          </a:p>
        </p:txBody>
      </p:sp>
      <p:sp>
        <p:nvSpPr>
          <p:cNvPr id="5" name="Rounded Rectangle 4">
            <a:extLst>
              <a:ext uri="{FF2B5EF4-FFF2-40B4-BE49-F238E27FC236}">
                <a16:creationId xmlns:a16="http://schemas.microsoft.com/office/drawing/2014/main" id="{FF66C7B8-12C1-9244-966F-AFC3144E927B}"/>
              </a:ext>
            </a:extLst>
          </p:cNvPr>
          <p:cNvSpPr/>
          <p:nvPr/>
        </p:nvSpPr>
        <p:spPr>
          <a:xfrm>
            <a:off x="2845110" y="1065864"/>
            <a:ext cx="6501777" cy="1093915"/>
          </a:xfrm>
          <a:prstGeom prst="roundRect">
            <a:avLst>
              <a:gd name="adj" fmla="val 5000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9" name="TextBox 8">
            <a:extLst>
              <a:ext uri="{FF2B5EF4-FFF2-40B4-BE49-F238E27FC236}">
                <a16:creationId xmlns:a16="http://schemas.microsoft.com/office/drawing/2014/main" id="{2EA515F0-1028-7F48-BEC8-831D3454EA87}"/>
              </a:ext>
            </a:extLst>
          </p:cNvPr>
          <p:cNvSpPr txBox="1"/>
          <p:nvPr/>
        </p:nvSpPr>
        <p:spPr>
          <a:xfrm>
            <a:off x="3961463" y="1212711"/>
            <a:ext cx="4269070" cy="400110"/>
          </a:xfrm>
          <a:prstGeom prst="rect">
            <a:avLst/>
          </a:prstGeom>
          <a:noFill/>
        </p:spPr>
        <p:txBody>
          <a:bodyPr wrap="square" rtlCol="0">
            <a:spAutoFit/>
          </a:bodyPr>
          <a:lstStyle/>
          <a:p>
            <a:pPr algn="ctr"/>
            <a:r>
              <a:rPr lang="en-NL" sz="2000" b="1" dirty="0">
                <a:solidFill>
                  <a:schemeClr val="bg1"/>
                </a:solidFill>
                <a:latin typeface="+mj-lt"/>
              </a:rPr>
              <a:t>Who we are</a:t>
            </a:r>
          </a:p>
        </p:txBody>
      </p:sp>
      <p:sp>
        <p:nvSpPr>
          <p:cNvPr id="12" name="TextBox 11">
            <a:extLst>
              <a:ext uri="{FF2B5EF4-FFF2-40B4-BE49-F238E27FC236}">
                <a16:creationId xmlns:a16="http://schemas.microsoft.com/office/drawing/2014/main" id="{107D2A7F-FA52-AA45-821F-5BBA728D5AFA}"/>
              </a:ext>
            </a:extLst>
          </p:cNvPr>
          <p:cNvSpPr txBox="1"/>
          <p:nvPr/>
        </p:nvSpPr>
        <p:spPr>
          <a:xfrm>
            <a:off x="3961463" y="1686245"/>
            <a:ext cx="4269070" cy="400110"/>
          </a:xfrm>
          <a:prstGeom prst="rect">
            <a:avLst/>
          </a:prstGeom>
          <a:noFill/>
        </p:spPr>
        <p:txBody>
          <a:bodyPr wrap="square" rtlCol="0">
            <a:spAutoFit/>
          </a:bodyPr>
          <a:lstStyle/>
          <a:p>
            <a:pPr algn="ctr"/>
            <a:r>
              <a:rPr lang="en-NL" sz="2000" b="1" dirty="0">
                <a:solidFill>
                  <a:schemeClr val="bg1"/>
                </a:solidFill>
                <a:latin typeface="+mj-lt"/>
                <a:hlinkClick r:id="rId3"/>
              </a:rPr>
              <a:t>https://www.esciencecenter.nl</a:t>
            </a:r>
            <a:endParaRPr lang="en-NL" sz="2000" b="1" dirty="0">
              <a:solidFill>
                <a:schemeClr val="bg1"/>
              </a:solidFill>
              <a:latin typeface="+mj-lt"/>
            </a:endParaRPr>
          </a:p>
        </p:txBody>
      </p:sp>
      <p:sp>
        <p:nvSpPr>
          <p:cNvPr id="2" name="TextBox 1">
            <a:extLst>
              <a:ext uri="{FF2B5EF4-FFF2-40B4-BE49-F238E27FC236}">
                <a16:creationId xmlns:a16="http://schemas.microsoft.com/office/drawing/2014/main" id="{35946E15-1555-6669-4A2B-62D0EBFD07BC}"/>
              </a:ext>
            </a:extLst>
          </p:cNvPr>
          <p:cNvSpPr txBox="1"/>
          <p:nvPr/>
        </p:nvSpPr>
        <p:spPr>
          <a:xfrm>
            <a:off x="3383845" y="2974623"/>
            <a:ext cx="59605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Nunito"/>
              </a:rPr>
              <a:t>Academic research, powered by pioneering software</a:t>
            </a:r>
          </a:p>
          <a:p>
            <a:r>
              <a:rPr lang="en-US"/>
              <a:t>We’re making sense of digital for science and scholarship</a:t>
            </a:r>
          </a:p>
          <a:p>
            <a:endParaRPr lang="en-US"/>
          </a:p>
          <a:p>
            <a:endParaRPr lang="en-US">
              <a:latin typeface="Nunito"/>
            </a:endParaRPr>
          </a:p>
        </p:txBody>
      </p:sp>
    </p:spTree>
    <p:extLst>
      <p:ext uri="{BB962C8B-B14F-4D97-AF65-F5344CB8AC3E}">
        <p14:creationId xmlns:p14="http://schemas.microsoft.com/office/powerpoint/2010/main" val="197748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C1D48A-52A0-2846-87D6-E376FEDE1D61}"/>
              </a:ext>
            </a:extLst>
          </p:cNvPr>
          <p:cNvSpPr txBox="1"/>
          <p:nvPr/>
        </p:nvSpPr>
        <p:spPr>
          <a:xfrm>
            <a:off x="213173" y="639519"/>
            <a:ext cx="2036363" cy="276999"/>
          </a:xfrm>
          <a:prstGeom prst="rect">
            <a:avLst/>
          </a:prstGeom>
          <a:noFill/>
        </p:spPr>
        <p:txBody>
          <a:bodyPr wrap="square" rtlCol="0">
            <a:spAutoFit/>
          </a:bodyPr>
          <a:lstStyle/>
          <a:p>
            <a:r>
              <a:rPr lang="en-NL" sz="1200" b="1" dirty="0">
                <a:latin typeface="+mj-lt"/>
              </a:rPr>
              <a:t>Digital skills</a:t>
            </a:r>
          </a:p>
        </p:txBody>
      </p:sp>
      <p:sp>
        <p:nvSpPr>
          <p:cNvPr id="5" name="Rounded Rectangle 4">
            <a:extLst>
              <a:ext uri="{FF2B5EF4-FFF2-40B4-BE49-F238E27FC236}">
                <a16:creationId xmlns:a16="http://schemas.microsoft.com/office/drawing/2014/main" id="{FF66C7B8-12C1-9244-966F-AFC3144E927B}"/>
              </a:ext>
            </a:extLst>
          </p:cNvPr>
          <p:cNvSpPr/>
          <p:nvPr/>
        </p:nvSpPr>
        <p:spPr>
          <a:xfrm>
            <a:off x="2845110" y="1065864"/>
            <a:ext cx="6501777" cy="1093915"/>
          </a:xfrm>
          <a:prstGeom prst="roundRect">
            <a:avLst>
              <a:gd name="adj" fmla="val 50000"/>
            </a:avLst>
          </a:prstGeom>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Assistant"/>
            </a:endParaRPr>
          </a:p>
        </p:txBody>
      </p:sp>
      <p:sp>
        <p:nvSpPr>
          <p:cNvPr id="9" name="TextBox 8">
            <a:extLst>
              <a:ext uri="{FF2B5EF4-FFF2-40B4-BE49-F238E27FC236}">
                <a16:creationId xmlns:a16="http://schemas.microsoft.com/office/drawing/2014/main" id="{2EA515F0-1028-7F48-BEC8-831D3454EA87}"/>
              </a:ext>
            </a:extLst>
          </p:cNvPr>
          <p:cNvSpPr txBox="1"/>
          <p:nvPr/>
        </p:nvSpPr>
        <p:spPr>
          <a:xfrm>
            <a:off x="2884350" y="1212711"/>
            <a:ext cx="6423294" cy="400110"/>
          </a:xfrm>
          <a:prstGeom prst="rect">
            <a:avLst/>
          </a:prstGeom>
          <a:noFill/>
        </p:spPr>
        <p:txBody>
          <a:bodyPr wrap="square" lIns="91440" tIns="45720" rIns="91440" bIns="45720" rtlCol="0" anchor="t">
            <a:spAutoFit/>
          </a:bodyPr>
          <a:lstStyle/>
          <a:p>
            <a:pPr algn="ctr"/>
            <a:r>
              <a:rPr lang="en-NL" sz="2000" b="1" dirty="0">
                <a:solidFill>
                  <a:schemeClr val="bg1"/>
                </a:solidFill>
                <a:latin typeface="+mj-lt"/>
              </a:rPr>
              <a:t>How can I work together with the eScience Center?</a:t>
            </a:r>
            <a:endParaRPr lang="en-US">
              <a:solidFill>
                <a:schemeClr val="bg1"/>
              </a:solidFill>
              <a:ea typeface="+mn-lt"/>
              <a:cs typeface="+mn-lt"/>
            </a:endParaRPr>
          </a:p>
        </p:txBody>
      </p:sp>
      <p:sp>
        <p:nvSpPr>
          <p:cNvPr id="2" name="TextBox 1">
            <a:extLst>
              <a:ext uri="{FF2B5EF4-FFF2-40B4-BE49-F238E27FC236}">
                <a16:creationId xmlns:a16="http://schemas.microsoft.com/office/drawing/2014/main" id="{35946E15-1555-6669-4A2B-62D0EBFD07BC}"/>
              </a:ext>
            </a:extLst>
          </p:cNvPr>
          <p:cNvSpPr txBox="1"/>
          <p:nvPr/>
        </p:nvSpPr>
        <p:spPr>
          <a:xfrm>
            <a:off x="3108838" y="2968894"/>
            <a:ext cx="6235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Nunito"/>
              </a:rPr>
              <a:t>Apply for a contribution to your research project from us!</a:t>
            </a:r>
            <a:endParaRPr lang="en-US" dirty="0"/>
          </a:p>
          <a:p>
            <a:endParaRPr lang="en-US"/>
          </a:p>
          <a:p>
            <a:endParaRPr lang="en-US">
              <a:latin typeface="Nunito"/>
            </a:endParaRPr>
          </a:p>
        </p:txBody>
      </p:sp>
      <p:sp>
        <p:nvSpPr>
          <p:cNvPr id="3" name="TextBox 2">
            <a:extLst>
              <a:ext uri="{FF2B5EF4-FFF2-40B4-BE49-F238E27FC236}">
                <a16:creationId xmlns:a16="http://schemas.microsoft.com/office/drawing/2014/main" id="{98B58955-26AD-E4DC-43E7-EA609D91BBDF}"/>
              </a:ext>
            </a:extLst>
          </p:cNvPr>
          <p:cNvSpPr txBox="1"/>
          <p:nvPr/>
        </p:nvSpPr>
        <p:spPr>
          <a:xfrm>
            <a:off x="3549888" y="1653483"/>
            <a:ext cx="53500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hlinkClick r:id="rId3"/>
              </a:rPr>
              <a:t>https://www.esciencecenter.nl/calls-for-proposals/</a:t>
            </a:r>
            <a:endParaRPr lang="en-US">
              <a:cs typeface="Assistant"/>
            </a:endParaRPr>
          </a:p>
          <a:p>
            <a:r>
              <a:rPr lang="en-US" dirty="0">
                <a:cs typeface="Assistant"/>
              </a:rPr>
              <a:t>​</a:t>
            </a:r>
            <a:endParaRPr lang="en-US">
              <a:cs typeface="Assistant"/>
            </a:endParaRPr>
          </a:p>
        </p:txBody>
      </p:sp>
    </p:spTree>
    <p:extLst>
      <p:ext uri="{BB962C8B-B14F-4D97-AF65-F5344CB8AC3E}">
        <p14:creationId xmlns:p14="http://schemas.microsoft.com/office/powerpoint/2010/main" val="361406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C1D48A-52A0-2846-87D6-E376FEDE1D61}"/>
              </a:ext>
            </a:extLst>
          </p:cNvPr>
          <p:cNvSpPr txBox="1"/>
          <p:nvPr/>
        </p:nvSpPr>
        <p:spPr>
          <a:xfrm>
            <a:off x="213173" y="639519"/>
            <a:ext cx="2036363" cy="276999"/>
          </a:xfrm>
          <a:prstGeom prst="rect">
            <a:avLst/>
          </a:prstGeom>
          <a:noFill/>
        </p:spPr>
        <p:txBody>
          <a:bodyPr wrap="square" rtlCol="0">
            <a:spAutoFit/>
          </a:bodyPr>
          <a:lstStyle/>
          <a:p>
            <a:r>
              <a:rPr lang="en-NL" sz="1200" b="1" dirty="0">
                <a:latin typeface="+mj-lt"/>
              </a:rPr>
              <a:t>Digital skills</a:t>
            </a:r>
          </a:p>
        </p:txBody>
      </p:sp>
      <p:sp>
        <p:nvSpPr>
          <p:cNvPr id="5" name="Rounded Rectangle 4">
            <a:extLst>
              <a:ext uri="{FF2B5EF4-FFF2-40B4-BE49-F238E27FC236}">
                <a16:creationId xmlns:a16="http://schemas.microsoft.com/office/drawing/2014/main" id="{FF66C7B8-12C1-9244-966F-AFC3144E927B}"/>
              </a:ext>
            </a:extLst>
          </p:cNvPr>
          <p:cNvSpPr/>
          <p:nvPr/>
        </p:nvSpPr>
        <p:spPr>
          <a:xfrm>
            <a:off x="2845110" y="1065864"/>
            <a:ext cx="6501777" cy="1093915"/>
          </a:xfrm>
          <a:prstGeom prst="roundRect">
            <a:avLst>
              <a:gd name="adj" fmla="val 5000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 name="Rounded Rectangle 5">
            <a:extLst>
              <a:ext uri="{FF2B5EF4-FFF2-40B4-BE49-F238E27FC236}">
                <a16:creationId xmlns:a16="http://schemas.microsoft.com/office/drawing/2014/main" id="{47F95C0B-FC21-F347-B709-6332C6C753E4}"/>
              </a:ext>
            </a:extLst>
          </p:cNvPr>
          <p:cNvSpPr/>
          <p:nvPr/>
        </p:nvSpPr>
        <p:spPr>
          <a:xfrm>
            <a:off x="2845110" y="2741797"/>
            <a:ext cx="6501777" cy="1093915"/>
          </a:xfrm>
          <a:prstGeom prst="roundRect">
            <a:avLst>
              <a:gd name="adj" fmla="val 50000"/>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L" dirty="0"/>
          </a:p>
        </p:txBody>
      </p:sp>
      <p:sp>
        <p:nvSpPr>
          <p:cNvPr id="9" name="TextBox 8">
            <a:extLst>
              <a:ext uri="{FF2B5EF4-FFF2-40B4-BE49-F238E27FC236}">
                <a16:creationId xmlns:a16="http://schemas.microsoft.com/office/drawing/2014/main" id="{2EA515F0-1028-7F48-BEC8-831D3454EA87}"/>
              </a:ext>
            </a:extLst>
          </p:cNvPr>
          <p:cNvSpPr txBox="1"/>
          <p:nvPr/>
        </p:nvSpPr>
        <p:spPr>
          <a:xfrm>
            <a:off x="3961463" y="1212711"/>
            <a:ext cx="4269070" cy="400110"/>
          </a:xfrm>
          <a:prstGeom prst="rect">
            <a:avLst/>
          </a:prstGeom>
          <a:noFill/>
        </p:spPr>
        <p:txBody>
          <a:bodyPr wrap="square" rtlCol="0">
            <a:spAutoFit/>
          </a:bodyPr>
          <a:lstStyle/>
          <a:p>
            <a:pPr algn="ctr"/>
            <a:r>
              <a:rPr lang="en-NL" sz="2000" b="1" dirty="0">
                <a:solidFill>
                  <a:schemeClr val="bg1"/>
                </a:solidFill>
                <a:latin typeface="+mj-lt"/>
              </a:rPr>
              <a:t>Who we are</a:t>
            </a:r>
          </a:p>
        </p:txBody>
      </p:sp>
      <p:sp>
        <p:nvSpPr>
          <p:cNvPr id="10" name="TextBox 9">
            <a:extLst>
              <a:ext uri="{FF2B5EF4-FFF2-40B4-BE49-F238E27FC236}">
                <a16:creationId xmlns:a16="http://schemas.microsoft.com/office/drawing/2014/main" id="{9B2ACB64-3B67-8744-9912-F9C65AD47B44}"/>
              </a:ext>
            </a:extLst>
          </p:cNvPr>
          <p:cNvSpPr txBox="1"/>
          <p:nvPr/>
        </p:nvSpPr>
        <p:spPr>
          <a:xfrm>
            <a:off x="3961463" y="2888644"/>
            <a:ext cx="4269070" cy="400110"/>
          </a:xfrm>
          <a:prstGeom prst="rect">
            <a:avLst/>
          </a:prstGeom>
          <a:noFill/>
        </p:spPr>
        <p:txBody>
          <a:bodyPr wrap="square" rtlCol="0">
            <a:spAutoFit/>
          </a:bodyPr>
          <a:lstStyle/>
          <a:p>
            <a:pPr algn="ctr"/>
            <a:r>
              <a:rPr lang="en-NL" sz="2000" b="1" dirty="0">
                <a:solidFill>
                  <a:schemeClr val="bg1"/>
                </a:solidFill>
                <a:latin typeface="+mj-lt"/>
              </a:rPr>
              <a:t>Digital Skills Workshops</a:t>
            </a:r>
          </a:p>
        </p:txBody>
      </p:sp>
      <p:sp>
        <p:nvSpPr>
          <p:cNvPr id="12" name="TextBox 11">
            <a:extLst>
              <a:ext uri="{FF2B5EF4-FFF2-40B4-BE49-F238E27FC236}">
                <a16:creationId xmlns:a16="http://schemas.microsoft.com/office/drawing/2014/main" id="{107D2A7F-FA52-AA45-821F-5BBA728D5AFA}"/>
              </a:ext>
            </a:extLst>
          </p:cNvPr>
          <p:cNvSpPr txBox="1"/>
          <p:nvPr/>
        </p:nvSpPr>
        <p:spPr>
          <a:xfrm>
            <a:off x="3961463" y="1686245"/>
            <a:ext cx="4269070" cy="400110"/>
          </a:xfrm>
          <a:prstGeom prst="rect">
            <a:avLst/>
          </a:prstGeom>
          <a:noFill/>
        </p:spPr>
        <p:txBody>
          <a:bodyPr wrap="square" rtlCol="0">
            <a:spAutoFit/>
          </a:bodyPr>
          <a:lstStyle/>
          <a:p>
            <a:pPr algn="ctr"/>
            <a:r>
              <a:rPr lang="en-NL" sz="2000" b="1" dirty="0">
                <a:solidFill>
                  <a:schemeClr val="bg1"/>
                </a:solidFill>
                <a:latin typeface="+mj-lt"/>
                <a:hlinkClick r:id="rId3"/>
              </a:rPr>
              <a:t>https://www.esciencecenter.nl</a:t>
            </a:r>
            <a:endParaRPr lang="en-NL" sz="2000" b="1" dirty="0">
              <a:solidFill>
                <a:schemeClr val="bg1"/>
              </a:solidFill>
              <a:latin typeface="+mj-lt"/>
            </a:endParaRPr>
          </a:p>
        </p:txBody>
      </p:sp>
      <p:sp>
        <p:nvSpPr>
          <p:cNvPr id="13" name="TextBox 12">
            <a:extLst>
              <a:ext uri="{FF2B5EF4-FFF2-40B4-BE49-F238E27FC236}">
                <a16:creationId xmlns:a16="http://schemas.microsoft.com/office/drawing/2014/main" id="{C7FC6F22-F05A-AD4E-8AC5-EABEB431D0DC}"/>
              </a:ext>
            </a:extLst>
          </p:cNvPr>
          <p:cNvSpPr txBox="1"/>
          <p:nvPr/>
        </p:nvSpPr>
        <p:spPr>
          <a:xfrm>
            <a:off x="3102458" y="3362178"/>
            <a:ext cx="5987080" cy="707886"/>
          </a:xfrm>
          <a:prstGeom prst="rect">
            <a:avLst/>
          </a:prstGeom>
          <a:noFill/>
        </p:spPr>
        <p:txBody>
          <a:bodyPr wrap="square" lIns="91440" tIns="45720" rIns="91440" bIns="45720" rtlCol="0" anchor="t">
            <a:spAutoFit/>
          </a:bodyPr>
          <a:lstStyle/>
          <a:p>
            <a:pPr algn="ctr"/>
            <a:r>
              <a:rPr lang="en-US" sz="2000" dirty="0">
                <a:ea typeface="+mn-lt"/>
                <a:cs typeface="+mn-lt"/>
                <a:hlinkClick r:id="rId4"/>
              </a:rPr>
              <a:t>https://www.esciencecenter.nl/digital-skills/</a:t>
            </a:r>
            <a:endParaRPr lang="en-US" dirty="0">
              <a:ea typeface="+mn-lt"/>
              <a:cs typeface="+mn-lt"/>
            </a:endParaRPr>
          </a:p>
          <a:p>
            <a:pPr algn="ctr"/>
            <a:endParaRPr lang="en-US" sz="2000" dirty="0">
              <a:cs typeface="Assistant"/>
            </a:endParaRPr>
          </a:p>
        </p:txBody>
      </p:sp>
      <p:sp>
        <p:nvSpPr>
          <p:cNvPr id="2" name="TextBox 1">
            <a:extLst>
              <a:ext uri="{FF2B5EF4-FFF2-40B4-BE49-F238E27FC236}">
                <a16:creationId xmlns:a16="http://schemas.microsoft.com/office/drawing/2014/main" id="{8BF1DFA7-865B-EF10-4EAD-B2C7D8F02FC3}"/>
              </a:ext>
            </a:extLst>
          </p:cNvPr>
          <p:cNvSpPr txBox="1"/>
          <p:nvPr/>
        </p:nvSpPr>
        <p:spPr>
          <a:xfrm>
            <a:off x="3651956" y="4103511"/>
            <a:ext cx="52690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Nunito"/>
              </a:rPr>
              <a:t>Checkout upcoming workshops and signup for the newsletter.</a:t>
            </a:r>
            <a:endParaRPr lang="en-US" dirty="0">
              <a:latin typeface="Assistant"/>
              <a:cs typeface="Assistant"/>
            </a:endParaRPr>
          </a:p>
        </p:txBody>
      </p:sp>
    </p:spTree>
    <p:extLst>
      <p:ext uri="{BB962C8B-B14F-4D97-AF65-F5344CB8AC3E}">
        <p14:creationId xmlns:p14="http://schemas.microsoft.com/office/powerpoint/2010/main" val="154588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C1D48A-52A0-2846-87D6-E376FEDE1D61}"/>
              </a:ext>
            </a:extLst>
          </p:cNvPr>
          <p:cNvSpPr txBox="1"/>
          <p:nvPr/>
        </p:nvSpPr>
        <p:spPr>
          <a:xfrm>
            <a:off x="213173" y="639519"/>
            <a:ext cx="2036363" cy="276999"/>
          </a:xfrm>
          <a:prstGeom prst="rect">
            <a:avLst/>
          </a:prstGeom>
          <a:noFill/>
        </p:spPr>
        <p:txBody>
          <a:bodyPr wrap="square" rtlCol="0">
            <a:spAutoFit/>
          </a:bodyPr>
          <a:lstStyle/>
          <a:p>
            <a:r>
              <a:rPr lang="en-NL" sz="1200" b="1" dirty="0">
                <a:latin typeface="+mj-lt"/>
              </a:rPr>
              <a:t>Digital skills</a:t>
            </a:r>
          </a:p>
        </p:txBody>
      </p:sp>
      <p:sp>
        <p:nvSpPr>
          <p:cNvPr id="5" name="Rounded Rectangle 4">
            <a:extLst>
              <a:ext uri="{FF2B5EF4-FFF2-40B4-BE49-F238E27FC236}">
                <a16:creationId xmlns:a16="http://schemas.microsoft.com/office/drawing/2014/main" id="{FF66C7B8-12C1-9244-966F-AFC3144E927B}"/>
              </a:ext>
            </a:extLst>
          </p:cNvPr>
          <p:cNvSpPr/>
          <p:nvPr/>
        </p:nvSpPr>
        <p:spPr>
          <a:xfrm>
            <a:off x="2845110" y="1065864"/>
            <a:ext cx="6501777" cy="1093915"/>
          </a:xfrm>
          <a:prstGeom prst="roundRect">
            <a:avLst>
              <a:gd name="adj" fmla="val 5000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 name="Rounded Rectangle 5">
            <a:extLst>
              <a:ext uri="{FF2B5EF4-FFF2-40B4-BE49-F238E27FC236}">
                <a16:creationId xmlns:a16="http://schemas.microsoft.com/office/drawing/2014/main" id="{47F95C0B-FC21-F347-B709-6332C6C753E4}"/>
              </a:ext>
            </a:extLst>
          </p:cNvPr>
          <p:cNvSpPr/>
          <p:nvPr/>
        </p:nvSpPr>
        <p:spPr>
          <a:xfrm>
            <a:off x="2845110" y="2741797"/>
            <a:ext cx="6501777" cy="1093915"/>
          </a:xfrm>
          <a:prstGeom prst="roundRect">
            <a:avLst>
              <a:gd name="adj" fmla="val 50000"/>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L" dirty="0"/>
          </a:p>
        </p:txBody>
      </p:sp>
      <p:sp>
        <p:nvSpPr>
          <p:cNvPr id="7" name="Rounded Rectangle 6">
            <a:extLst>
              <a:ext uri="{FF2B5EF4-FFF2-40B4-BE49-F238E27FC236}">
                <a16:creationId xmlns:a16="http://schemas.microsoft.com/office/drawing/2014/main" id="{BBA9698B-713A-EA43-9372-3EA28FCE4638}"/>
              </a:ext>
            </a:extLst>
          </p:cNvPr>
          <p:cNvSpPr/>
          <p:nvPr/>
        </p:nvSpPr>
        <p:spPr>
          <a:xfrm>
            <a:off x="2845110" y="4467283"/>
            <a:ext cx="6501777" cy="1093915"/>
          </a:xfrm>
          <a:prstGeom prst="roundRect">
            <a:avLst>
              <a:gd name="adj" fmla="val 50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L" dirty="0"/>
          </a:p>
        </p:txBody>
      </p:sp>
      <p:sp>
        <p:nvSpPr>
          <p:cNvPr id="9" name="TextBox 8">
            <a:extLst>
              <a:ext uri="{FF2B5EF4-FFF2-40B4-BE49-F238E27FC236}">
                <a16:creationId xmlns:a16="http://schemas.microsoft.com/office/drawing/2014/main" id="{2EA515F0-1028-7F48-BEC8-831D3454EA87}"/>
              </a:ext>
            </a:extLst>
          </p:cNvPr>
          <p:cNvSpPr txBox="1"/>
          <p:nvPr/>
        </p:nvSpPr>
        <p:spPr>
          <a:xfrm>
            <a:off x="3961463" y="1212711"/>
            <a:ext cx="4269070" cy="400110"/>
          </a:xfrm>
          <a:prstGeom prst="rect">
            <a:avLst/>
          </a:prstGeom>
          <a:noFill/>
        </p:spPr>
        <p:txBody>
          <a:bodyPr wrap="square" rtlCol="0">
            <a:spAutoFit/>
          </a:bodyPr>
          <a:lstStyle/>
          <a:p>
            <a:pPr algn="ctr"/>
            <a:r>
              <a:rPr lang="en-NL" sz="2000" b="1" dirty="0">
                <a:solidFill>
                  <a:schemeClr val="bg1"/>
                </a:solidFill>
                <a:latin typeface="+mj-lt"/>
              </a:rPr>
              <a:t>Who we are</a:t>
            </a:r>
          </a:p>
        </p:txBody>
      </p:sp>
      <p:sp>
        <p:nvSpPr>
          <p:cNvPr id="10" name="TextBox 9">
            <a:extLst>
              <a:ext uri="{FF2B5EF4-FFF2-40B4-BE49-F238E27FC236}">
                <a16:creationId xmlns:a16="http://schemas.microsoft.com/office/drawing/2014/main" id="{9B2ACB64-3B67-8744-9912-F9C65AD47B44}"/>
              </a:ext>
            </a:extLst>
          </p:cNvPr>
          <p:cNvSpPr txBox="1"/>
          <p:nvPr/>
        </p:nvSpPr>
        <p:spPr>
          <a:xfrm>
            <a:off x="3961463" y="2888644"/>
            <a:ext cx="4269070" cy="400110"/>
          </a:xfrm>
          <a:prstGeom prst="rect">
            <a:avLst/>
          </a:prstGeom>
          <a:noFill/>
        </p:spPr>
        <p:txBody>
          <a:bodyPr wrap="square" rtlCol="0">
            <a:spAutoFit/>
          </a:bodyPr>
          <a:lstStyle/>
          <a:p>
            <a:pPr algn="ctr"/>
            <a:r>
              <a:rPr lang="en-NL" sz="2000" b="1" dirty="0">
                <a:solidFill>
                  <a:schemeClr val="bg1"/>
                </a:solidFill>
                <a:latin typeface="+mj-lt"/>
              </a:rPr>
              <a:t>Digital Skills Workshops</a:t>
            </a:r>
          </a:p>
        </p:txBody>
      </p:sp>
      <p:sp>
        <p:nvSpPr>
          <p:cNvPr id="11" name="TextBox 10">
            <a:extLst>
              <a:ext uri="{FF2B5EF4-FFF2-40B4-BE49-F238E27FC236}">
                <a16:creationId xmlns:a16="http://schemas.microsoft.com/office/drawing/2014/main" id="{C8E5F9E1-6380-0C48-B6FE-9E4B50161C72}"/>
              </a:ext>
            </a:extLst>
          </p:cNvPr>
          <p:cNvSpPr txBox="1"/>
          <p:nvPr/>
        </p:nvSpPr>
        <p:spPr>
          <a:xfrm>
            <a:off x="3961463" y="4614130"/>
            <a:ext cx="4269070" cy="400110"/>
          </a:xfrm>
          <a:prstGeom prst="rect">
            <a:avLst/>
          </a:prstGeom>
          <a:noFill/>
        </p:spPr>
        <p:txBody>
          <a:bodyPr wrap="square" rtlCol="0">
            <a:spAutoFit/>
          </a:bodyPr>
          <a:lstStyle/>
          <a:p>
            <a:pPr algn="ctr"/>
            <a:r>
              <a:rPr lang="en-NL" sz="2000" b="1" dirty="0">
                <a:latin typeface="+mj-lt"/>
              </a:rPr>
              <a:t>NL-RSE</a:t>
            </a:r>
          </a:p>
        </p:txBody>
      </p:sp>
      <p:sp>
        <p:nvSpPr>
          <p:cNvPr id="12" name="TextBox 11">
            <a:extLst>
              <a:ext uri="{FF2B5EF4-FFF2-40B4-BE49-F238E27FC236}">
                <a16:creationId xmlns:a16="http://schemas.microsoft.com/office/drawing/2014/main" id="{107D2A7F-FA52-AA45-821F-5BBA728D5AFA}"/>
              </a:ext>
            </a:extLst>
          </p:cNvPr>
          <p:cNvSpPr txBox="1"/>
          <p:nvPr/>
        </p:nvSpPr>
        <p:spPr>
          <a:xfrm>
            <a:off x="3961463" y="1686245"/>
            <a:ext cx="4269070" cy="400110"/>
          </a:xfrm>
          <a:prstGeom prst="rect">
            <a:avLst/>
          </a:prstGeom>
          <a:noFill/>
        </p:spPr>
        <p:txBody>
          <a:bodyPr wrap="square" rtlCol="0">
            <a:spAutoFit/>
          </a:bodyPr>
          <a:lstStyle/>
          <a:p>
            <a:pPr algn="ctr"/>
            <a:r>
              <a:rPr lang="en-NL" sz="2000" b="1" dirty="0">
                <a:solidFill>
                  <a:schemeClr val="bg1"/>
                </a:solidFill>
                <a:latin typeface="+mj-lt"/>
                <a:hlinkClick r:id="rId3"/>
              </a:rPr>
              <a:t>https://www.esciencecenter.nl</a:t>
            </a:r>
            <a:endParaRPr lang="en-NL" sz="2000" b="1" dirty="0">
              <a:solidFill>
                <a:schemeClr val="bg1"/>
              </a:solidFill>
              <a:latin typeface="+mj-lt"/>
            </a:endParaRPr>
          </a:p>
        </p:txBody>
      </p:sp>
      <p:sp>
        <p:nvSpPr>
          <p:cNvPr id="13" name="TextBox 12">
            <a:extLst>
              <a:ext uri="{FF2B5EF4-FFF2-40B4-BE49-F238E27FC236}">
                <a16:creationId xmlns:a16="http://schemas.microsoft.com/office/drawing/2014/main" id="{C7FC6F22-F05A-AD4E-8AC5-EABEB431D0DC}"/>
              </a:ext>
            </a:extLst>
          </p:cNvPr>
          <p:cNvSpPr txBox="1"/>
          <p:nvPr/>
        </p:nvSpPr>
        <p:spPr>
          <a:xfrm>
            <a:off x="3102458" y="3362178"/>
            <a:ext cx="5987080" cy="707886"/>
          </a:xfrm>
          <a:prstGeom prst="rect">
            <a:avLst/>
          </a:prstGeom>
          <a:noFill/>
        </p:spPr>
        <p:txBody>
          <a:bodyPr wrap="square" rtlCol="0">
            <a:spAutoFit/>
          </a:bodyPr>
          <a:lstStyle/>
          <a:p>
            <a:pPr algn="ctr"/>
            <a:r>
              <a:rPr lang="en-US" sz="2000" dirty="0">
                <a:ea typeface="+mn-lt"/>
                <a:cs typeface="+mn-lt"/>
                <a:hlinkClick r:id="rId4"/>
              </a:rPr>
              <a:t>https://www.esciencecenter.nl/digital-skills/</a:t>
            </a:r>
            <a:endParaRPr lang="en-US" sz="2000" dirty="0">
              <a:ea typeface="+mn-lt"/>
              <a:cs typeface="+mn-lt"/>
            </a:endParaRPr>
          </a:p>
          <a:p>
            <a:pPr algn="ctr"/>
            <a:endParaRPr lang="en-US" sz="2000" dirty="0">
              <a:cs typeface="Assistant"/>
            </a:endParaRPr>
          </a:p>
        </p:txBody>
      </p:sp>
      <p:sp>
        <p:nvSpPr>
          <p:cNvPr id="14" name="TextBox 13">
            <a:extLst>
              <a:ext uri="{FF2B5EF4-FFF2-40B4-BE49-F238E27FC236}">
                <a16:creationId xmlns:a16="http://schemas.microsoft.com/office/drawing/2014/main" id="{A7D8B93B-A93A-F840-9A7F-4FDC99346E1B}"/>
              </a:ext>
            </a:extLst>
          </p:cNvPr>
          <p:cNvSpPr txBox="1"/>
          <p:nvPr/>
        </p:nvSpPr>
        <p:spPr>
          <a:xfrm>
            <a:off x="3102458" y="5087664"/>
            <a:ext cx="5987080" cy="400110"/>
          </a:xfrm>
          <a:prstGeom prst="rect">
            <a:avLst/>
          </a:prstGeom>
          <a:noFill/>
        </p:spPr>
        <p:txBody>
          <a:bodyPr wrap="square" rtlCol="0">
            <a:spAutoFit/>
          </a:bodyPr>
          <a:lstStyle/>
          <a:p>
            <a:pPr algn="ctr"/>
            <a:r>
              <a:rPr lang="nl-NL" sz="2000" b="1" dirty="0">
                <a:latin typeface="+mj-lt"/>
                <a:hlinkClick r:id="rId5">
                  <a:extLst>
                    <a:ext uri="{A12FA001-AC4F-418D-AE19-62706E023703}">
                      <ahyp:hlinkClr xmlns:ahyp="http://schemas.microsoft.com/office/drawing/2018/hyperlinkcolor" val="tx"/>
                    </a:ext>
                  </a:extLst>
                </a:hlinkClick>
              </a:rPr>
              <a:t>https://www.nl-rse.org</a:t>
            </a:r>
            <a:endParaRPr lang="en-NL" sz="2000" b="1" dirty="0">
              <a:latin typeface="+mj-lt"/>
            </a:endParaRPr>
          </a:p>
        </p:txBody>
      </p:sp>
      <p:sp>
        <p:nvSpPr>
          <p:cNvPr id="2" name="TextBox 1">
            <a:extLst>
              <a:ext uri="{FF2B5EF4-FFF2-40B4-BE49-F238E27FC236}">
                <a16:creationId xmlns:a16="http://schemas.microsoft.com/office/drawing/2014/main" id="{1353CBE3-1D87-A18C-91DE-982DF3C08C74}"/>
              </a:ext>
            </a:extLst>
          </p:cNvPr>
          <p:cNvSpPr txBox="1"/>
          <p:nvPr/>
        </p:nvSpPr>
        <p:spPr>
          <a:xfrm>
            <a:off x="3397955" y="5740400"/>
            <a:ext cx="50856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Velour"/>
              </a:rPr>
              <a:t>Do you write software</a:t>
            </a:r>
            <a:br>
              <a:rPr lang="en-US" b="1" dirty="0">
                <a:latin typeface="Velour"/>
              </a:rPr>
            </a:br>
            <a:r>
              <a:rPr lang="en-US" b="1" dirty="0">
                <a:latin typeface="Velour"/>
              </a:rPr>
              <a:t>for your research? Join the community of 200+ Research Software Engineers!</a:t>
            </a:r>
          </a:p>
          <a:p>
            <a:endParaRPr lang="en-US"/>
          </a:p>
        </p:txBody>
      </p:sp>
    </p:spTree>
    <p:extLst>
      <p:ext uri="{BB962C8B-B14F-4D97-AF65-F5344CB8AC3E}">
        <p14:creationId xmlns:p14="http://schemas.microsoft.com/office/powerpoint/2010/main" val="2100513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E84E-54DA-51E5-B23D-A093039E3B6C}"/>
              </a:ext>
            </a:extLst>
          </p:cNvPr>
          <p:cNvSpPr>
            <a:spLocks noGrp="1"/>
          </p:cNvSpPr>
          <p:nvPr>
            <p:ph type="ctrTitle"/>
          </p:nvPr>
        </p:nvSpPr>
        <p:spPr>
          <a:xfrm>
            <a:off x="593766" y="1431240"/>
            <a:ext cx="10806546" cy="2387600"/>
          </a:xfrm>
        </p:spPr>
        <p:txBody>
          <a:bodyPr/>
          <a:lstStyle/>
          <a:p>
            <a:r>
              <a:rPr lang="en-GB" b="0" i="0" u="none" strike="noStrike" dirty="0" err="1">
                <a:effectLst/>
                <a:latin typeface="Nunito" pitchFamily="2" charset="77"/>
              </a:rPr>
              <a:t>tinyurl.com</a:t>
            </a:r>
            <a:r>
              <a:rPr lang="en-GB" b="0" i="0" u="none" strike="noStrike" dirty="0">
                <a:effectLst/>
                <a:latin typeface="Nunito" pitchFamily="2" charset="77"/>
              </a:rPr>
              <a:t>/ds-parallel-day1</a:t>
            </a:r>
            <a:endParaRPr lang="en-NL" dirty="0">
              <a:latin typeface="Nunito" pitchFamily="2" charset="77"/>
            </a:endParaRPr>
          </a:p>
        </p:txBody>
      </p:sp>
    </p:spTree>
    <p:extLst>
      <p:ext uri="{BB962C8B-B14F-4D97-AF65-F5344CB8AC3E}">
        <p14:creationId xmlns:p14="http://schemas.microsoft.com/office/powerpoint/2010/main" val="207996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CE88-0259-0EFB-65C6-EF7C025ABE3C}"/>
              </a:ext>
            </a:extLst>
          </p:cNvPr>
          <p:cNvSpPr>
            <a:spLocks noGrp="1"/>
          </p:cNvSpPr>
          <p:nvPr>
            <p:ph type="title"/>
          </p:nvPr>
        </p:nvSpPr>
        <p:spPr/>
        <p:txBody>
          <a:bodyPr/>
          <a:lstStyle/>
          <a:p>
            <a:r>
              <a:rPr lang="en-NL" dirty="0"/>
              <a:t>Parallel Programming in Python</a:t>
            </a:r>
          </a:p>
        </p:txBody>
      </p:sp>
      <p:sp>
        <p:nvSpPr>
          <p:cNvPr id="3" name="Content Placeholder 2">
            <a:extLst>
              <a:ext uri="{FF2B5EF4-FFF2-40B4-BE49-F238E27FC236}">
                <a16:creationId xmlns:a16="http://schemas.microsoft.com/office/drawing/2014/main" id="{83BE8D9E-2E5F-1A7E-F5D4-C0D176CEAC62}"/>
              </a:ext>
            </a:extLst>
          </p:cNvPr>
          <p:cNvSpPr>
            <a:spLocks noGrp="1"/>
          </p:cNvSpPr>
          <p:nvPr>
            <p:ph idx="1"/>
          </p:nvPr>
        </p:nvSpPr>
        <p:spPr>
          <a:xfrm>
            <a:off x="838200" y="1386238"/>
            <a:ext cx="10515600" cy="4351338"/>
          </a:xfrm>
        </p:spPr>
        <p:txBody>
          <a:bodyPr/>
          <a:lstStyle/>
          <a:p>
            <a:r>
              <a:rPr lang="en-NL" dirty="0"/>
              <a:t>Common problems:</a:t>
            </a:r>
          </a:p>
          <a:p>
            <a:pPr lvl="1"/>
            <a:r>
              <a:rPr lang="en-NL" dirty="0"/>
              <a:t>Code is too slow</a:t>
            </a:r>
          </a:p>
          <a:p>
            <a:pPr lvl="1"/>
            <a:r>
              <a:rPr lang="en-NL" dirty="0"/>
              <a:t>Code uses too much memory</a:t>
            </a:r>
          </a:p>
          <a:p>
            <a:r>
              <a:rPr lang="en-NL" dirty="0"/>
              <a:t>Speedup &amp; Parallelization</a:t>
            </a:r>
          </a:p>
          <a:p>
            <a:pPr lvl="1"/>
            <a:r>
              <a:rPr lang="en-GB" dirty="0"/>
              <a:t>t</a:t>
            </a:r>
            <a:r>
              <a:rPr lang="en-NL" dirty="0"/>
              <a:t>hreading &amp; multiprocessing</a:t>
            </a:r>
          </a:p>
          <a:p>
            <a:pPr lvl="1"/>
            <a:r>
              <a:rPr lang="en-GB" dirty="0"/>
              <a:t>d</a:t>
            </a:r>
            <a:r>
              <a:rPr lang="en-NL" dirty="0"/>
              <a:t>ask</a:t>
            </a:r>
          </a:p>
          <a:p>
            <a:pPr lvl="1"/>
            <a:r>
              <a:rPr lang="en-GB" dirty="0"/>
              <a:t>n</a:t>
            </a:r>
            <a:r>
              <a:rPr lang="en-NL" dirty="0"/>
              <a:t>umba</a:t>
            </a:r>
          </a:p>
          <a:p>
            <a:pPr lvl="1"/>
            <a:r>
              <a:rPr lang="en-GB" dirty="0"/>
              <a:t>S</a:t>
            </a:r>
            <a:r>
              <a:rPr lang="en-NL" dirty="0"/>
              <a:t>nakemake</a:t>
            </a:r>
          </a:p>
          <a:p>
            <a:r>
              <a:rPr lang="en-NL" dirty="0"/>
              <a:t>Not: distributed programming</a:t>
            </a:r>
          </a:p>
          <a:p>
            <a:r>
              <a:rPr lang="en-NL" dirty="0"/>
              <a:t>Why Python?</a:t>
            </a:r>
          </a:p>
        </p:txBody>
      </p:sp>
    </p:spTree>
    <p:extLst>
      <p:ext uri="{BB962C8B-B14F-4D97-AF65-F5344CB8AC3E}">
        <p14:creationId xmlns:p14="http://schemas.microsoft.com/office/powerpoint/2010/main" val="147911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B588-4AAC-4BAC-A28E-3079BD4A8BD0}"/>
              </a:ext>
            </a:extLst>
          </p:cNvPr>
          <p:cNvSpPr>
            <a:spLocks noGrp="1"/>
          </p:cNvSpPr>
          <p:nvPr>
            <p:ph type="title"/>
          </p:nvPr>
        </p:nvSpPr>
        <p:spPr/>
        <p:txBody>
          <a:bodyPr/>
          <a:lstStyle/>
          <a:p>
            <a:r>
              <a:rPr lang="en-NL" dirty="0"/>
              <a:t>What is parallel computing?</a:t>
            </a:r>
          </a:p>
        </p:txBody>
      </p:sp>
      <p:pic>
        <p:nvPicPr>
          <p:cNvPr id="4" name="Picture 3">
            <a:extLst>
              <a:ext uri="{FF2B5EF4-FFF2-40B4-BE49-F238E27FC236}">
                <a16:creationId xmlns:a16="http://schemas.microsoft.com/office/drawing/2014/main" id="{7C3536F5-1BB5-B6D3-3E57-65645040B757}"/>
              </a:ext>
            </a:extLst>
          </p:cNvPr>
          <p:cNvPicPr>
            <a:picLocks noChangeAspect="1"/>
          </p:cNvPicPr>
          <p:nvPr/>
        </p:nvPicPr>
        <p:blipFill>
          <a:blip r:embed="rId2"/>
          <a:stretch>
            <a:fillRect/>
          </a:stretch>
        </p:blipFill>
        <p:spPr>
          <a:xfrm>
            <a:off x="1067513" y="2108283"/>
            <a:ext cx="10056974" cy="774452"/>
          </a:xfrm>
          <a:prstGeom prst="rect">
            <a:avLst/>
          </a:prstGeom>
        </p:spPr>
      </p:pic>
      <p:pic>
        <p:nvPicPr>
          <p:cNvPr id="5" name="Picture 4">
            <a:extLst>
              <a:ext uri="{FF2B5EF4-FFF2-40B4-BE49-F238E27FC236}">
                <a16:creationId xmlns:a16="http://schemas.microsoft.com/office/drawing/2014/main" id="{013760C0-A66C-6F06-A28C-51332FED33C5}"/>
              </a:ext>
            </a:extLst>
          </p:cNvPr>
          <p:cNvPicPr>
            <a:picLocks noChangeAspect="1"/>
          </p:cNvPicPr>
          <p:nvPr/>
        </p:nvPicPr>
        <p:blipFill>
          <a:blip r:embed="rId3"/>
          <a:stretch>
            <a:fillRect/>
          </a:stretch>
        </p:blipFill>
        <p:spPr>
          <a:xfrm>
            <a:off x="1067513" y="3300330"/>
            <a:ext cx="10022391" cy="2081151"/>
          </a:xfrm>
          <a:prstGeom prst="rect">
            <a:avLst/>
          </a:prstGeom>
        </p:spPr>
      </p:pic>
    </p:spTree>
    <p:extLst>
      <p:ext uri="{BB962C8B-B14F-4D97-AF65-F5344CB8AC3E}">
        <p14:creationId xmlns:p14="http://schemas.microsoft.com/office/powerpoint/2010/main" val="361702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1823-A42F-1090-FAF3-AED85C84ECA3}"/>
              </a:ext>
            </a:extLst>
          </p:cNvPr>
          <p:cNvSpPr>
            <a:spLocks noGrp="1"/>
          </p:cNvSpPr>
          <p:nvPr>
            <p:ph type="title"/>
          </p:nvPr>
        </p:nvSpPr>
        <p:spPr/>
        <p:txBody>
          <a:bodyPr/>
          <a:lstStyle/>
          <a:p>
            <a:r>
              <a:rPr lang="en-NL" sz="4000" dirty="0"/>
              <a:t>Parallelizable and non-parallelizable tasks</a:t>
            </a:r>
          </a:p>
        </p:txBody>
      </p:sp>
      <p:pic>
        <p:nvPicPr>
          <p:cNvPr id="4" name="Picture 3">
            <a:extLst>
              <a:ext uri="{FF2B5EF4-FFF2-40B4-BE49-F238E27FC236}">
                <a16:creationId xmlns:a16="http://schemas.microsoft.com/office/drawing/2014/main" id="{827A823E-6FBE-BA4B-9C82-7B43B4917978}"/>
              </a:ext>
            </a:extLst>
          </p:cNvPr>
          <p:cNvPicPr>
            <a:picLocks noChangeAspect="1"/>
          </p:cNvPicPr>
          <p:nvPr/>
        </p:nvPicPr>
        <p:blipFill>
          <a:blip r:embed="rId2"/>
          <a:stretch>
            <a:fillRect/>
          </a:stretch>
        </p:blipFill>
        <p:spPr>
          <a:xfrm>
            <a:off x="1981694" y="1590310"/>
            <a:ext cx="8228611" cy="2251439"/>
          </a:xfrm>
          <a:prstGeom prst="rect">
            <a:avLst/>
          </a:prstGeom>
        </p:spPr>
      </p:pic>
      <p:pic>
        <p:nvPicPr>
          <p:cNvPr id="6" name="Picture 5">
            <a:extLst>
              <a:ext uri="{FF2B5EF4-FFF2-40B4-BE49-F238E27FC236}">
                <a16:creationId xmlns:a16="http://schemas.microsoft.com/office/drawing/2014/main" id="{548078C9-4033-5F24-04D4-E66C9C8D19F0}"/>
              </a:ext>
            </a:extLst>
          </p:cNvPr>
          <p:cNvPicPr>
            <a:picLocks noChangeAspect="1"/>
          </p:cNvPicPr>
          <p:nvPr/>
        </p:nvPicPr>
        <p:blipFill>
          <a:blip r:embed="rId3"/>
          <a:stretch>
            <a:fillRect/>
          </a:stretch>
        </p:blipFill>
        <p:spPr>
          <a:xfrm>
            <a:off x="382040" y="4251366"/>
            <a:ext cx="11179577" cy="1016324"/>
          </a:xfrm>
          <a:prstGeom prst="rect">
            <a:avLst/>
          </a:prstGeom>
        </p:spPr>
      </p:pic>
    </p:spTree>
    <p:extLst>
      <p:ext uri="{BB962C8B-B14F-4D97-AF65-F5344CB8AC3E}">
        <p14:creationId xmlns:p14="http://schemas.microsoft.com/office/powerpoint/2010/main" val="357718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fontScheme name="Custom 2">
      <a:majorFont>
        <a:latin typeface="Nunito"/>
        <a:ea typeface=""/>
        <a:cs typeface=""/>
      </a:majorFont>
      <a:minorFont>
        <a:latin typeface="Assista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75943d0-1737-420d-abae-750e225a1f6c">
      <Terms xmlns="http://schemas.microsoft.com/office/infopath/2007/PartnerControls"/>
    </lcf76f155ced4ddcb4097134ff3c332f>
    <TaxCatchAll xmlns="dbccc4ca-e175-4642-95d3-c6632d06f78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9242AECD975D4DA7B237C2E1E764BE" ma:contentTypeVersion="16" ma:contentTypeDescription="Create a new document." ma:contentTypeScope="" ma:versionID="5a7ac7f5f6b6778c0057620fa5ec2efd">
  <xsd:schema xmlns:xsd="http://www.w3.org/2001/XMLSchema" xmlns:xs="http://www.w3.org/2001/XMLSchema" xmlns:p="http://schemas.microsoft.com/office/2006/metadata/properties" xmlns:ns2="375943d0-1737-420d-abae-750e225a1f6c" xmlns:ns3="dbccc4ca-e175-4642-95d3-c6632d06f78c" targetNamespace="http://schemas.microsoft.com/office/2006/metadata/properties" ma:root="true" ma:fieldsID="3d95eb5df06eb1d4c652612d2297f299" ns2:_="" ns3:_="">
    <xsd:import namespace="375943d0-1737-420d-abae-750e225a1f6c"/>
    <xsd:import namespace="dbccc4ca-e175-4642-95d3-c6632d06f78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5943d0-1737-420d-abae-750e225a1f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c0ad629c-0c64-4cfd-a7c6-02f1c6e4954d"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bccc4ca-e175-4642-95d3-c6632d06f78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ba9bfee0-987d-4126-a462-19846f6d7e75}" ma:internalName="TaxCatchAll" ma:showField="CatchAllData" ma:web="dbccc4ca-e175-4642-95d3-c6632d06f78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FF6FBF-B4F4-49AD-A88B-091F94ABFAFA}">
  <ds:schemaRefs>
    <ds:schemaRef ds:uri="http://schemas.microsoft.com/office/2006/metadata/properties"/>
    <ds:schemaRef ds:uri="http://schemas.microsoft.com/office/infopath/2007/PartnerControls"/>
    <ds:schemaRef ds:uri="375943d0-1737-420d-abae-750e225a1f6c"/>
    <ds:schemaRef ds:uri="dbccc4ca-e175-4642-95d3-c6632d06f78c"/>
  </ds:schemaRefs>
</ds:datastoreItem>
</file>

<file path=customXml/itemProps2.xml><?xml version="1.0" encoding="utf-8"?>
<ds:datastoreItem xmlns:ds="http://schemas.openxmlformats.org/officeDocument/2006/customXml" ds:itemID="{B28F557E-0AB4-43F7-AF3C-E32C67C9FD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5943d0-1737-420d-abae-750e225a1f6c"/>
    <ds:schemaRef ds:uri="dbccc4ca-e175-4642-95d3-c6632d06f7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2CECC3-7DC2-48A3-A34C-CF77ADEDD2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536</TotalTime>
  <Words>529</Words>
  <Application>Microsoft Macintosh PowerPoint</Application>
  <PresentationFormat>Widescreen</PresentationFormat>
  <Paragraphs>52</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Velour</vt:lpstr>
      <vt:lpstr>Nunito</vt:lpstr>
      <vt:lpstr>Assistant</vt:lpstr>
      <vt:lpstr>Calibri</vt:lpstr>
      <vt:lpstr>Office Theme</vt:lpstr>
      <vt:lpstr>Parallel Programming in Python</vt:lpstr>
      <vt:lpstr>PowerPoint Presentation</vt:lpstr>
      <vt:lpstr>PowerPoint Presentation</vt:lpstr>
      <vt:lpstr>PowerPoint Presentation</vt:lpstr>
      <vt:lpstr>PowerPoint Presentation</vt:lpstr>
      <vt:lpstr>tinyurl.com/ds-parallel-day1</vt:lpstr>
      <vt:lpstr>Parallel Programming in Python</vt:lpstr>
      <vt:lpstr>What is parallel computing?</vt:lpstr>
      <vt:lpstr>Parallelizable and non-parallelizable tasks</vt:lpstr>
      <vt:lpstr>Parallelizable and non-parallelizable tasks</vt:lpstr>
      <vt:lpstr>Parallelizable and non-parallelizable tasks</vt:lpstr>
      <vt:lpstr>Shared vs Distributed 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Netherlands eScience Center</dc:title>
  <dc:creator>Ben van Werkhoven</dc:creator>
  <cp:lastModifiedBy>Leon Oostrum</cp:lastModifiedBy>
  <cp:revision>81</cp:revision>
  <dcterms:created xsi:type="dcterms:W3CDTF">2021-07-14T12:30:17Z</dcterms:created>
  <dcterms:modified xsi:type="dcterms:W3CDTF">2022-10-10T06:24:51Z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0x0101008C9242AECD975D4DA7B237C2E1E764BE</vt:lpwstr>
  </property>
  <property fmtid="{D5CDD505-2E9C-101B-9397-08002B2CF9AE}" pid="3" name="MediaServiceImageTags">
    <vt:lpwstr/>
  </property>
</Properties>
</file>