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67" r:id="rId5"/>
    <p:sldId id="290" r:id="rId6"/>
    <p:sldId id="270" r:id="rId7"/>
    <p:sldId id="289" r:id="rId8"/>
    <p:sldId id="284" r:id="rId9"/>
    <p:sldId id="285" r:id="rId10"/>
    <p:sldId id="286" r:id="rId11"/>
    <p:sldId id="288" r:id="rId12"/>
    <p:sldId id="266" r:id="rId13"/>
  </p:sldIdLst>
  <p:sldSz cx="12192000" cy="6858000"/>
  <p:notesSz cx="6858000" cy="9144000"/>
  <p:embeddedFontLst>
    <p:embeddedFont>
      <p:font typeface="Assistant" pitchFamily="2" charset="-79"/>
      <p:regular r:id="rId14"/>
      <p:bold r:id="rId15"/>
    </p:embeddedFont>
    <p:embeddedFont>
      <p:font typeface="Merriweather" pitchFamily="2" charset="77"/>
      <p:regular r:id="rId16"/>
      <p:bold r:id="rId17"/>
      <p:italic r:id="rId18"/>
      <p:boldItalic r:id="rId19"/>
    </p:embeddedFont>
    <p:embeddedFont>
      <p:font typeface="Nunito" pitchFamily="2" charset="77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B0A93-0090-9C44-A474-1F4CB3A9FA15}" v="10" dt="2023-03-28T15:07:59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0" autoAdjust="0"/>
    <p:restoredTop sz="96276"/>
  </p:normalViewPr>
  <p:slideViewPr>
    <p:cSldViewPr snapToGrid="0">
      <p:cViewPr varScale="1">
        <p:scale>
          <a:sx n="126" d="100"/>
          <a:sy n="126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der Burg" userId="9c1d2a43-8f43-42c3-a150-992445d6e87f" providerId="ADAL" clId="{289B0A93-0090-9C44-A474-1F4CB3A9FA15}"/>
    <pc:docChg chg="modSld">
      <pc:chgData name="Sven van der Burg" userId="9c1d2a43-8f43-42c3-a150-992445d6e87f" providerId="ADAL" clId="{289B0A93-0090-9C44-A474-1F4CB3A9FA15}" dt="2023-04-11T05:55:58.991" v="9" actId="20577"/>
      <pc:docMkLst>
        <pc:docMk/>
      </pc:docMkLst>
      <pc:sldChg chg="modSp mod">
        <pc:chgData name="Sven van der Burg" userId="9c1d2a43-8f43-42c3-a150-992445d6e87f" providerId="ADAL" clId="{289B0A93-0090-9C44-A474-1F4CB3A9FA15}" dt="2023-04-11T05:55:58.991" v="9" actId="20577"/>
        <pc:sldMkLst>
          <pc:docMk/>
          <pc:sldMk cId="2712707378" sldId="289"/>
        </pc:sldMkLst>
        <pc:spChg chg="mod">
          <ac:chgData name="Sven van der Burg" userId="9c1d2a43-8f43-42c3-a150-992445d6e87f" providerId="ADAL" clId="{289B0A93-0090-9C44-A474-1F4CB3A9FA15}" dt="2023-04-11T05:55:58.991" v="9" actId="20577"/>
          <ac:spMkLst>
            <pc:docMk/>
            <pc:sldMk cId="2712707378" sldId="289"/>
            <ac:spMk id="2" creationId="{E595315C-530A-354B-ABAD-571EA19CC3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21866999-EA1A-5D4E-A54C-32B05219E4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9114" y="1700647"/>
            <a:ext cx="3334964" cy="35592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858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70" y="2022475"/>
            <a:ext cx="46024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Afbeelding 1">
            <a:extLst>
              <a:ext uri="{FF2B5EF4-FFF2-40B4-BE49-F238E27FC236}">
                <a16:creationId xmlns:a16="http://schemas.microsoft.com/office/drawing/2014/main" id="{071BA0D4-0B93-479D-85E8-08D60C517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1925617"/>
            <a:ext cx="191697" cy="191697"/>
          </a:xfrm>
          <a:prstGeom prst="rect">
            <a:avLst/>
          </a:prstGeom>
        </p:spPr>
      </p:pic>
      <p:pic>
        <p:nvPicPr>
          <p:cNvPr id="13" name="Afbeelding 11">
            <a:extLst>
              <a:ext uri="{FF2B5EF4-FFF2-40B4-BE49-F238E27FC236}">
                <a16:creationId xmlns:a16="http://schemas.microsoft.com/office/drawing/2014/main" id="{FA5003EA-07F9-4F25-A16B-DD53E728F8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3162746"/>
            <a:ext cx="191697" cy="191697"/>
          </a:xfrm>
          <a:prstGeom prst="rect">
            <a:avLst/>
          </a:prstGeom>
        </p:spPr>
      </p:pic>
      <p:pic>
        <p:nvPicPr>
          <p:cNvPr id="14" name="Afbeelding 12">
            <a:extLst>
              <a:ext uri="{FF2B5EF4-FFF2-40B4-BE49-F238E27FC236}">
                <a16:creationId xmlns:a16="http://schemas.microsoft.com/office/drawing/2014/main" id="{EA323091-C82C-4E4C-90C9-DB5E85A1AC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4389118"/>
            <a:ext cx="191697" cy="191697"/>
          </a:xfrm>
          <a:prstGeom prst="rect">
            <a:avLst/>
          </a:prstGeom>
        </p:spPr>
      </p:pic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4E29CA66-CB24-0949-A555-88562E3621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9852" y="1858211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0C5C2877-54AF-AF42-BEE7-797EFC6326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2" y="3100603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2E443700-FF5F-1A4A-95F6-0E656D4F86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9852" y="4326938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9788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086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2AEA3-9819-8946-A9C8-BDDE9DB69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282130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Let’s stay</a:t>
            </a:r>
            <a:br>
              <a:rPr lang="en-US" dirty="0"/>
            </a:br>
            <a:r>
              <a:rPr lang="en-US" dirty="0"/>
              <a:t>in touch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7EA6672-B697-1F45-B601-485816F12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0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www.eScienceCenter.nl</a:t>
            </a:r>
            <a:endParaRPr lang="nl-NL" dirty="0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8044E8D2-73A1-754B-A79F-38C856601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88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info@esciencecenter.com</a:t>
            </a:r>
            <a:endParaRPr lang="nl-NL" dirty="0"/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5F583079-5811-6140-9BA6-DF65FDE8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1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418016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76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2FC0228-9E95-8343-95E7-721F4D7F7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04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054" y="2457485"/>
            <a:ext cx="5172860" cy="52511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054" y="2988125"/>
            <a:ext cx="5172860" cy="538843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8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53DF0-B3E3-4CA0-901B-3E9940F7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C2B6-AE5B-4C95-AFBB-4E4C0CAE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343F-3D17-496B-B837-C1FFB896E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0EFB-AB28-4A68-9CF2-24FEA7CF3D98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3BB4-6034-4D3F-9DBD-01318052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F1FB-D371-4F1E-A37C-3BD40CF8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7" r:id="rId4"/>
    <p:sldLayoutId id="2147483663" r:id="rId5"/>
    <p:sldLayoutId id="2147483650" r:id="rId6"/>
    <p:sldLayoutId id="2147483671" r:id="rId7"/>
    <p:sldLayoutId id="2147483670" r:id="rId8"/>
    <p:sldLayoutId id="2147483661" r:id="rId9"/>
    <p:sldLayoutId id="2147483664" r:id="rId10"/>
    <p:sldLayoutId id="2147483668" r:id="rId11"/>
    <p:sldLayoutId id="2147483665" r:id="rId12"/>
    <p:sldLayoutId id="2147483669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5.pn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2" Type="http://schemas.openxmlformats.org/officeDocument/2006/relationships/image" Target="../media/image12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png"/><Relationship Id="rId15" Type="http://schemas.openxmlformats.org/officeDocument/2006/relationships/image" Target="../media/image17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D5B28-127B-ED49-9A36-ACDB0774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6639" y="2142237"/>
            <a:ext cx="7319143" cy="1678558"/>
          </a:xfrm>
        </p:spPr>
        <p:txBody>
          <a:bodyPr/>
          <a:lstStyle/>
          <a:p>
            <a:r>
              <a:rPr lang="en-US" dirty="0"/>
              <a:t>Software Management Plans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10353C8-F1B0-84E8-4EAC-CD7DC7604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54" y="-13653"/>
            <a:ext cx="4071978" cy="423862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2C4E1640-FA4A-6866-C499-4E7C613A4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" y="1199515"/>
            <a:ext cx="2030418" cy="565848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04F24F41-6B62-73DD-D4A8-69C5CA4E6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2" y="4393182"/>
            <a:ext cx="4071979" cy="2474343"/>
          </a:xfrm>
          <a:prstGeom prst="rect">
            <a:avLst/>
          </a:prstGeom>
        </p:spPr>
      </p:pic>
      <p:pic>
        <p:nvPicPr>
          <p:cNvPr id="15" name="Afbeelding 14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BA48A7DB-4F19-A414-B682-BB6DC4CD4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817262"/>
            <a:ext cx="731832" cy="1760353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2BC4B1A0-6291-F8CA-B7B4-45301CD53D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2" y="2840204"/>
            <a:ext cx="569243" cy="1303172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213E253A-4C9A-3FE3-0ABD-4597D3E9F6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1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21B9-FF84-5B49-909E-B3D28AB5D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sz="5400" dirty="0"/>
              <a:t>How can we, at the start of a project, ensure that our software will be FAIR?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65381-190E-D14A-A794-0BD97245E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2589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7E995BE1-0C5D-C689-BA09-87C259E3432F}"/>
              </a:ext>
            </a:extLst>
          </p:cNvPr>
          <p:cNvSpPr/>
          <p:nvPr/>
        </p:nvSpPr>
        <p:spPr>
          <a:xfrm>
            <a:off x="7049435" y="1285875"/>
            <a:ext cx="4290679" cy="405059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95315C-530A-354B-ABAD-571EA19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62" y="530049"/>
            <a:ext cx="8893738" cy="991479"/>
          </a:xfrm>
        </p:spPr>
        <p:txBody>
          <a:bodyPr/>
          <a:lstStyle/>
          <a:p>
            <a:r>
              <a:rPr lang="en-US" sz="3600" b="1" dirty="0">
                <a:latin typeface="Nunito"/>
              </a:rPr>
              <a:t>What is a Software </a:t>
            </a:r>
            <a:r>
              <a:rPr lang="en-US" sz="3600" dirty="0">
                <a:latin typeface="Nunito"/>
              </a:rPr>
              <a:t>M</a:t>
            </a:r>
            <a:r>
              <a:rPr lang="en-US" sz="3600" b="1" dirty="0">
                <a:latin typeface="Nunito"/>
              </a:rPr>
              <a:t>anagement Plan?</a:t>
            </a:r>
            <a:endParaRPr lang="nl-NL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E9244F-DCED-0F4D-A954-0AF24904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89" y="1855612"/>
            <a:ext cx="10081268" cy="4565066"/>
          </a:xfrm>
        </p:spPr>
        <p:txBody>
          <a:bodyPr/>
          <a:lstStyle/>
          <a:p>
            <a:r>
              <a:rPr lang="nl-NL" sz="2400" dirty="0">
                <a:cs typeface="Assistant"/>
              </a:rPr>
              <a:t>A document </a:t>
            </a:r>
            <a:r>
              <a:rPr lang="nl-NL" sz="2400" dirty="0" err="1">
                <a:cs typeface="Assistant"/>
              </a:rPr>
              <a:t>that</a:t>
            </a:r>
            <a:r>
              <a:rPr lang="nl-NL" sz="2400" dirty="0">
                <a:cs typeface="Assistant"/>
              </a:rPr>
              <a:t> </a:t>
            </a:r>
            <a:r>
              <a:rPr lang="nl-NL" sz="2400" dirty="0" err="1">
                <a:cs typeface="Assistant"/>
              </a:rPr>
              <a:t>describes</a:t>
            </a:r>
            <a:r>
              <a:rPr lang="nl-NL" sz="2400" dirty="0">
                <a:cs typeface="Assistant"/>
              </a:rPr>
              <a:t> </a:t>
            </a:r>
            <a:r>
              <a:rPr lang="nl-NL" sz="2400" b="1" dirty="0" err="1">
                <a:cs typeface="Assistant"/>
              </a:rPr>
              <a:t>how</a:t>
            </a:r>
            <a:r>
              <a:rPr lang="nl-NL" sz="2400" b="1" dirty="0">
                <a:cs typeface="Assistant"/>
              </a:rPr>
              <a:t> </a:t>
            </a:r>
            <a:r>
              <a:rPr lang="nl-NL" sz="2400" dirty="0">
                <a:cs typeface="Assistant"/>
              </a:rPr>
              <a:t>a </a:t>
            </a:r>
            <a:r>
              <a:rPr lang="nl-NL" sz="2400" dirty="0" err="1">
                <a:cs typeface="Assistant"/>
              </a:rPr>
              <a:t>specific</a:t>
            </a:r>
            <a:r>
              <a:rPr lang="nl-NL" sz="2400" dirty="0">
                <a:cs typeface="Assistant"/>
              </a:rPr>
              <a:t> software project is </a:t>
            </a:r>
            <a:r>
              <a:rPr lang="nl-NL" sz="2400" b="1" dirty="0" err="1">
                <a:cs typeface="Assistant"/>
              </a:rPr>
              <a:t>developed</a:t>
            </a:r>
            <a:r>
              <a:rPr lang="nl-NL" sz="2400" b="1" dirty="0">
                <a:cs typeface="Assistant"/>
              </a:rPr>
              <a:t>, </a:t>
            </a:r>
            <a:r>
              <a:rPr lang="nl-NL" sz="2400" b="1" dirty="0" err="1">
                <a:cs typeface="Assistant"/>
              </a:rPr>
              <a:t>maintained</a:t>
            </a:r>
            <a:r>
              <a:rPr lang="nl-NL" sz="2400" b="1" dirty="0">
                <a:cs typeface="Assistant"/>
              </a:rPr>
              <a:t>, </a:t>
            </a:r>
            <a:r>
              <a:rPr lang="nl-NL" sz="2400" dirty="0" err="1">
                <a:cs typeface="Assistant"/>
              </a:rPr>
              <a:t>and</a:t>
            </a:r>
            <a:r>
              <a:rPr lang="nl-NL" sz="2400" dirty="0">
                <a:cs typeface="Assistant"/>
              </a:rPr>
              <a:t> </a:t>
            </a:r>
            <a:r>
              <a:rPr lang="nl-NL" sz="2400" b="1" dirty="0" err="1">
                <a:cs typeface="Assistant"/>
              </a:rPr>
              <a:t>curated</a:t>
            </a:r>
            <a:r>
              <a:rPr lang="nl-NL" sz="2400" b="1" dirty="0">
                <a:cs typeface="Assistant"/>
              </a:rPr>
              <a:t>.</a:t>
            </a:r>
          </a:p>
          <a:p>
            <a:r>
              <a:rPr lang="nl-NL" sz="2400" dirty="0">
                <a:cs typeface="Assistant"/>
              </a:rPr>
              <a:t>Goal: </a:t>
            </a:r>
            <a:r>
              <a:rPr lang="nl-NL" sz="2400" dirty="0" err="1">
                <a:cs typeface="Assistant"/>
              </a:rPr>
              <a:t>ensure</a:t>
            </a:r>
            <a:r>
              <a:rPr lang="nl-NL" sz="2400" dirty="0">
                <a:cs typeface="Assistant"/>
              </a:rPr>
              <a:t> </a:t>
            </a:r>
            <a:r>
              <a:rPr lang="nl-NL" sz="2400" dirty="0" err="1">
                <a:cs typeface="Assistant"/>
              </a:rPr>
              <a:t>usable</a:t>
            </a:r>
            <a:r>
              <a:rPr lang="nl-NL" sz="2400" dirty="0">
                <a:cs typeface="Assistant"/>
              </a:rPr>
              <a:t> </a:t>
            </a:r>
            <a:r>
              <a:rPr lang="nl-NL" sz="2400" dirty="0" err="1">
                <a:cs typeface="Assistant"/>
              </a:rPr>
              <a:t>and</a:t>
            </a:r>
            <a:r>
              <a:rPr lang="nl-NL" sz="2400" dirty="0">
                <a:cs typeface="Assistant"/>
              </a:rPr>
              <a:t> </a:t>
            </a:r>
            <a:r>
              <a:rPr lang="nl-NL" sz="2400" dirty="0" err="1">
                <a:cs typeface="Assistant"/>
              </a:rPr>
              <a:t>maintainable</a:t>
            </a:r>
            <a:r>
              <a:rPr lang="nl-NL" sz="2400" dirty="0">
                <a:cs typeface="Assistant"/>
              </a:rPr>
              <a:t> software in </a:t>
            </a:r>
            <a:r>
              <a:rPr lang="nl-NL" sz="2400" dirty="0" err="1">
                <a:cs typeface="Assistant"/>
              </a:rPr>
              <a:t>the</a:t>
            </a:r>
            <a:r>
              <a:rPr lang="nl-NL" sz="2400" dirty="0">
                <a:cs typeface="Assistant"/>
              </a:rPr>
              <a:t> long term</a:t>
            </a:r>
          </a:p>
          <a:p>
            <a:r>
              <a:rPr lang="nl-NL" sz="2400" dirty="0" err="1">
                <a:cs typeface="Assistant"/>
              </a:rPr>
              <a:t>Written</a:t>
            </a:r>
            <a:r>
              <a:rPr lang="nl-NL" sz="2400" dirty="0">
                <a:cs typeface="Assistant"/>
              </a:rPr>
              <a:t> </a:t>
            </a:r>
            <a:r>
              <a:rPr lang="nl-NL" sz="2400" dirty="0" err="1">
                <a:cs typeface="Assistant"/>
              </a:rPr>
              <a:t>by</a:t>
            </a:r>
            <a:r>
              <a:rPr lang="nl-NL" sz="2400" dirty="0">
                <a:cs typeface="Assistant"/>
              </a:rPr>
              <a:t> </a:t>
            </a:r>
            <a:r>
              <a:rPr lang="nl-NL" sz="2400" dirty="0" err="1">
                <a:cs typeface="Assistant"/>
              </a:rPr>
              <a:t>developers</a:t>
            </a:r>
            <a:r>
              <a:rPr lang="nl-NL" sz="2400" dirty="0">
                <a:cs typeface="Assistant"/>
              </a:rPr>
              <a:t>, </a:t>
            </a:r>
            <a:r>
              <a:rPr lang="nl-NL" sz="2400" dirty="0" err="1">
                <a:cs typeface="Assistant"/>
              </a:rPr>
              <a:t>maintainers</a:t>
            </a:r>
            <a:r>
              <a:rPr lang="nl-NL" sz="2400" dirty="0">
                <a:cs typeface="Assistant"/>
              </a:rPr>
              <a:t>, </a:t>
            </a:r>
            <a:r>
              <a:rPr lang="nl-NL" sz="2400" dirty="0" err="1">
                <a:cs typeface="Assistant"/>
              </a:rPr>
              <a:t>and</a:t>
            </a:r>
            <a:r>
              <a:rPr lang="nl-NL" sz="2400" dirty="0">
                <a:cs typeface="Assistant"/>
              </a:rPr>
              <a:t>/or </a:t>
            </a:r>
            <a:r>
              <a:rPr lang="nl-NL" sz="2400" dirty="0" err="1">
                <a:cs typeface="Assistant"/>
              </a:rPr>
              <a:t>other</a:t>
            </a:r>
            <a:r>
              <a:rPr lang="nl-NL" sz="2400" dirty="0">
                <a:cs typeface="Assistant"/>
              </a:rPr>
              <a:t> stakeholders of a software project</a:t>
            </a:r>
          </a:p>
          <a:p>
            <a:endParaRPr lang="nl-NL" sz="2400" dirty="0">
              <a:cs typeface="Assistant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8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7E995BE1-0C5D-C689-BA09-87C259E3432F}"/>
              </a:ext>
            </a:extLst>
          </p:cNvPr>
          <p:cNvSpPr/>
          <p:nvPr/>
        </p:nvSpPr>
        <p:spPr>
          <a:xfrm>
            <a:off x="7049435" y="1285875"/>
            <a:ext cx="4290679" cy="405059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95315C-530A-354B-ABAD-571EA19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3" y="2513728"/>
            <a:ext cx="9367819" cy="1044119"/>
          </a:xfrm>
        </p:spPr>
        <p:txBody>
          <a:bodyPr/>
          <a:lstStyle/>
          <a:p>
            <a:r>
              <a:rPr lang="en-US" sz="3600" b="1" dirty="0">
                <a:latin typeface="Nunito"/>
              </a:rPr>
              <a:t>A Software Management Plan is yet another form that I have to fill in because management tells me to do so.</a:t>
            </a:r>
            <a:endParaRPr lang="nl-NL" sz="36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92E27-E4CE-934F-9D12-60DFE2C1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270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F86F-4BA5-5F4F-894F-BDE426D7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991413"/>
            <a:ext cx="4731989" cy="1325563"/>
          </a:xfrm>
        </p:spPr>
        <p:txBody>
          <a:bodyPr/>
          <a:lstStyle/>
          <a:p>
            <a:r>
              <a:rPr lang="en-NL" sz="2400" dirty="0"/>
              <a:t>Benefits of writing a Software Management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4501B-CB59-C648-9B39-4D371323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2053540"/>
            <a:ext cx="4751615" cy="2076904"/>
          </a:xfrm>
        </p:spPr>
        <p:txBody>
          <a:bodyPr/>
          <a:lstStyle/>
          <a:p>
            <a:r>
              <a:rPr lang="en-NL" dirty="0"/>
              <a:t>Explain why developing new software is necessary</a:t>
            </a:r>
          </a:p>
          <a:p>
            <a:r>
              <a:rPr lang="en-NL" dirty="0"/>
              <a:t>Make research software </a:t>
            </a:r>
            <a:r>
              <a:rPr lang="en-NL" b="1" dirty="0"/>
              <a:t>reusable </a:t>
            </a:r>
            <a:r>
              <a:rPr lang="en-NL" dirty="0"/>
              <a:t>and </a:t>
            </a:r>
            <a:r>
              <a:rPr lang="en-NL" b="1" dirty="0"/>
              <a:t>sustainable</a:t>
            </a:r>
            <a:r>
              <a:rPr lang="en-NL" dirty="0"/>
              <a:t>. In other words: ensure that software is </a:t>
            </a:r>
            <a:r>
              <a:rPr lang="en-NL" b="1" dirty="0"/>
              <a:t>FAIR</a:t>
            </a:r>
          </a:p>
          <a:p>
            <a:r>
              <a:rPr lang="en-NL" dirty="0"/>
              <a:t>Plan for resources</a:t>
            </a:r>
          </a:p>
          <a:p>
            <a:r>
              <a:rPr lang="en-NL" dirty="0"/>
              <a:t>Verification of work that went into software implementation. Also: </a:t>
            </a:r>
            <a:r>
              <a:rPr lang="en-NL" b="1" dirty="0"/>
              <a:t>explain what it takes</a:t>
            </a:r>
            <a:r>
              <a:rPr lang="en-NL" dirty="0"/>
              <a:t> to build software succesfully.</a:t>
            </a:r>
          </a:p>
          <a:p>
            <a:r>
              <a:rPr lang="en-NL" dirty="0"/>
              <a:t>Start the discussion!</a:t>
            </a:r>
          </a:p>
          <a:p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35F13-50A6-504B-9CD9-C859985D3F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26" name="Picture 2" descr="xkcd: Automation">
            <a:extLst>
              <a:ext uri="{FF2B5EF4-FFF2-40B4-BE49-F238E27FC236}">
                <a16:creationId xmlns:a16="http://schemas.microsoft.com/office/drawing/2014/main" id="{09746462-A939-1D48-8DDA-3F8111633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00" y="1023683"/>
            <a:ext cx="4751614" cy="481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23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2D45-2DBF-2A4F-91F6-CF4E6685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2400" dirty="0"/>
              <a:t>When should you have considered writing a Software Management 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14B4E-5824-0841-AC23-D130ED243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i="1" dirty="0">
                <a:latin typeface="Merriweather"/>
                <a:ea typeface="Merriweather"/>
                <a:cs typeface="Merriweather"/>
                <a:sym typeface="Merriweather"/>
              </a:rPr>
              <a:t>"The best time to plant a tree is 20 years ago.</a:t>
            </a:r>
            <a:br>
              <a:rPr lang="en-GB" sz="2000" b="1" i="1" dirty="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GB" sz="2000" b="1" i="1" dirty="0">
                <a:latin typeface="Merriweather"/>
                <a:ea typeface="Merriweather"/>
                <a:cs typeface="Merriweather"/>
                <a:sym typeface="Merriweather"/>
              </a:rPr>
              <a:t> The second best time is now."</a:t>
            </a:r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2463D-6779-E447-B757-5E7CC2C760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Google Shape;215;p27">
            <a:extLst>
              <a:ext uri="{FF2B5EF4-FFF2-40B4-BE49-F238E27FC236}">
                <a16:creationId xmlns:a16="http://schemas.microsoft.com/office/drawing/2014/main" id="{C135A01F-63F3-B14A-B4F6-F9F5A0051B3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4139"/>
          <a:stretch/>
        </p:blipFill>
        <p:spPr>
          <a:xfrm>
            <a:off x="6786450" y="548640"/>
            <a:ext cx="4751615" cy="5594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66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7E995BE1-0C5D-C689-BA09-87C259E3432F}"/>
              </a:ext>
            </a:extLst>
          </p:cNvPr>
          <p:cNvSpPr/>
          <p:nvPr/>
        </p:nvSpPr>
        <p:spPr>
          <a:xfrm>
            <a:off x="7049435" y="1285875"/>
            <a:ext cx="4290679" cy="405059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95315C-530A-354B-ABAD-571EA19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832" y="1283277"/>
            <a:ext cx="4402095" cy="4491470"/>
          </a:xfrm>
        </p:spPr>
        <p:txBody>
          <a:bodyPr/>
          <a:lstStyle/>
          <a:p>
            <a:r>
              <a:rPr lang="en-US" sz="3600" b="1" dirty="0">
                <a:latin typeface="Nunito"/>
              </a:rPr>
              <a:t>Core requirements</a:t>
            </a:r>
            <a:br>
              <a:rPr lang="en-US" sz="3600" b="1" dirty="0">
                <a:latin typeface="Nunito"/>
              </a:rPr>
            </a:br>
            <a:r>
              <a:rPr lang="en-US" sz="3600" b="1" dirty="0">
                <a:latin typeface="Nunito"/>
              </a:rPr>
              <a:t>for a Software Management Plan</a:t>
            </a:r>
            <a:endParaRPr lang="nl-NL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32B4CC-A889-C14A-AC7B-5D2AA20CA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861" y="968750"/>
            <a:ext cx="5100363" cy="543219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8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7E995BE1-0C5D-C689-BA09-87C259E3432F}"/>
              </a:ext>
            </a:extLst>
          </p:cNvPr>
          <p:cNvSpPr/>
          <p:nvPr/>
        </p:nvSpPr>
        <p:spPr>
          <a:xfrm>
            <a:off x="7049435" y="1285875"/>
            <a:ext cx="4290679" cy="405059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53C69-CC7D-DE43-9E3B-C7696D976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BD52E8-D7A2-3A47-A99B-C025E84C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121477-868A-CE46-BD2D-D4E1F54D9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605" y="1699499"/>
            <a:ext cx="7939762" cy="18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2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>
            <a:extLst>
              <a:ext uri="{FF2B5EF4-FFF2-40B4-BE49-F238E27FC236}">
                <a16:creationId xmlns:a16="http://schemas.microsoft.com/office/drawing/2014/main" id="{87912A70-C0B3-E6FA-DBEB-210D517D3DA7}"/>
              </a:ext>
            </a:extLst>
          </p:cNvPr>
          <p:cNvSpPr/>
          <p:nvPr/>
        </p:nvSpPr>
        <p:spPr>
          <a:xfrm>
            <a:off x="4063977" y="0"/>
            <a:ext cx="812795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8023C-E8B0-5D45-B2E2-C470D19A2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376735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Let’s stay</a:t>
            </a:r>
            <a:br>
              <a:rPr lang="en-US" dirty="0"/>
            </a:br>
            <a:r>
              <a:rPr lang="en-US" dirty="0"/>
              <a:t>in touch</a:t>
            </a:r>
          </a:p>
        </p:txBody>
      </p:sp>
      <p:sp>
        <p:nvSpPr>
          <p:cNvPr id="3" name="Tijdelijke aanduiding voor tekst 7">
            <a:extLst>
              <a:ext uri="{FF2B5EF4-FFF2-40B4-BE49-F238E27FC236}">
                <a16:creationId xmlns:a16="http://schemas.microsoft.com/office/drawing/2014/main" id="{3AD75782-B307-EE4B-B28C-3341D9638E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40981" y="1852539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www.eScienceCenter.nl</a:t>
            </a:r>
            <a:endParaRPr lang="nl-NL" dirty="0"/>
          </a:p>
        </p:txBody>
      </p:sp>
      <p:sp>
        <p:nvSpPr>
          <p:cNvPr id="4" name="Tijdelijke aanduiding voor tekst 7">
            <a:extLst>
              <a:ext uri="{FF2B5EF4-FFF2-40B4-BE49-F238E27FC236}">
                <a16:creationId xmlns:a16="http://schemas.microsoft.com/office/drawing/2014/main" id="{95E3912A-4C7D-E14E-AA32-A9DFF63E84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0981" y="2352616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info@esciencecenter.nl</a:t>
            </a:r>
          </a:p>
        </p:txBody>
      </p:sp>
      <p:sp>
        <p:nvSpPr>
          <p:cNvPr id="5" name="Tijdelijke aanduiding voor tekst 7">
            <a:extLst>
              <a:ext uri="{FF2B5EF4-FFF2-40B4-BE49-F238E27FC236}">
                <a16:creationId xmlns:a16="http://schemas.microsoft.com/office/drawing/2014/main" id="{F6209456-4EFA-3843-8A44-4722F9136E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0981" y="2888187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+31 (0)20 460 4770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C8D59EB-0E2A-F456-8EA1-C60717043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9"/>
          <a:stretch/>
        </p:blipFill>
        <p:spPr>
          <a:xfrm>
            <a:off x="8127954" y="0"/>
            <a:ext cx="4071978" cy="2992099"/>
          </a:xfrm>
          <a:prstGeom prst="rect">
            <a:avLst/>
          </a:prstGeom>
        </p:spPr>
      </p:pic>
      <p:pic>
        <p:nvPicPr>
          <p:cNvPr id="7" name="Afbeelding 6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497D229A-5C21-227A-73D3-604456448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3738849"/>
            <a:ext cx="731832" cy="176035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176A494-1C03-DDA0-26C4-0ED3F794AC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5" b="81263"/>
          <a:stretch/>
        </p:blipFill>
        <p:spPr>
          <a:xfrm>
            <a:off x="4063405" y="4649096"/>
            <a:ext cx="2029927" cy="2208904"/>
          </a:xfrm>
          <a:prstGeom prst="rect">
            <a:avLst/>
          </a:prstGeom>
        </p:spPr>
      </p:pic>
      <p:pic>
        <p:nvPicPr>
          <p:cNvPr id="9" name="Tijdelijke aanduiding voor inhoud 9">
            <a:extLst>
              <a:ext uri="{FF2B5EF4-FFF2-40B4-BE49-F238E27FC236}">
                <a16:creationId xmlns:a16="http://schemas.microsoft.com/office/drawing/2014/main" id="{2B686402-5592-8894-E7F8-2ACA3F464B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15"/>
          <a:stretch/>
        </p:blipFill>
        <p:spPr>
          <a:xfrm>
            <a:off x="6077409" y="5717283"/>
            <a:ext cx="2029928" cy="1146149"/>
          </a:xfrm>
          <a:prstGeom prst="rect">
            <a:avLst/>
          </a:prstGeom>
        </p:spPr>
      </p:pic>
      <p:pic>
        <p:nvPicPr>
          <p:cNvPr id="11" name="Graphic 10" descr="Ontvanger met effen opvulling">
            <a:extLst>
              <a:ext uri="{FF2B5EF4-FFF2-40B4-BE49-F238E27FC236}">
                <a16:creationId xmlns:a16="http://schemas.microsoft.com/office/drawing/2014/main" id="{48B736F7-0290-B78E-5E57-05B8AD71F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5131" y="2915787"/>
            <a:ext cx="291889" cy="291889"/>
          </a:xfrm>
          <a:prstGeom prst="rect">
            <a:avLst/>
          </a:prstGeom>
        </p:spPr>
      </p:pic>
      <p:pic>
        <p:nvPicPr>
          <p:cNvPr id="13" name="Graphic 12" descr="Envelop met effen opvulling">
            <a:extLst>
              <a:ext uri="{FF2B5EF4-FFF2-40B4-BE49-F238E27FC236}">
                <a16:creationId xmlns:a16="http://schemas.microsoft.com/office/drawing/2014/main" id="{B718220F-31C0-C659-5AED-9C53048A81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1190" y="2366149"/>
            <a:ext cx="359767" cy="359767"/>
          </a:xfrm>
          <a:prstGeom prst="rect">
            <a:avLst/>
          </a:prstGeom>
        </p:spPr>
      </p:pic>
      <p:pic>
        <p:nvPicPr>
          <p:cNvPr id="15" name="Graphic 14" descr="Webontwerp met effen opvulling">
            <a:extLst>
              <a:ext uri="{FF2B5EF4-FFF2-40B4-BE49-F238E27FC236}">
                <a16:creationId xmlns:a16="http://schemas.microsoft.com/office/drawing/2014/main" id="{D90E8C64-A082-C6E3-F770-6D5FF0144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1191" y="1815543"/>
            <a:ext cx="359767" cy="359767"/>
          </a:xfrm>
          <a:prstGeom prst="rect">
            <a:avLst/>
          </a:prstGeom>
        </p:spPr>
      </p:pic>
      <p:pic>
        <p:nvPicPr>
          <p:cNvPr id="21" name="Afbeelding 20" descr="Afbeelding met bijl, vectorafbeeldingen&#10;&#10;Automatisch gegenereerde beschrijving">
            <a:extLst>
              <a:ext uri="{FF2B5EF4-FFF2-40B4-BE49-F238E27FC236}">
                <a16:creationId xmlns:a16="http://schemas.microsoft.com/office/drawing/2014/main" id="{A04E5A98-6ACF-B0D0-1671-DFBFA198EE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48" y="3397481"/>
            <a:ext cx="396622" cy="396622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2BAD9D4D-4FF6-051E-0CA8-72334812AD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49" y="4009017"/>
            <a:ext cx="291889" cy="291889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AC16DC2A-9854-3A7E-FC7B-AB4FAEE462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62" y="4549996"/>
            <a:ext cx="340928" cy="340928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177CF833-1AED-72B3-9FD9-057F21BAFE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sp>
        <p:nvSpPr>
          <p:cNvPr id="30" name="Tijdelijke aanduiding voor tekst 7">
            <a:extLst>
              <a:ext uri="{FF2B5EF4-FFF2-40B4-BE49-F238E27FC236}">
                <a16:creationId xmlns:a16="http://schemas.microsoft.com/office/drawing/2014/main" id="{EBF532CB-52C9-3A83-89CD-6B799E3B2C96}"/>
              </a:ext>
            </a:extLst>
          </p:cNvPr>
          <p:cNvSpPr txBox="1">
            <a:spLocks/>
          </p:cNvSpPr>
          <p:nvPr/>
        </p:nvSpPr>
        <p:spPr>
          <a:xfrm>
            <a:off x="6637989" y="3437253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@eScienceCenter</a:t>
            </a:r>
          </a:p>
        </p:txBody>
      </p:sp>
      <p:sp>
        <p:nvSpPr>
          <p:cNvPr id="31" name="Tijdelijke aanduiding voor tekst 7">
            <a:extLst>
              <a:ext uri="{FF2B5EF4-FFF2-40B4-BE49-F238E27FC236}">
                <a16:creationId xmlns:a16="http://schemas.microsoft.com/office/drawing/2014/main" id="{9AB01774-7DC4-364E-9EE8-0EF0F20B39C5}"/>
              </a:ext>
            </a:extLst>
          </p:cNvPr>
          <p:cNvSpPr txBox="1">
            <a:spLocks/>
          </p:cNvSpPr>
          <p:nvPr/>
        </p:nvSpPr>
        <p:spPr>
          <a:xfrm>
            <a:off x="6637989" y="4004074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Netherlands </a:t>
            </a:r>
            <a:r>
              <a:rPr lang="nl-NL" dirty="0" err="1"/>
              <a:t>Escience</a:t>
            </a:r>
            <a:r>
              <a:rPr lang="nl-NL" dirty="0"/>
              <a:t> Center</a:t>
            </a:r>
          </a:p>
        </p:txBody>
      </p:sp>
      <p:sp>
        <p:nvSpPr>
          <p:cNvPr id="32" name="Tijdelijke aanduiding voor tekst 7">
            <a:extLst>
              <a:ext uri="{FF2B5EF4-FFF2-40B4-BE49-F238E27FC236}">
                <a16:creationId xmlns:a16="http://schemas.microsoft.com/office/drawing/2014/main" id="{7A7B6EB6-E8CF-F63F-F735-8B4CEC7E4E18}"/>
              </a:ext>
            </a:extLst>
          </p:cNvPr>
          <p:cNvSpPr txBox="1">
            <a:spLocks/>
          </p:cNvSpPr>
          <p:nvPr/>
        </p:nvSpPr>
        <p:spPr>
          <a:xfrm>
            <a:off x="6620957" y="4572488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@eScienceCenter@akademienl.social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3E68E063-8371-45E0-6DE5-4FA1EE0E43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5" y="1509042"/>
            <a:ext cx="2086750" cy="20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7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cienc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Custom 2">
      <a:majorFont>
        <a:latin typeface="Nunito"/>
        <a:ea typeface=""/>
        <a:cs typeface=""/>
      </a:majorFont>
      <a:minorFont>
        <a:latin typeface="Assista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9242AECD975D4DA7B237C2E1E764BE" ma:contentTypeVersion="17" ma:contentTypeDescription="Create a new document." ma:contentTypeScope="" ma:versionID="1be0513f33b8b56d41f3672e10798c94">
  <xsd:schema xmlns:xsd="http://www.w3.org/2001/XMLSchema" xmlns:xs="http://www.w3.org/2001/XMLSchema" xmlns:p="http://schemas.microsoft.com/office/2006/metadata/properties" xmlns:ns2="375943d0-1737-420d-abae-750e225a1f6c" xmlns:ns3="dbccc4ca-e175-4642-95d3-c6632d06f78c" targetNamespace="http://schemas.microsoft.com/office/2006/metadata/properties" ma:root="true" ma:fieldsID="07e2b3c831e4ab52d79688af249289cb" ns2:_="" ns3:_="">
    <xsd:import namespace="375943d0-1737-420d-abae-750e225a1f6c"/>
    <xsd:import namespace="dbccc4ca-e175-4642-95d3-c6632d06f7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5943d0-1737-420d-abae-750e225a1f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0ad629c-0c64-4cfd-a7c6-02f1c6e495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ccc4ca-e175-4642-95d3-c6632d06f78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ba9bfee0-987d-4126-a462-19846f6d7e75}" ma:internalName="TaxCatchAll" ma:showField="CatchAllData" ma:web="dbccc4ca-e175-4642-95d3-c6632d06f7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bccc4ca-e175-4642-95d3-c6632d06f78c" xsi:nil="true"/>
    <lcf76f155ced4ddcb4097134ff3c332f xmlns="375943d0-1737-420d-abae-750e225a1f6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4A07A1-F9B9-4C1D-AAC8-E8FF11941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5943d0-1737-420d-abae-750e225a1f6c"/>
    <ds:schemaRef ds:uri="dbccc4ca-e175-4642-95d3-c6632d06f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FF6FBF-B4F4-49AD-A88B-091F94ABFAF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dbccc4ca-e175-4642-95d3-c6632d06f78c"/>
    <ds:schemaRef ds:uri="375943d0-1737-420d-abae-750e225a1f6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72CECC3-7DC2-48A3-A34C-CF77ADEDD2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20347</TotalTime>
  <Words>224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Assistant</vt:lpstr>
      <vt:lpstr>Arial</vt:lpstr>
      <vt:lpstr>Nunito</vt:lpstr>
      <vt:lpstr>Merriweather</vt:lpstr>
      <vt:lpstr>Office Theme</vt:lpstr>
      <vt:lpstr>Software Management Plans</vt:lpstr>
      <vt:lpstr>How can we, at the start of a project, ensure that our software will be FAIR?</vt:lpstr>
      <vt:lpstr>What is a Software Management Plan?</vt:lpstr>
      <vt:lpstr>A Software Management Plan is yet another form that I have to fill in because management tells me to do so.</vt:lpstr>
      <vt:lpstr>Benefits of writing a Software Management Plan</vt:lpstr>
      <vt:lpstr>When should you have considered writing a Software Management Plan?</vt:lpstr>
      <vt:lpstr>Core requirements for a Software Management Plan</vt:lpstr>
      <vt:lpstr>PowerPoint Presentation</vt:lpstr>
      <vt:lpstr>Let’s stay in touch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creator>Ben van Werkhoven</dc:creator>
  <cp:lastModifiedBy>Sven van der Burg</cp:lastModifiedBy>
  <cp:revision>63</cp:revision>
  <dcterms:created xsi:type="dcterms:W3CDTF">2021-07-14T12:30:17Z</dcterms:created>
  <dcterms:modified xsi:type="dcterms:W3CDTF">2023-04-11T05:56:02Z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0x0101008C9242AECD975D4DA7B237C2E1E764BE</vt:lpwstr>
  </property>
  <property fmtid="{D5CDD505-2E9C-101B-9397-08002B2CF9AE}" pid="3" name="MediaServiceImageTags">
    <vt:lpwstr/>
  </property>
</Properties>
</file>