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67" r:id="rId5"/>
    <p:sldId id="297" r:id="rId6"/>
    <p:sldId id="298" r:id="rId7"/>
    <p:sldId id="299" r:id="rId8"/>
  </p:sldIdLst>
  <p:sldSz cx="12192000" cy="6858000"/>
  <p:notesSz cx="6858000" cy="9144000"/>
  <p:embeddedFontLst>
    <p:embeddedFont>
      <p:font typeface="Assistant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CAE5E-27FE-CB2B-5991-9AB919B7992E}" v="18" dt="2022-06-14T12:57:21.940"/>
    <p1510:client id="{0E558695-5612-0947-9D3C-02716E9B19F0}" v="15" dt="2022-06-15T11:32:06.132"/>
    <p1510:client id="{5BFD1212-0F05-CEE7-83CF-428BF04DDBAF}" v="29" dt="2022-06-14T14:55:4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/>
    <p:restoredTop sz="93007"/>
  </p:normalViewPr>
  <p:slideViewPr>
    <p:cSldViewPr snapToGrid="0">
      <p:cViewPr varScale="1">
        <p:scale>
          <a:sx n="115" d="100"/>
          <a:sy n="11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ecf2a01105b3329403ba097ca77ef6f3b1b016a48213d7750f4caf2ce82a6e4::" providerId="AD" clId="Web-{0D0CAE5E-27FE-CB2B-5991-9AB919B7992E}"/>
    <pc:docChg chg="modSld">
      <pc:chgData name="Guest User" userId="S::urn:spo:anon#3ecf2a01105b3329403ba097ca77ef6f3b1b016a48213d7750f4caf2ce82a6e4::" providerId="AD" clId="Web-{0D0CAE5E-27FE-CB2B-5991-9AB919B7992E}" dt="2022-06-14T12:57:21.940" v="17" actId="20577"/>
      <pc:docMkLst>
        <pc:docMk/>
      </pc:docMkLst>
      <pc:sldChg chg="modSp">
        <pc:chgData name="Guest User" userId="S::urn:spo:anon#3ecf2a01105b3329403ba097ca77ef6f3b1b016a48213d7750f4caf2ce82a6e4::" providerId="AD" clId="Web-{0D0CAE5E-27FE-CB2B-5991-9AB919B7992E}" dt="2022-06-14T12:57:21.940" v="17" actId="20577"/>
        <pc:sldMkLst>
          <pc:docMk/>
          <pc:sldMk cId="2176484988" sldId="299"/>
        </pc:sldMkLst>
        <pc:spChg chg="mod">
          <ac:chgData name="Guest User" userId="S::urn:spo:anon#3ecf2a01105b3329403ba097ca77ef6f3b1b016a48213d7750f4caf2ce82a6e4::" providerId="AD" clId="Web-{0D0CAE5E-27FE-CB2B-5991-9AB919B7992E}" dt="2022-06-14T12:57:21.940" v="17" actId="20577"/>
          <ac:spMkLst>
            <pc:docMk/>
            <pc:sldMk cId="2176484988" sldId="299"/>
            <ac:spMk id="3" creationId="{27829E6B-2183-4741-BC65-B76473E4C976}"/>
          </ac:spMkLst>
        </pc:spChg>
      </pc:sldChg>
    </pc:docChg>
  </pc:docChgLst>
  <pc:docChgLst>
    <pc:chgData name="Sven van der Burg" userId="9c1d2a43-8f43-42c3-a150-992445d6e87f" providerId="ADAL" clId="{0E558695-5612-0947-9D3C-02716E9B19F0}"/>
    <pc:docChg chg="custSel modSld">
      <pc:chgData name="Sven van der Burg" userId="9c1d2a43-8f43-42c3-a150-992445d6e87f" providerId="ADAL" clId="{0E558695-5612-0947-9D3C-02716E9B19F0}" dt="2022-06-15T11:32:31.084" v="565" actId="20577"/>
      <pc:docMkLst>
        <pc:docMk/>
      </pc:docMkLst>
      <pc:sldChg chg="modSp mod">
        <pc:chgData name="Sven van der Burg" userId="9c1d2a43-8f43-42c3-a150-992445d6e87f" providerId="ADAL" clId="{0E558695-5612-0947-9D3C-02716E9B19F0}" dt="2022-06-15T06:53:42.151" v="323" actId="20577"/>
        <pc:sldMkLst>
          <pc:docMk/>
          <pc:sldMk cId="1106929606" sldId="298"/>
        </pc:sldMkLst>
        <pc:spChg chg="mod">
          <ac:chgData name="Sven van der Burg" userId="9c1d2a43-8f43-42c3-a150-992445d6e87f" providerId="ADAL" clId="{0E558695-5612-0947-9D3C-02716E9B19F0}" dt="2022-06-15T06:53:42.151" v="323" actId="20577"/>
          <ac:spMkLst>
            <pc:docMk/>
            <pc:sldMk cId="1106929606" sldId="298"/>
            <ac:spMk id="3" creationId="{EDB40921-4AE9-9647-AD8E-20CAC95B243F}"/>
          </ac:spMkLst>
        </pc:spChg>
      </pc:sldChg>
      <pc:sldChg chg="modSp mod">
        <pc:chgData name="Sven van der Burg" userId="9c1d2a43-8f43-42c3-a150-992445d6e87f" providerId="ADAL" clId="{0E558695-5612-0947-9D3C-02716E9B19F0}" dt="2022-06-15T11:32:31.084" v="565" actId="20577"/>
        <pc:sldMkLst>
          <pc:docMk/>
          <pc:sldMk cId="2176484988" sldId="299"/>
        </pc:sldMkLst>
        <pc:spChg chg="mod">
          <ac:chgData name="Sven van der Burg" userId="9c1d2a43-8f43-42c3-a150-992445d6e87f" providerId="ADAL" clId="{0E558695-5612-0947-9D3C-02716E9B19F0}" dt="2022-06-15T11:32:31.084" v="565" actId="20577"/>
          <ac:spMkLst>
            <pc:docMk/>
            <pc:sldMk cId="2176484988" sldId="299"/>
            <ac:spMk id="3" creationId="{27829E6B-2183-4741-BC65-B76473E4C976}"/>
          </ac:spMkLst>
        </pc:spChg>
        <pc:picChg chg="mod">
          <ac:chgData name="Sven van der Burg" userId="9c1d2a43-8f43-42c3-a150-992445d6e87f" providerId="ADAL" clId="{0E558695-5612-0947-9D3C-02716E9B19F0}" dt="2022-06-15T11:32:06.132" v="516" actId="1076"/>
          <ac:picMkLst>
            <pc:docMk/>
            <pc:sldMk cId="2176484988" sldId="299"/>
            <ac:picMk id="4098" creationId="{CE7931D4-BDBA-F048-91B9-87800EDC86F4}"/>
          </ac:picMkLst>
        </pc:picChg>
      </pc:sldChg>
    </pc:docChg>
  </pc:docChgLst>
  <pc:docChgLst>
    <pc:chgData name="Guest User" userId="S::urn:spo:anon#3ecf2a01105b3329403ba097ca77ef6f3b1b016a48213d7750f4caf2ce82a6e4::" providerId="AD" clId="Web-{5BFD1212-0F05-CEE7-83CF-428BF04DDBAF}"/>
    <pc:docChg chg="modSld">
      <pc:chgData name="Guest User" userId="S::urn:spo:anon#3ecf2a01105b3329403ba097ca77ef6f3b1b016a48213d7750f4caf2ce82a6e4::" providerId="AD" clId="Web-{5BFD1212-0F05-CEE7-83CF-428BF04DDBAF}" dt="2022-06-14T14:55:44.190" v="28" actId="20577"/>
      <pc:docMkLst>
        <pc:docMk/>
      </pc:docMkLst>
      <pc:sldChg chg="modSp">
        <pc:chgData name="Guest User" userId="S::urn:spo:anon#3ecf2a01105b3329403ba097ca77ef6f3b1b016a48213d7750f4caf2ce82a6e4::" providerId="AD" clId="Web-{5BFD1212-0F05-CEE7-83CF-428BF04DDBAF}" dt="2022-06-14T14:55:44.190" v="28" actId="20577"/>
        <pc:sldMkLst>
          <pc:docMk/>
          <pc:sldMk cId="1106929606" sldId="298"/>
        </pc:sldMkLst>
        <pc:spChg chg="mod">
          <ac:chgData name="Guest User" userId="S::urn:spo:anon#3ecf2a01105b3329403ba097ca77ef6f3b1b016a48213d7750f4caf2ce82a6e4::" providerId="AD" clId="Web-{5BFD1212-0F05-CEE7-83CF-428BF04DDBAF}" dt="2022-06-14T14:55:44.190" v="28" actId="20577"/>
          <ac:spMkLst>
            <pc:docMk/>
            <pc:sldMk cId="1106929606" sldId="298"/>
            <ac:spMk id="3" creationId="{EDB40921-4AE9-9647-AD8E-20CAC95B24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8B6B7-24FA-4A85-AF3E-2867A2B6FAE8}" type="datetimeFigureOut">
              <a:rPr lang="en-NL" smtClean="0"/>
              <a:t>15/06/2022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7D07-13A4-47BA-B940-A1CF4C19599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703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530" y="2603805"/>
            <a:ext cx="9949369" cy="1336097"/>
          </a:xfrm>
        </p:spPr>
        <p:txBody>
          <a:bodyPr/>
          <a:lstStyle/>
          <a:p>
            <a:r>
              <a:rPr lang="en-US" sz="4800" dirty="0"/>
              <a:t>Real-world problem exercise: Apply skills to LISS dataset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C9DB266-0BAF-3F44-A250-2155177324D1}"/>
              </a:ext>
            </a:extLst>
          </p:cNvPr>
          <p:cNvSpPr txBox="1">
            <a:spLocks/>
          </p:cNvSpPr>
          <p:nvPr/>
        </p:nvSpPr>
        <p:spPr>
          <a:xfrm>
            <a:off x="1486215" y="3480133"/>
            <a:ext cx="9144000" cy="459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0579F6-0241-A54B-9070-52B36A983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8C66B-EC3F-DB42-9C9D-D7C48BE7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Welcome......... To the real world - MorpheusOne | Meme Generator">
            <a:extLst>
              <a:ext uri="{FF2B5EF4-FFF2-40B4-BE49-F238E27FC236}">
                <a16:creationId xmlns:a16="http://schemas.microsoft.com/office/drawing/2014/main" id="{9731CFA5-F8A9-B74C-BEEF-EA552BB9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6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12DD76E-C971-2548-AE04-7632C49B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765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410C-907E-1C4C-831D-67A2B3EB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0921-4AE9-9647-AD8E-20CAC95B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45798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NL" dirty="0"/>
              <a:t>Predict income and contract type in 2021 based on data from 2011.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In groups of 2 people: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Pick a problem:</a:t>
            </a:r>
            <a:endParaRPr lang="en-NL" dirty="0">
              <a:cs typeface="Assistant"/>
            </a:endParaRPr>
          </a:p>
          <a:p>
            <a:pPr lvl="1"/>
            <a:r>
              <a:rPr lang="en-NL" dirty="0">
                <a:cs typeface="Assistant"/>
              </a:rPr>
              <a:t>Predict gross salary in 2021 (</a:t>
            </a:r>
            <a:r>
              <a:rPr lang="en-GB" dirty="0"/>
              <a:t>bruttoinc_imputed.21) </a:t>
            </a:r>
            <a:r>
              <a:rPr lang="en-NL" dirty="0">
                <a:cs typeface="Assistant"/>
              </a:rPr>
              <a:t>(regression problem)</a:t>
            </a:r>
          </a:p>
          <a:p>
            <a:pPr lvl="1"/>
            <a:r>
              <a:rPr lang="en-NL" dirty="0">
                <a:cs typeface="Assistant"/>
              </a:rPr>
              <a:t>Predict contract type in 2021 (</a:t>
            </a:r>
            <a:r>
              <a:rPr lang="en-GB" dirty="0"/>
              <a:t>status.contract.21)</a:t>
            </a:r>
            <a:r>
              <a:rPr lang="en-NL" dirty="0">
                <a:cs typeface="Assistant"/>
              </a:rPr>
              <a:t> (classification problem)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Solve the problem as best as you can!</a:t>
            </a:r>
          </a:p>
          <a:p>
            <a:pPr marL="514350" indent="-514350">
              <a:buFont typeface="+mj-lt"/>
              <a:buAutoNum type="arabicPeriod"/>
            </a:pPr>
            <a:endParaRPr lang="en-NL" dirty="0">
              <a:cs typeface="Assistant"/>
            </a:endParaRPr>
          </a:p>
          <a:p>
            <a:pPr marL="0" indent="0">
              <a:buNone/>
            </a:pPr>
            <a:r>
              <a:rPr lang="en-NL" sz="2000" dirty="0">
                <a:cs typeface="Assistant"/>
              </a:rPr>
              <a:t>(The features from 2011 end in </a:t>
            </a:r>
            <a:r>
              <a:rPr lang="en-NL" sz="2000" i="1" dirty="0">
                <a:cs typeface="Assistant"/>
              </a:rPr>
              <a:t>.11</a:t>
            </a:r>
            <a:r>
              <a:rPr lang="en-NL" sz="2000" dirty="0">
                <a:cs typeface="Assistant"/>
              </a:rPr>
              <a:t>. Do not include features ending in .21!)</a:t>
            </a:r>
          </a:p>
        </p:txBody>
      </p:sp>
    </p:spTree>
    <p:extLst>
      <p:ext uri="{BB962C8B-B14F-4D97-AF65-F5344CB8AC3E}">
        <p14:creationId xmlns:p14="http://schemas.microsoft.com/office/powerpoint/2010/main" val="110692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1682-3915-D149-84F3-C785E78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 example 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9E6B-2183-4741-BC65-B76473E4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1487424"/>
            <a:ext cx="7705344" cy="4857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 sz="2000" dirty="0"/>
              <a:t>Today:</a:t>
            </a:r>
            <a:endParaRPr lang="en-US" sz="2000" dirty="0">
              <a:cs typeface="Assistant"/>
            </a:endParaRPr>
          </a:p>
          <a:p>
            <a:pPr lvl="1"/>
            <a:r>
              <a:rPr lang="en-NL" sz="1800" dirty="0"/>
              <a:t>15:00-15:10 </a:t>
            </a:r>
            <a:r>
              <a:rPr lang="en-NL" sz="1800" dirty="0">
                <a:sym typeface="Wingdings" pitchFamily="2" charset="2"/>
              </a:rPr>
              <a:t> Define the problem</a:t>
            </a:r>
            <a:endParaRPr lang="en-NL" sz="1800" dirty="0">
              <a:cs typeface="Assistant"/>
            </a:endParaRPr>
          </a:p>
          <a:p>
            <a:pPr lvl="1"/>
            <a:r>
              <a:rPr lang="en-NL" sz="1800" dirty="0">
                <a:sym typeface="Wingdings" pitchFamily="2" charset="2"/>
              </a:rPr>
              <a:t>15:10-16:00  Exploratory data analysis + prepare the data</a:t>
            </a:r>
            <a:endParaRPr lang="en-NL" sz="1800" dirty="0">
              <a:cs typeface="Assistant"/>
            </a:endParaRPr>
          </a:p>
          <a:p>
            <a:r>
              <a:rPr lang="en-NL" sz="2000" dirty="0">
                <a:sym typeface="Wingdings" pitchFamily="2" charset="2"/>
              </a:rPr>
              <a:t>Tomorrow:</a:t>
            </a:r>
            <a:endParaRPr lang="en-NL" sz="2000" dirty="0">
              <a:cs typeface="Assistant"/>
            </a:endParaRPr>
          </a:p>
          <a:p>
            <a:pPr lvl="1"/>
            <a:r>
              <a:rPr lang="en-NL" sz="1800" dirty="0">
                <a:sym typeface="Wingdings" pitchFamily="2" charset="2"/>
              </a:rPr>
              <a:t>12:30-14:20  Train and evaluate your first model (income </a:t>
            </a:r>
            <a:r>
              <a:rPr lang="en-NL" sz="1800" i="1" dirty="0">
                <a:sym typeface="Wingdings" pitchFamily="2" charset="2"/>
              </a:rPr>
              <a:t>or</a:t>
            </a:r>
            <a:r>
              <a:rPr lang="en-NL" sz="1800" dirty="0">
                <a:sym typeface="Wingdings" pitchFamily="2" charset="2"/>
              </a:rPr>
              <a:t> contract type)</a:t>
            </a:r>
            <a:endParaRPr lang="en-NL" sz="1800" dirty="0">
              <a:cs typeface="Assistant"/>
            </a:endParaRPr>
          </a:p>
          <a:p>
            <a:pPr lvl="1"/>
            <a:r>
              <a:rPr lang="en-NL" sz="1800" dirty="0">
                <a:sym typeface="Wingdings" pitchFamily="2" charset="2"/>
              </a:rPr>
              <a:t>14:40:16:00  Iterate over the machine learning cycle! Try out different approaches to find the best one.</a:t>
            </a:r>
          </a:p>
          <a:p>
            <a:r>
              <a:rPr lang="en-NL" sz="2000" dirty="0">
                <a:cs typeface="Assistant"/>
                <a:sym typeface="Wingdings" pitchFamily="2" charset="2"/>
              </a:rPr>
              <a:t>Friday:</a:t>
            </a:r>
          </a:p>
          <a:p>
            <a:pPr lvl="1"/>
            <a:r>
              <a:rPr lang="en-NL" sz="1800" dirty="0">
                <a:cs typeface="Assistant"/>
                <a:sym typeface="Wingdings" pitchFamily="2" charset="2"/>
              </a:rPr>
              <a:t>12:30-15:00  Train and evaluate both models (income </a:t>
            </a:r>
            <a:r>
              <a:rPr lang="en-NL" sz="1800" i="1" dirty="0">
                <a:cs typeface="Assistant"/>
                <a:sym typeface="Wingdings" pitchFamily="2" charset="2"/>
              </a:rPr>
              <a:t>and</a:t>
            </a:r>
            <a:r>
              <a:rPr lang="en-NL" sz="1800" dirty="0">
                <a:cs typeface="Assistant"/>
                <a:sym typeface="Wingdings" pitchFamily="2" charset="2"/>
              </a:rPr>
              <a:t> contract)</a:t>
            </a:r>
          </a:p>
          <a:p>
            <a:pPr lvl="1"/>
            <a:r>
              <a:rPr lang="en-NL" sz="1800" dirty="0">
                <a:cs typeface="Assistant"/>
                <a:sym typeface="Wingdings" pitchFamily="2" charset="2"/>
              </a:rPr>
              <a:t>15:00-16:00  Compare predictions</a:t>
            </a:r>
            <a:endParaRPr lang="en-NL" sz="1600" dirty="0">
              <a:sym typeface="Wingdings" pitchFamily="2" charset="2"/>
            </a:endParaRPr>
          </a:p>
          <a:p>
            <a:r>
              <a:rPr lang="en-NL" sz="1800" dirty="0">
                <a:sym typeface="Wingdings" pitchFamily="2" charset="2"/>
              </a:rPr>
              <a:t>Don’t shy away from taking shortcuts in any of these steps, try to get a first baseline model as soon as possible! For example:</a:t>
            </a:r>
          </a:p>
          <a:p>
            <a:pPr lvl="1"/>
            <a:r>
              <a:rPr lang="en-NL" sz="1400" dirty="0">
                <a:cs typeface="Assistant"/>
                <a:sym typeface="Wingdings" pitchFamily="2" charset="2"/>
              </a:rPr>
              <a:t>Start with a subset of the features (for example 5)</a:t>
            </a:r>
          </a:p>
          <a:p>
            <a:pPr lvl="1"/>
            <a:r>
              <a:rPr lang="en-NL" sz="1400" dirty="0">
                <a:cs typeface="Assistant"/>
                <a:sym typeface="Wingdings" pitchFamily="2" charset="2"/>
              </a:rPr>
              <a:t>S</a:t>
            </a:r>
            <a:r>
              <a:rPr lang="en-GB" sz="1400" dirty="0">
                <a:cs typeface="Assistant"/>
                <a:sym typeface="Wingdings" pitchFamily="2" charset="2"/>
              </a:rPr>
              <a:t>t</a:t>
            </a:r>
            <a:r>
              <a:rPr lang="en-NL" sz="1400" dirty="0">
                <a:cs typeface="Assistant"/>
                <a:sym typeface="Wingdings" pitchFamily="2" charset="2"/>
              </a:rPr>
              <a:t>art with approaches you know</a:t>
            </a:r>
          </a:p>
          <a:p>
            <a:pPr lvl="1"/>
            <a:endParaRPr lang="en-NL" sz="1400" dirty="0">
              <a:cs typeface="Assistant"/>
              <a:sym typeface="Wingdings" pitchFamily="2" charset="2"/>
            </a:endParaRPr>
          </a:p>
          <a:p>
            <a:pPr lvl="1"/>
            <a:endParaRPr lang="en-NL" sz="1400" dirty="0">
              <a:cs typeface="Assistant"/>
            </a:endParaRPr>
          </a:p>
          <a:p>
            <a:pPr marL="0" indent="0">
              <a:buNone/>
            </a:pPr>
            <a:r>
              <a:rPr lang="en-NL" sz="1800" dirty="0">
                <a:sym typeface="Wingdings" pitchFamily="2" charset="2"/>
              </a:rPr>
              <a:t>NB: The instructor team is here to help you out!</a:t>
            </a:r>
          </a:p>
          <a:p>
            <a:pPr lvl="1"/>
            <a:endParaRPr lang="en-NL" dirty="0">
              <a:sym typeface="Wingdings" pitchFamily="2" charset="2"/>
            </a:endParaRPr>
          </a:p>
        </p:txBody>
      </p:sp>
      <p:pic>
        <p:nvPicPr>
          <p:cNvPr id="4098" name="Picture 2" descr="Where to Go in the Netherlands by Rick Steves">
            <a:extLst>
              <a:ext uri="{FF2B5EF4-FFF2-40B4-BE49-F238E27FC236}">
                <a16:creationId xmlns:a16="http://schemas.microsoft.com/office/drawing/2014/main" id="{CE7931D4-BDBA-F048-91B9-87800EDC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382" y="1388619"/>
            <a:ext cx="4094618" cy="35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8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34c8a9-9806-44d6-aa44-d772f2793323">
      <Terms xmlns="http://schemas.microsoft.com/office/infopath/2007/PartnerControls"/>
    </lcf76f155ced4ddcb4097134ff3c332f>
    <TaxCatchAll xmlns="26898810-f9b9-406f-8188-8f8f7cdf5520" xsi:nil="true"/>
    <SharedWithUsers xmlns="26898810-f9b9-406f-8188-8f8f7cdf5520">
      <UserInfo>
        <DisplayName>Meijer, E. (PHEG)</DisplayName>
        <AccountId>58</AccountId>
        <AccountType/>
      </UserInfo>
      <UserInfo>
        <DisplayName>Sven van der Burg</DisplayName>
        <AccountId>24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6" ma:contentTypeDescription="Create a new document." ma:contentTypeScope="" ma:versionID="a3556cdf3cb0a10d0be023fe9715bf40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e60ec4d90372c9dd7f865339ba7db329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88a644-1cf1-4326-943c-8fefd27dd54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schemas.microsoft.com/office/2006/metadata/properties"/>
    <ds:schemaRef ds:uri="http://purl.org/dc/elements/1.1/"/>
    <ds:schemaRef ds:uri="26898810-f9b9-406f-8188-8f8f7cdf5520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f34c8a9-9806-44d6-aa44-d772f279332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0F047-FD66-419C-9B3C-A586DA10541A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224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Assistant</vt:lpstr>
      <vt:lpstr>Nunito</vt:lpstr>
      <vt:lpstr>Calibri</vt:lpstr>
      <vt:lpstr>Office Theme</vt:lpstr>
      <vt:lpstr>Real-world problem exercise: Apply skills to LISS dataset</vt:lpstr>
      <vt:lpstr>PowerPoint Presentation</vt:lpstr>
      <vt:lpstr>The assignment</vt:lpstr>
      <vt:lpstr>An example itinerary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41</cp:revision>
  <dcterms:created xsi:type="dcterms:W3CDTF">2021-07-14T12:30:17Z</dcterms:created>
  <dcterms:modified xsi:type="dcterms:W3CDTF">2022-06-15T11:32:41Z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MediaServiceImageTags">
    <vt:lpwstr/>
  </property>
</Properties>
</file>