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9"/>
  </p:notesMasterIdLst>
  <p:sldIdLst>
    <p:sldId id="267" r:id="rId5"/>
    <p:sldId id="297" r:id="rId6"/>
    <p:sldId id="298" r:id="rId7"/>
    <p:sldId id="299" r:id="rId8"/>
  </p:sldIdLst>
  <p:sldSz cx="12192000" cy="6858000"/>
  <p:notesSz cx="6858000" cy="9144000"/>
  <p:embeddedFontLst>
    <p:embeddedFont>
      <p:font typeface="Assistant" pitchFamily="2" charset="-79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unito" pitchFamily="2" charset="77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CAE5E-27FE-CB2B-5991-9AB919B7992E}" v="18" dt="2022-06-14T12:57:21.940"/>
    <p1510:client id="{0E558695-5612-0947-9D3C-02716E9B19F0}" v="14" dt="2022-06-15T06:53:31.715"/>
    <p1510:client id="{5BFD1212-0F05-CEE7-83CF-428BF04DDBAF}" v="29" dt="2022-06-14T14:55:44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6"/>
    <p:restoredTop sz="93007"/>
  </p:normalViewPr>
  <p:slideViewPr>
    <p:cSldViewPr snapToGrid="0">
      <p:cViewPr varScale="1">
        <p:scale>
          <a:sx n="115" d="100"/>
          <a:sy n="115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3ecf2a01105b3329403ba097ca77ef6f3b1b016a48213d7750f4caf2ce82a6e4::" providerId="AD" clId="Web-{0D0CAE5E-27FE-CB2B-5991-9AB919B7992E}"/>
    <pc:docChg chg="modSld">
      <pc:chgData name="Guest User" userId="S::urn:spo:anon#3ecf2a01105b3329403ba097ca77ef6f3b1b016a48213d7750f4caf2ce82a6e4::" providerId="AD" clId="Web-{0D0CAE5E-27FE-CB2B-5991-9AB919B7992E}" dt="2022-06-14T12:57:21.940" v="17" actId="20577"/>
      <pc:docMkLst>
        <pc:docMk/>
      </pc:docMkLst>
      <pc:sldChg chg="modSp">
        <pc:chgData name="Guest User" userId="S::urn:spo:anon#3ecf2a01105b3329403ba097ca77ef6f3b1b016a48213d7750f4caf2ce82a6e4::" providerId="AD" clId="Web-{0D0CAE5E-27FE-CB2B-5991-9AB919B7992E}" dt="2022-06-14T12:57:21.940" v="17" actId="20577"/>
        <pc:sldMkLst>
          <pc:docMk/>
          <pc:sldMk cId="2176484988" sldId="299"/>
        </pc:sldMkLst>
        <pc:spChg chg="mod">
          <ac:chgData name="Guest User" userId="S::urn:spo:anon#3ecf2a01105b3329403ba097ca77ef6f3b1b016a48213d7750f4caf2ce82a6e4::" providerId="AD" clId="Web-{0D0CAE5E-27FE-CB2B-5991-9AB919B7992E}" dt="2022-06-14T12:57:21.940" v="17" actId="20577"/>
          <ac:spMkLst>
            <pc:docMk/>
            <pc:sldMk cId="2176484988" sldId="299"/>
            <ac:spMk id="3" creationId="{27829E6B-2183-4741-BC65-B76473E4C976}"/>
          </ac:spMkLst>
        </pc:spChg>
      </pc:sldChg>
    </pc:docChg>
  </pc:docChgLst>
  <pc:docChgLst>
    <pc:chgData name="Sven van der Burg" userId="9c1d2a43-8f43-42c3-a150-992445d6e87f" providerId="ADAL" clId="{0E558695-5612-0947-9D3C-02716E9B19F0}"/>
    <pc:docChg chg="custSel modSld">
      <pc:chgData name="Sven van der Burg" userId="9c1d2a43-8f43-42c3-a150-992445d6e87f" providerId="ADAL" clId="{0E558695-5612-0947-9D3C-02716E9B19F0}" dt="2022-06-15T09:56:14.270" v="405" actId="20577"/>
      <pc:docMkLst>
        <pc:docMk/>
      </pc:docMkLst>
      <pc:sldChg chg="modSp mod">
        <pc:chgData name="Sven van der Burg" userId="9c1d2a43-8f43-42c3-a150-992445d6e87f" providerId="ADAL" clId="{0E558695-5612-0947-9D3C-02716E9B19F0}" dt="2022-06-15T06:53:42.151" v="323" actId="20577"/>
        <pc:sldMkLst>
          <pc:docMk/>
          <pc:sldMk cId="1106929606" sldId="298"/>
        </pc:sldMkLst>
        <pc:spChg chg="mod">
          <ac:chgData name="Sven van der Burg" userId="9c1d2a43-8f43-42c3-a150-992445d6e87f" providerId="ADAL" clId="{0E558695-5612-0947-9D3C-02716E9B19F0}" dt="2022-06-15T06:53:42.151" v="323" actId="20577"/>
          <ac:spMkLst>
            <pc:docMk/>
            <pc:sldMk cId="1106929606" sldId="298"/>
            <ac:spMk id="3" creationId="{EDB40921-4AE9-9647-AD8E-20CAC95B243F}"/>
          </ac:spMkLst>
        </pc:spChg>
      </pc:sldChg>
      <pc:sldChg chg="modSp mod">
        <pc:chgData name="Sven van der Burg" userId="9c1d2a43-8f43-42c3-a150-992445d6e87f" providerId="ADAL" clId="{0E558695-5612-0947-9D3C-02716E9B19F0}" dt="2022-06-15T09:56:14.270" v="405" actId="20577"/>
        <pc:sldMkLst>
          <pc:docMk/>
          <pc:sldMk cId="2176484988" sldId="299"/>
        </pc:sldMkLst>
        <pc:spChg chg="mod">
          <ac:chgData name="Sven van der Burg" userId="9c1d2a43-8f43-42c3-a150-992445d6e87f" providerId="ADAL" clId="{0E558695-5612-0947-9D3C-02716E9B19F0}" dt="2022-06-15T09:56:14.270" v="405" actId="20577"/>
          <ac:spMkLst>
            <pc:docMk/>
            <pc:sldMk cId="2176484988" sldId="299"/>
            <ac:spMk id="3" creationId="{27829E6B-2183-4741-BC65-B76473E4C976}"/>
          </ac:spMkLst>
        </pc:spChg>
      </pc:sldChg>
    </pc:docChg>
  </pc:docChgLst>
  <pc:docChgLst>
    <pc:chgData name="Guest User" userId="S::urn:spo:anon#3ecf2a01105b3329403ba097ca77ef6f3b1b016a48213d7750f4caf2ce82a6e4::" providerId="AD" clId="Web-{5BFD1212-0F05-CEE7-83CF-428BF04DDBAF}"/>
    <pc:docChg chg="modSld">
      <pc:chgData name="Guest User" userId="S::urn:spo:anon#3ecf2a01105b3329403ba097ca77ef6f3b1b016a48213d7750f4caf2ce82a6e4::" providerId="AD" clId="Web-{5BFD1212-0F05-CEE7-83CF-428BF04DDBAF}" dt="2022-06-14T14:55:44.190" v="28" actId="20577"/>
      <pc:docMkLst>
        <pc:docMk/>
      </pc:docMkLst>
      <pc:sldChg chg="modSp">
        <pc:chgData name="Guest User" userId="S::urn:spo:anon#3ecf2a01105b3329403ba097ca77ef6f3b1b016a48213d7750f4caf2ce82a6e4::" providerId="AD" clId="Web-{5BFD1212-0F05-CEE7-83CF-428BF04DDBAF}" dt="2022-06-14T14:55:44.190" v="28" actId="20577"/>
        <pc:sldMkLst>
          <pc:docMk/>
          <pc:sldMk cId="1106929606" sldId="298"/>
        </pc:sldMkLst>
        <pc:spChg chg="mod">
          <ac:chgData name="Guest User" userId="S::urn:spo:anon#3ecf2a01105b3329403ba097ca77ef6f3b1b016a48213d7750f4caf2ce82a6e4::" providerId="AD" clId="Web-{5BFD1212-0F05-CEE7-83CF-428BF04DDBAF}" dt="2022-06-14T14:55:44.190" v="28" actId="20577"/>
          <ac:spMkLst>
            <pc:docMk/>
            <pc:sldMk cId="1106929606" sldId="298"/>
            <ac:spMk id="3" creationId="{EDB40921-4AE9-9647-AD8E-20CAC95B24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8B6B7-24FA-4A85-AF3E-2867A2B6FAE8}" type="datetimeFigureOut">
              <a:rPr lang="en-NL" smtClean="0"/>
              <a:t>14/06/2022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07D07-13A4-47BA-B940-A1CF4C19599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7038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2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21866999-EA1A-5D4E-A54C-32B05219E4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9114" y="1700647"/>
            <a:ext cx="3334964" cy="35592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58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670" y="2022475"/>
            <a:ext cx="460248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Afbeelding 1">
            <a:extLst>
              <a:ext uri="{FF2B5EF4-FFF2-40B4-BE49-F238E27FC236}">
                <a16:creationId xmlns:a16="http://schemas.microsoft.com/office/drawing/2014/main" id="{071BA0D4-0B93-479D-85E8-08D60C5174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1925617"/>
            <a:ext cx="191697" cy="191697"/>
          </a:xfrm>
          <a:prstGeom prst="rect">
            <a:avLst/>
          </a:prstGeom>
        </p:spPr>
      </p:pic>
      <p:pic>
        <p:nvPicPr>
          <p:cNvPr id="13" name="Afbeelding 11">
            <a:extLst>
              <a:ext uri="{FF2B5EF4-FFF2-40B4-BE49-F238E27FC236}">
                <a16:creationId xmlns:a16="http://schemas.microsoft.com/office/drawing/2014/main" id="{FA5003EA-07F9-4F25-A16B-DD53E728F8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3162746"/>
            <a:ext cx="191697" cy="191697"/>
          </a:xfrm>
          <a:prstGeom prst="rect">
            <a:avLst/>
          </a:prstGeom>
        </p:spPr>
      </p:pic>
      <p:pic>
        <p:nvPicPr>
          <p:cNvPr id="14" name="Afbeelding 12">
            <a:extLst>
              <a:ext uri="{FF2B5EF4-FFF2-40B4-BE49-F238E27FC236}">
                <a16:creationId xmlns:a16="http://schemas.microsoft.com/office/drawing/2014/main" id="{EA323091-C82C-4E4C-90C9-DB5E85A1AC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4389118"/>
            <a:ext cx="191697" cy="191697"/>
          </a:xfrm>
          <a:prstGeom prst="rect">
            <a:avLst/>
          </a:prstGeom>
        </p:spPr>
      </p:pic>
      <p:sp>
        <p:nvSpPr>
          <p:cNvPr id="15" name="Tijdelijke aanduiding voor tekst 8">
            <a:extLst>
              <a:ext uri="{FF2B5EF4-FFF2-40B4-BE49-F238E27FC236}">
                <a16:creationId xmlns:a16="http://schemas.microsoft.com/office/drawing/2014/main" id="{4E29CA66-CB24-0949-A555-88562E3621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19852" y="1858211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0C5C2877-54AF-AF42-BEE7-797EFC6326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2" y="3100603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2E443700-FF5F-1A4A-95F6-0E656D4F86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9852" y="4326938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9788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CDD82BE-D135-C544-8C46-204EE67B6B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60963" y="1543050"/>
            <a:ext cx="5938837" cy="3602038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0864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6DCD4-D09A-424D-BCF1-10D9CEB3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81BBE-0237-4A1F-BA6E-13DF7555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C6D35-11CD-4922-8A60-58D2E1AB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2AEA3-9819-8946-A9C8-BDDE9DB694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282130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Let’s stay</a:t>
            </a:r>
            <a:br>
              <a:rPr lang="en-US"/>
            </a:br>
            <a:r>
              <a:rPr lang="en-US"/>
              <a:t>in touch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7EA6672-B697-1F45-B601-485816F12E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1850" y="2411300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www.eScienceCenter.nl</a:t>
            </a:r>
            <a:endParaRPr lang="nl-NL"/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8044E8D2-73A1-754B-A79F-38C856601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1850" y="3138788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info@esciencecenter.com</a:t>
            </a:r>
            <a:endParaRPr lang="nl-NL"/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5F583079-5811-6140-9BA6-DF65FDE867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1850" y="3865901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+31 (0)20 460 4770</a:t>
            </a:r>
          </a:p>
        </p:txBody>
      </p:sp>
    </p:spTree>
    <p:extLst>
      <p:ext uri="{BB962C8B-B14F-4D97-AF65-F5344CB8AC3E}">
        <p14:creationId xmlns:p14="http://schemas.microsoft.com/office/powerpoint/2010/main" val="418016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20C0D452-4650-C54D-8A93-1855E1E9F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66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2FC0228-9E95-8343-95E7-721F4D7F79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041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054" y="2457485"/>
            <a:ext cx="5172860" cy="52511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054" y="2988125"/>
            <a:ext cx="5172860" cy="538843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8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9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0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8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53DF0-B3E3-4CA0-901B-3E9940F7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7C2B6-AE5B-4C95-AFBB-4E4C0CAEA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343F-3D17-496B-B837-C1FFB896E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30EFB-AB28-4A68-9CF2-24FEA7CF3D98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C3BB4-6034-4D3F-9DBD-013180527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1F1FB-D371-4F1E-A37C-3BD40CF8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7" r:id="rId4"/>
    <p:sldLayoutId id="2147483663" r:id="rId5"/>
    <p:sldLayoutId id="2147483650" r:id="rId6"/>
    <p:sldLayoutId id="2147483671" r:id="rId7"/>
    <p:sldLayoutId id="2147483670" r:id="rId8"/>
    <p:sldLayoutId id="2147483661" r:id="rId9"/>
    <p:sldLayoutId id="2147483664" r:id="rId10"/>
    <p:sldLayoutId id="2147483668" r:id="rId11"/>
    <p:sldLayoutId id="2147483665" r:id="rId12"/>
    <p:sldLayoutId id="2147483669" r:id="rId13"/>
    <p:sldLayoutId id="214748366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D5B28-127B-ED49-9A36-ACDB0774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530" y="2603805"/>
            <a:ext cx="9949369" cy="1336097"/>
          </a:xfrm>
        </p:spPr>
        <p:txBody>
          <a:bodyPr/>
          <a:lstStyle/>
          <a:p>
            <a:r>
              <a:rPr lang="en-US" sz="4800" dirty="0"/>
              <a:t>Real-world problem exercise: Apply skills to LISS dataset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C9DB266-0BAF-3F44-A250-2155177324D1}"/>
              </a:ext>
            </a:extLst>
          </p:cNvPr>
          <p:cNvSpPr txBox="1">
            <a:spLocks/>
          </p:cNvSpPr>
          <p:nvPr/>
        </p:nvSpPr>
        <p:spPr>
          <a:xfrm>
            <a:off x="1486215" y="3480133"/>
            <a:ext cx="9144000" cy="4597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50579F6-0241-A54B-9070-52B36A983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151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98C66B-EC3F-DB42-9C9D-D7C48BE72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3074" name="Picture 2" descr="Welcome......... To the real world - MorpheusOne | Meme Generator">
            <a:extLst>
              <a:ext uri="{FF2B5EF4-FFF2-40B4-BE49-F238E27FC236}">
                <a16:creationId xmlns:a16="http://schemas.microsoft.com/office/drawing/2014/main" id="{9731CFA5-F8A9-B74C-BEEF-EA552BB92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56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12DD76E-C971-2548-AE04-7632C49B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7658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410C-907E-1C4C-831D-67A2B3EB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The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40921-4AE9-9647-AD8E-20CAC95B2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NL" dirty="0"/>
              <a:t>In groups of 2 people:</a:t>
            </a:r>
          </a:p>
          <a:p>
            <a:pPr marL="514350" indent="-514350">
              <a:buFont typeface="+mj-lt"/>
              <a:buAutoNum type="arabicPeriod"/>
            </a:pPr>
            <a:r>
              <a:rPr lang="en-NL" dirty="0"/>
              <a:t>Pick a problem:</a:t>
            </a:r>
            <a:endParaRPr lang="en-NL" dirty="0">
              <a:cs typeface="Assistant"/>
            </a:endParaRPr>
          </a:p>
          <a:p>
            <a:pPr lvl="1"/>
            <a:r>
              <a:rPr lang="en-NL" dirty="0">
                <a:cs typeface="Assistant"/>
              </a:rPr>
              <a:t>Predict gross salary in 2021 (</a:t>
            </a:r>
            <a:r>
              <a:rPr lang="en-GB" dirty="0"/>
              <a:t>bruttoinc_imputed.21) given the data from 2011 </a:t>
            </a:r>
            <a:r>
              <a:rPr lang="en-NL" dirty="0">
                <a:cs typeface="Assistant"/>
              </a:rPr>
              <a:t>(regression problem)</a:t>
            </a:r>
          </a:p>
          <a:p>
            <a:pPr lvl="1"/>
            <a:r>
              <a:rPr lang="en-NL" dirty="0">
                <a:cs typeface="Assistant"/>
              </a:rPr>
              <a:t>Predict contract type in 2021 (</a:t>
            </a:r>
            <a:r>
              <a:rPr lang="en-GB" dirty="0"/>
              <a:t>status.contract.21)</a:t>
            </a:r>
            <a:r>
              <a:rPr lang="en-NL" dirty="0">
                <a:cs typeface="Assistant"/>
              </a:rPr>
              <a:t> given the data from 2011 (classification problem)</a:t>
            </a:r>
          </a:p>
          <a:p>
            <a:pPr marL="514350" indent="-514350">
              <a:buFont typeface="+mj-lt"/>
              <a:buAutoNum type="arabicPeriod"/>
            </a:pPr>
            <a:r>
              <a:rPr lang="en-NL" dirty="0"/>
              <a:t>Solve the problem as best as you can!</a:t>
            </a:r>
            <a:endParaRPr lang="en-NL" dirty="0">
              <a:cs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110692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1682-3915-D149-84F3-C785E78B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An example itinerary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9E6B-2183-4741-BC65-B76473E4C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96950" cy="45194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NL" sz="2400" dirty="0"/>
              <a:t>Today:</a:t>
            </a:r>
            <a:endParaRPr lang="en-US" sz="2400" dirty="0">
              <a:cs typeface="Assistant"/>
            </a:endParaRPr>
          </a:p>
          <a:p>
            <a:pPr lvl="1"/>
            <a:r>
              <a:rPr lang="en-NL" sz="2000" dirty="0"/>
              <a:t>15:00-15:10 </a:t>
            </a:r>
            <a:r>
              <a:rPr lang="en-NL" sz="2000" dirty="0">
                <a:sym typeface="Wingdings" pitchFamily="2" charset="2"/>
              </a:rPr>
              <a:t> Define the problem</a:t>
            </a:r>
            <a:endParaRPr lang="en-NL" sz="2000" dirty="0">
              <a:cs typeface="Assistant"/>
            </a:endParaRPr>
          </a:p>
          <a:p>
            <a:pPr lvl="1"/>
            <a:r>
              <a:rPr lang="en-NL" sz="2000" dirty="0">
                <a:sym typeface="Wingdings" pitchFamily="2" charset="2"/>
              </a:rPr>
              <a:t>15:10-16:00  Exploratory data analysis + prepare the data</a:t>
            </a:r>
            <a:endParaRPr lang="en-NL" sz="2000" dirty="0">
              <a:cs typeface="Assistant"/>
            </a:endParaRPr>
          </a:p>
          <a:p>
            <a:r>
              <a:rPr lang="en-NL" sz="2400" dirty="0">
                <a:sym typeface="Wingdings" pitchFamily="2" charset="2"/>
              </a:rPr>
              <a:t>Tomorrow:</a:t>
            </a:r>
            <a:endParaRPr lang="en-NL" sz="2400" dirty="0">
              <a:cs typeface="Assistant"/>
            </a:endParaRPr>
          </a:p>
          <a:p>
            <a:pPr lvl="1"/>
            <a:r>
              <a:rPr lang="en-NL" sz="2000" dirty="0">
                <a:sym typeface="Wingdings" pitchFamily="2" charset="2"/>
              </a:rPr>
              <a:t>12:30-14:20  Train and evaluate your first model</a:t>
            </a:r>
            <a:endParaRPr lang="en-NL" sz="2000" dirty="0">
              <a:cs typeface="Assistant"/>
            </a:endParaRPr>
          </a:p>
          <a:p>
            <a:pPr lvl="1"/>
            <a:r>
              <a:rPr lang="en-NL" sz="2000" dirty="0">
                <a:sym typeface="Wingdings" pitchFamily="2" charset="2"/>
              </a:rPr>
              <a:t>14:40:16:00  Iterate and try to improve your model</a:t>
            </a:r>
            <a:endParaRPr lang="en-NL" sz="2000" dirty="0">
              <a:cs typeface="Assistant"/>
            </a:endParaRPr>
          </a:p>
          <a:p>
            <a:pPr marL="0" indent="0">
              <a:buNone/>
            </a:pPr>
            <a:r>
              <a:rPr lang="en-NL" sz="1800" dirty="0">
                <a:sym typeface="Wingdings" pitchFamily="2" charset="2"/>
              </a:rPr>
              <a:t>Guidelines: </a:t>
            </a:r>
          </a:p>
          <a:p>
            <a:r>
              <a:rPr lang="en-NL" sz="1800" dirty="0">
                <a:sym typeface="Wingdings" pitchFamily="2" charset="2"/>
              </a:rPr>
              <a:t>Don’t shy away from taking shortcuts in any of these steps, try to get a first baseline model as soon as possible! For example:</a:t>
            </a:r>
          </a:p>
          <a:p>
            <a:pPr lvl="1"/>
            <a:r>
              <a:rPr lang="en-NL" sz="1400" dirty="0">
                <a:cs typeface="Assistant"/>
                <a:sym typeface="Wingdings" pitchFamily="2" charset="2"/>
              </a:rPr>
              <a:t>Start with a subset of the features (for example 5)</a:t>
            </a:r>
          </a:p>
          <a:p>
            <a:pPr lvl="1"/>
            <a:r>
              <a:rPr lang="en-NL" sz="1400" dirty="0">
                <a:cs typeface="Assistant"/>
                <a:sym typeface="Wingdings" pitchFamily="2" charset="2"/>
              </a:rPr>
              <a:t>S</a:t>
            </a:r>
            <a:r>
              <a:rPr lang="en-GB" sz="1400" dirty="0">
                <a:cs typeface="Assistant"/>
                <a:sym typeface="Wingdings" pitchFamily="2" charset="2"/>
              </a:rPr>
              <a:t>t</a:t>
            </a:r>
            <a:r>
              <a:rPr lang="en-NL" sz="1400" dirty="0">
                <a:cs typeface="Assistant"/>
                <a:sym typeface="Wingdings" pitchFamily="2" charset="2"/>
              </a:rPr>
              <a:t>art </a:t>
            </a:r>
            <a:r>
              <a:rPr lang="en-NL" sz="1400">
                <a:cs typeface="Assistant"/>
                <a:sym typeface="Wingdings" pitchFamily="2" charset="2"/>
              </a:rPr>
              <a:t>with approaches </a:t>
            </a:r>
            <a:r>
              <a:rPr lang="en-NL" sz="1400" dirty="0">
                <a:cs typeface="Assistant"/>
                <a:sym typeface="Wingdings" pitchFamily="2" charset="2"/>
              </a:rPr>
              <a:t>you know</a:t>
            </a:r>
          </a:p>
          <a:p>
            <a:pPr lvl="1"/>
            <a:endParaRPr lang="en-NL" sz="1400" dirty="0">
              <a:cs typeface="Assistant"/>
              <a:sym typeface="Wingdings" pitchFamily="2" charset="2"/>
            </a:endParaRPr>
          </a:p>
          <a:p>
            <a:pPr lvl="1"/>
            <a:endParaRPr lang="en-NL" sz="1400" dirty="0">
              <a:cs typeface="Assistant"/>
            </a:endParaRPr>
          </a:p>
          <a:p>
            <a:pPr marL="0" indent="0">
              <a:buNone/>
            </a:pPr>
            <a:r>
              <a:rPr lang="en-NL" sz="1800" dirty="0">
                <a:sym typeface="Wingdings" pitchFamily="2" charset="2"/>
              </a:rPr>
              <a:t>NB: The instructor team is here to help you out!</a:t>
            </a:r>
          </a:p>
          <a:p>
            <a:pPr lvl="1"/>
            <a:endParaRPr lang="en-NL" dirty="0">
              <a:sym typeface="Wingdings" pitchFamily="2" charset="2"/>
            </a:endParaRPr>
          </a:p>
        </p:txBody>
      </p:sp>
      <p:pic>
        <p:nvPicPr>
          <p:cNvPr id="4098" name="Picture 2" descr="Where to Go in the Netherlands by Rick Steves">
            <a:extLst>
              <a:ext uri="{FF2B5EF4-FFF2-40B4-BE49-F238E27FC236}">
                <a16:creationId xmlns:a16="http://schemas.microsoft.com/office/drawing/2014/main" id="{CE7931D4-BDBA-F048-91B9-87800EDC8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150" y="1678551"/>
            <a:ext cx="4094618" cy="350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48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Scienc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Custom 2">
      <a:majorFont>
        <a:latin typeface="Nunito"/>
        <a:ea typeface=""/>
        <a:cs typeface=""/>
      </a:majorFont>
      <a:minorFont>
        <a:latin typeface="Assista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64C23EC47024F97AA423E75479F12" ma:contentTypeVersion="16" ma:contentTypeDescription="Create a new document." ma:contentTypeScope="" ma:versionID="a3556cdf3cb0a10d0be023fe9715bf40">
  <xsd:schema xmlns:xsd="http://www.w3.org/2001/XMLSchema" xmlns:xs="http://www.w3.org/2001/XMLSchema" xmlns:p="http://schemas.microsoft.com/office/2006/metadata/properties" xmlns:ns2="af34c8a9-9806-44d6-aa44-d772f2793323" xmlns:ns3="26898810-f9b9-406f-8188-8f8f7cdf5520" targetNamespace="http://schemas.microsoft.com/office/2006/metadata/properties" ma:root="true" ma:fieldsID="e60ec4d90372c9dd7f865339ba7db329" ns2:_="" ns3:_="">
    <xsd:import namespace="af34c8a9-9806-44d6-aa44-d772f2793323"/>
    <xsd:import namespace="26898810-f9b9-406f-8188-8f8f7cdf55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4c8a9-9806-44d6-aa44-d772f27933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0ad629c-0c64-4cfd-a7c6-02f1c6e495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98810-f9b9-406f-8188-8f8f7cdf552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188a644-1cf1-4326-943c-8fefd27dd543}" ma:internalName="TaxCatchAll" ma:showField="CatchAllData" ma:web="26898810-f9b9-406f-8188-8f8f7cdf55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f34c8a9-9806-44d6-aa44-d772f2793323">
      <Terms xmlns="http://schemas.microsoft.com/office/infopath/2007/PartnerControls"/>
    </lcf76f155ced4ddcb4097134ff3c332f>
    <TaxCatchAll xmlns="26898810-f9b9-406f-8188-8f8f7cdf5520" xsi:nil="true"/>
    <SharedWithUsers xmlns="26898810-f9b9-406f-8188-8f8f7cdf5520">
      <UserInfo>
        <DisplayName>Meijer, E. (PHEG)</DisplayName>
        <AccountId>58</AccountId>
        <AccountType/>
      </UserInfo>
      <UserInfo>
        <DisplayName>Sven van der Burg</DisplayName>
        <AccountId>24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72CECC3-7DC2-48A3-A34C-CF77ADEDD2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60F047-FD66-419C-9B3C-A586DA10541A}">
  <ds:schemaRefs>
    <ds:schemaRef ds:uri="26898810-f9b9-406f-8188-8f8f7cdf5520"/>
    <ds:schemaRef ds:uri="af34c8a9-9806-44d6-aa44-d772f279332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0FF6FBF-B4F4-49AD-A88B-091F94ABFAFA}">
  <ds:schemaRefs>
    <ds:schemaRef ds:uri="26898810-f9b9-406f-8188-8f8f7cdf5520"/>
    <ds:schemaRef ds:uri="af34c8a9-9806-44d6-aa44-d772f279332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2708</TotalTime>
  <Words>170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Assistant</vt:lpstr>
      <vt:lpstr>Nunito</vt:lpstr>
      <vt:lpstr>Calibri</vt:lpstr>
      <vt:lpstr>Office Theme</vt:lpstr>
      <vt:lpstr>Real-world problem exercise: Apply skills to LISS dataset</vt:lpstr>
      <vt:lpstr>PowerPoint Presentation</vt:lpstr>
      <vt:lpstr>The assignment</vt:lpstr>
      <vt:lpstr>An example itinerary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Netherlands eScience Center</dc:title>
  <dc:creator>Ben van Werkhoven</dc:creator>
  <cp:lastModifiedBy>Sven van der Burg</cp:lastModifiedBy>
  <cp:revision>40</cp:revision>
  <dcterms:created xsi:type="dcterms:W3CDTF">2021-07-14T12:30:17Z</dcterms:created>
  <dcterms:modified xsi:type="dcterms:W3CDTF">2022-06-15T09:56:20Z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0x01010097164C23EC47024F97AA423E75479F12</vt:lpwstr>
  </property>
  <property fmtid="{D5CDD505-2E9C-101B-9397-08002B2CF9AE}" pid="3" name="MediaServiceImageTags">
    <vt:lpwstr/>
  </property>
</Properties>
</file>