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0"/>
  </p:notesMasterIdLst>
  <p:sldIdLst>
    <p:sldId id="267" r:id="rId5"/>
    <p:sldId id="318" r:id="rId6"/>
    <p:sldId id="327" r:id="rId7"/>
    <p:sldId id="328" r:id="rId8"/>
    <p:sldId id="329" r:id="rId9"/>
  </p:sldIdLst>
  <p:sldSz cx="12192000" cy="6858000"/>
  <p:notesSz cx="6858000" cy="9144000"/>
  <p:embeddedFontLst>
    <p:embeddedFont>
      <p:font typeface="Assistant" pitchFamily="2" charset="-79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0B66-00E7-2849-877B-F0F280ADC0D3}" v="4" dt="2022-02-08T10:53:53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5"/>
    <p:restoredTop sz="94304"/>
  </p:normalViewPr>
  <p:slideViewPr>
    <p:cSldViewPr snapToGrid="0">
      <p:cViewPr varScale="1">
        <p:scale>
          <a:sx n="63" d="100"/>
          <a:sy n="63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33CD-BD81-1E4C-8B73-C6C939F9FC25}" type="datetimeFigureOut">
              <a:rPr lang="en-NL" smtClean="0"/>
              <a:t>17/02/2022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59ABA-ED19-9146-9E8E-7EB9CC9D70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86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kstvak 10">
            <a:extLst>
              <a:ext uri="{FF2B5EF4-FFF2-40B4-BE49-F238E27FC236}">
                <a16:creationId xmlns:a16="http://schemas.microsoft.com/office/drawing/2014/main" id="{8BBDB083-0221-48BC-BC76-B17DA3BC317D}"/>
              </a:ext>
            </a:extLst>
          </p:cNvPr>
          <p:cNvSpPr txBox="1"/>
          <p:nvPr userDrawn="1"/>
        </p:nvSpPr>
        <p:spPr>
          <a:xfrm>
            <a:off x="7425549" y="1807862"/>
            <a:ext cx="37017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kstvak 6">
            <a:extLst>
              <a:ext uri="{FF2B5EF4-FFF2-40B4-BE49-F238E27FC236}">
                <a16:creationId xmlns:a16="http://schemas.microsoft.com/office/drawing/2014/main" id="{3538DAB4-22F9-4882-8E20-AE7B1B1B5B64}"/>
              </a:ext>
            </a:extLst>
          </p:cNvPr>
          <p:cNvSpPr txBox="1"/>
          <p:nvPr userDrawn="1"/>
        </p:nvSpPr>
        <p:spPr>
          <a:xfrm>
            <a:off x="6336501" y="1807862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sp>
        <p:nvSpPr>
          <p:cNvPr id="10" name="Tekstvak 7">
            <a:extLst>
              <a:ext uri="{FF2B5EF4-FFF2-40B4-BE49-F238E27FC236}">
                <a16:creationId xmlns:a16="http://schemas.microsoft.com/office/drawing/2014/main" id="{22190590-CB5D-408C-8271-28FB03940804}"/>
              </a:ext>
            </a:extLst>
          </p:cNvPr>
          <p:cNvSpPr txBox="1"/>
          <p:nvPr userDrawn="1"/>
        </p:nvSpPr>
        <p:spPr>
          <a:xfrm>
            <a:off x="6336501" y="3074863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42EA234D-7D0F-41AA-A41A-BA750B534F8D}"/>
              </a:ext>
            </a:extLst>
          </p:cNvPr>
          <p:cNvSpPr txBox="1"/>
          <p:nvPr userDrawn="1"/>
        </p:nvSpPr>
        <p:spPr>
          <a:xfrm>
            <a:off x="6336501" y="4325152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2361BA08-5D63-425D-AF01-964BF01C0FC9}"/>
              </a:ext>
            </a:extLst>
          </p:cNvPr>
          <p:cNvSpPr txBox="1"/>
          <p:nvPr userDrawn="1"/>
        </p:nvSpPr>
        <p:spPr>
          <a:xfrm>
            <a:off x="7425549" y="2126754"/>
            <a:ext cx="37017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Principal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investigator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Affiliation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Research </a:t>
            </a:r>
            <a:r>
              <a:rPr lang="nl-NL" sz="1600" b="1" err="1">
                <a:latin typeface="Assistant" pitchFamily="2" charset="-79"/>
                <a:cs typeface="Assistant" pitchFamily="2" charset="-79"/>
              </a:rPr>
              <a:t>Coordinator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2361BA08-5D63-425D-AF01-964BF01C0FC9}"/>
              </a:ext>
            </a:extLst>
          </p:cNvPr>
          <p:cNvSpPr txBox="1"/>
          <p:nvPr userDrawn="1"/>
        </p:nvSpPr>
        <p:spPr>
          <a:xfrm>
            <a:off x="7425549" y="2126754"/>
            <a:ext cx="37017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Principal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investigator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Affiliation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Research </a:t>
            </a:r>
            <a:r>
              <a:rPr lang="nl-NL" sz="1600" b="1" err="1">
                <a:latin typeface="Assistant" pitchFamily="2" charset="-79"/>
                <a:cs typeface="Assistant" pitchFamily="2" charset="-79"/>
              </a:rPr>
              <a:t>Coordinator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al 1">
            <a:extLst>
              <a:ext uri="{FF2B5EF4-FFF2-40B4-BE49-F238E27FC236}">
                <a16:creationId xmlns:a16="http://schemas.microsoft.com/office/drawing/2014/main" id="{5CC9E004-97E0-4615-A14A-133AC6C39587}"/>
              </a:ext>
            </a:extLst>
          </p:cNvPr>
          <p:cNvSpPr/>
          <p:nvPr userDrawn="1"/>
        </p:nvSpPr>
        <p:spPr>
          <a:xfrm>
            <a:off x="6635098" y="4112371"/>
            <a:ext cx="1169959" cy="1169959"/>
          </a:xfrm>
          <a:prstGeom prst="ellipse">
            <a:avLst/>
          </a:pr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E097A287-6819-46EF-A4A1-E5978F20F448}"/>
              </a:ext>
            </a:extLst>
          </p:cNvPr>
          <p:cNvSpPr txBox="1"/>
          <p:nvPr userDrawn="1"/>
        </p:nvSpPr>
        <p:spPr>
          <a:xfrm>
            <a:off x="6482698" y="3626536"/>
            <a:ext cx="267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>
                <a:latin typeface="Assistant" pitchFamily="2" charset="-79"/>
                <a:cs typeface="Assistant" pitchFamily="2" charset="-79"/>
              </a:rPr>
              <a:t>Contact person</a:t>
            </a:r>
          </a:p>
        </p:txBody>
      </p:sp>
      <p:sp>
        <p:nvSpPr>
          <p:cNvPr id="10" name="Tekstvak 10">
            <a:extLst>
              <a:ext uri="{FF2B5EF4-FFF2-40B4-BE49-F238E27FC236}">
                <a16:creationId xmlns:a16="http://schemas.microsoft.com/office/drawing/2014/main" id="{434E4565-08BA-4536-9BBF-2A2765E921E8}"/>
              </a:ext>
            </a:extLst>
          </p:cNvPr>
          <p:cNvSpPr txBox="1"/>
          <p:nvPr userDrawn="1"/>
        </p:nvSpPr>
        <p:spPr>
          <a:xfrm>
            <a:off x="7848146" y="4349419"/>
            <a:ext cx="20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of person</a:t>
            </a:r>
          </a:p>
        </p:txBody>
      </p:sp>
      <p:sp>
        <p:nvSpPr>
          <p:cNvPr id="11" name="Tekstvak 11">
            <a:extLst>
              <a:ext uri="{FF2B5EF4-FFF2-40B4-BE49-F238E27FC236}">
                <a16:creationId xmlns:a16="http://schemas.microsoft.com/office/drawing/2014/main" id="{C94B086D-54B9-4094-9C40-9363E370174F}"/>
              </a:ext>
            </a:extLst>
          </p:cNvPr>
          <p:cNvSpPr txBox="1"/>
          <p:nvPr userDrawn="1"/>
        </p:nvSpPr>
        <p:spPr>
          <a:xfrm>
            <a:off x="7848145" y="4650977"/>
            <a:ext cx="20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Organisation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How to write good code? (</a:t>
            </a:r>
            <a:r>
              <a:rPr lang="en-US" sz="4000" dirty="0" err="1"/>
              <a:t>CodeRefinery</a:t>
            </a:r>
            <a:r>
              <a:rPr lang="en-US" sz="4000" dirty="0"/>
              <a:t>) introduction</a:t>
            </a:r>
            <a:endParaRPr lang="nl-NL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A8FB24-66F2-CD40-9110-29C998D07826}"/>
              </a:ext>
            </a:extLst>
          </p:cNvPr>
          <p:cNvSpPr/>
          <p:nvPr/>
        </p:nvSpPr>
        <p:spPr>
          <a:xfrm>
            <a:off x="504202" y="16322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00A9F4-098C-B844-A44E-8570C2B0B49A}"/>
              </a:ext>
            </a:extLst>
          </p:cNvPr>
          <p:cNvSpPr/>
          <p:nvPr/>
        </p:nvSpPr>
        <p:spPr>
          <a:xfrm>
            <a:off x="1370176" y="16322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F81B410-429E-894E-A0FB-828F5310072B}"/>
              </a:ext>
            </a:extLst>
          </p:cNvPr>
          <p:cNvSpPr/>
          <p:nvPr/>
        </p:nvSpPr>
        <p:spPr>
          <a:xfrm flipV="1">
            <a:off x="-465746" y="2143760"/>
            <a:ext cx="2093719" cy="321322"/>
          </a:xfrm>
          <a:prstGeom prst="arc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EE7ED9-66EF-8046-8053-D97D5CF4BB1D}"/>
              </a:ext>
            </a:extLst>
          </p:cNvPr>
          <p:cNvSpPr/>
          <p:nvPr/>
        </p:nvSpPr>
        <p:spPr>
          <a:xfrm>
            <a:off x="1442815" y="5095430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D93F0C-C716-1349-9682-ED2E57485DED}"/>
              </a:ext>
            </a:extLst>
          </p:cNvPr>
          <p:cNvSpPr/>
          <p:nvPr/>
        </p:nvSpPr>
        <p:spPr>
          <a:xfrm>
            <a:off x="2308789" y="5095430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F7B7EC-4AA0-0B48-965F-F4ADAE9F72B7}"/>
              </a:ext>
            </a:extLst>
          </p:cNvPr>
          <p:cNvSpPr/>
          <p:nvPr/>
        </p:nvSpPr>
        <p:spPr>
          <a:xfrm>
            <a:off x="10675121" y="36134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870A7B-5DBC-A547-9A36-324332D28E9D}"/>
              </a:ext>
            </a:extLst>
          </p:cNvPr>
          <p:cNvSpPr/>
          <p:nvPr/>
        </p:nvSpPr>
        <p:spPr>
          <a:xfrm>
            <a:off x="11541095" y="36134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038733-6188-C44A-9CC4-C165A201C98C}"/>
              </a:ext>
            </a:extLst>
          </p:cNvPr>
          <p:cNvSpPr/>
          <p:nvPr/>
        </p:nvSpPr>
        <p:spPr>
          <a:xfrm>
            <a:off x="10950723" y="2972512"/>
            <a:ext cx="475004" cy="3432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22BE84-7C03-3D4D-9904-FFA71EECD481}"/>
              </a:ext>
            </a:extLst>
          </p:cNvPr>
          <p:cNvSpPr/>
          <p:nvPr/>
        </p:nvSpPr>
        <p:spPr>
          <a:xfrm flipV="1">
            <a:off x="395955" y="6372504"/>
            <a:ext cx="2093719" cy="321322"/>
          </a:xfrm>
          <a:prstGeom prst="arc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8C3C173-C87A-664D-8DF3-9DDC5E646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81-45F7-AD43-993C-36A4E7AF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en-GB" dirty="0"/>
              <a:t>Software Engineering is Programming integrated over time</a:t>
            </a:r>
            <a:br>
              <a:rPr lang="en-GB" dirty="0"/>
            </a:br>
            <a:br>
              <a:rPr lang="en-GB" b="0" dirty="0"/>
            </a:br>
            <a:endParaRPr lang="en-GB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C5F3-E6CB-AA46-9A91-FC442563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Titus Winters, Google C++ </a:t>
            </a:r>
            <a:r>
              <a:rPr lang="en-GB" dirty="0" err="1"/>
              <a:t>devlead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721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4B5-8529-EE41-B9BE-4D0BBA0F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Software engineering tools can speed up development on the long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6552-5D55-7F46-AF73-4A85F4C8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329" y="1825625"/>
            <a:ext cx="4022397" cy="4351338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To get on </a:t>
            </a:r>
            <a:r>
              <a:rPr lang="en-NL"/>
              <a:t>the </a:t>
            </a:r>
            <a:r>
              <a:rPr lang="en-NL" b="1"/>
              <a:t>red</a:t>
            </a:r>
            <a:r>
              <a:rPr lang="en-NL"/>
              <a:t> </a:t>
            </a:r>
            <a:r>
              <a:rPr lang="en-NL" dirty="0"/>
              <a:t>curve:</a:t>
            </a:r>
          </a:p>
          <a:p>
            <a:r>
              <a:rPr lang="en-NL" dirty="0"/>
              <a:t>Version Control</a:t>
            </a:r>
          </a:p>
          <a:p>
            <a:r>
              <a:rPr lang="en-NL" dirty="0"/>
              <a:t>Github</a:t>
            </a:r>
          </a:p>
          <a:p>
            <a:r>
              <a:rPr lang="en-NL" dirty="0"/>
              <a:t>Code Review</a:t>
            </a:r>
          </a:p>
          <a:p>
            <a:r>
              <a:rPr lang="en-NL" dirty="0"/>
              <a:t>Testing</a:t>
            </a:r>
          </a:p>
          <a:p>
            <a:r>
              <a:rPr lang="en-NL" dirty="0"/>
              <a:t>Modular coding</a:t>
            </a:r>
          </a:p>
          <a:p>
            <a:r>
              <a:rPr lang="en-NL" dirty="0"/>
              <a:t>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4672-ED86-6540-923B-83702D62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468055"/>
            <a:ext cx="7054312" cy="51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27-9BE7-C64C-B595-A9B59A6B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All projects are different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FF94BC-984F-784E-8D95-39A77C7B8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388" y="1805804"/>
            <a:ext cx="6541811" cy="46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3CF8-3ED8-8941-8E71-3E0EB40E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to decide what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CDBA-9B98-1F4E-91F1-D39CBF8B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How long should this code last?</a:t>
            </a:r>
          </a:p>
          <a:p>
            <a:pPr lvl="1"/>
            <a:r>
              <a:rPr lang="en-NL" dirty="0"/>
              <a:t>Longer than a week -&gt; U</a:t>
            </a:r>
            <a:r>
              <a:rPr lang="en-GB" dirty="0"/>
              <a:t>s</a:t>
            </a:r>
            <a:r>
              <a:rPr lang="en-NL" dirty="0"/>
              <a:t>e version control + Github</a:t>
            </a:r>
          </a:p>
          <a:p>
            <a:pPr lvl="1"/>
            <a:r>
              <a:rPr lang="en-NL" dirty="0"/>
              <a:t>Longer than 3 months -&gt; write tests</a:t>
            </a:r>
          </a:p>
          <a:p>
            <a:pPr lvl="1"/>
            <a:r>
              <a:rPr lang="en-NL" dirty="0"/>
              <a:t>Longer than half a year -&gt; Write documenation and automate tests</a:t>
            </a:r>
          </a:p>
          <a:p>
            <a:r>
              <a:rPr lang="en-NL" dirty="0"/>
              <a:t>How may people use it?</a:t>
            </a:r>
          </a:p>
          <a:p>
            <a:pPr lvl="1"/>
            <a:r>
              <a:rPr lang="en-NL" dirty="0"/>
              <a:t>1 -&gt; just push to main branch</a:t>
            </a:r>
          </a:p>
          <a:p>
            <a:pPr lvl="1"/>
            <a:r>
              <a:rPr lang="en-NL" dirty="0"/>
              <a:t>2+ -&gt; use branches and merge to main</a:t>
            </a:r>
          </a:p>
          <a:p>
            <a:pPr lvl="1"/>
            <a:r>
              <a:rPr lang="en-NL" dirty="0"/>
              <a:t>2+ (+ students) -&gt; Code Review</a:t>
            </a:r>
          </a:p>
          <a:p>
            <a:pPr lvl="1"/>
            <a:r>
              <a:rPr lang="en-NL" dirty="0"/>
              <a:t>2+ (+outside users) -&gt; Release branch +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425106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3" ma:contentTypeDescription="Create a new document." ma:contentTypeScope="" ma:versionID="1c37ccf16b58e51c5c367e9bb2871beb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3a8e0ead1a3c3375a971a978dcef1dd9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6898810-f9b9-406f-8188-8f8f7cdf5520">
      <UserInfo>
        <DisplayName>Vliet, M.H.M. van (PHEG)</DisplayName>
        <AccountId>165</AccountId>
        <AccountType/>
      </UserInfo>
      <UserInfo>
        <DisplayName>Kristell</DisplayName>
        <AccountId>51</AccountId>
        <AccountType/>
      </UserInfo>
      <UserInfo>
        <DisplayName>Nele Albers</DisplayName>
        <AccountId>126</AccountId>
        <AccountType/>
      </UserInfo>
      <UserInfo>
        <DisplayName>Bouke Scheltinga</DisplayName>
        <AccountId>143</AccountId>
        <AccountType/>
      </UserInfo>
      <UserInfo>
        <DisplayName>Djura Smits</DisplayName>
        <AccountId>16</AccountId>
        <AccountType/>
      </UserInfo>
    </SharedWithUsers>
    <MediaLengthInSeconds xmlns="af34c8a9-9806-44d6-aa44-d772f279332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D589B7-DDAC-481C-A7B6-75A4EB97D6BA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0FF6FBF-B4F4-49AD-A88B-091F94ABFAFA}">
  <ds:schemaRefs>
    <ds:schemaRef ds:uri="http://schemas.microsoft.com/office/2006/documentManagement/types"/>
    <ds:schemaRef ds:uri="af34c8a9-9806-44d6-aa44-d772f2793323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6898810-f9b9-406f-8188-8f8f7cdf5520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21500</TotalTime>
  <Words>143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Nunito</vt:lpstr>
      <vt:lpstr>Assistant</vt:lpstr>
      <vt:lpstr>Calibri</vt:lpstr>
      <vt:lpstr>Office Theme</vt:lpstr>
      <vt:lpstr>How to write good code? (CodeRefinery) introduction</vt:lpstr>
      <vt:lpstr>Software Engineering is Programming integrated over time  </vt:lpstr>
      <vt:lpstr>Software engineering tools can speed up development on the long run</vt:lpstr>
      <vt:lpstr>All projects are different</vt:lpstr>
      <vt:lpstr>How to decide what to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Sven van der Burg</cp:lastModifiedBy>
  <cp:revision>8</cp:revision>
  <dcterms:created xsi:type="dcterms:W3CDTF">2021-07-14T12:30:17Z</dcterms:created>
  <dcterms:modified xsi:type="dcterms:W3CDTF">2022-02-17T08:27:09Z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0x01010097164C23EC47024F97AA423E75479F12</vt:lpwstr>
  </property>
  <property fmtid="{D5CDD505-2E9C-101B-9397-08002B2CF9AE}" pid="3" name="Order">
    <vt:r8>55400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