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0"/>
  </p:notesMasterIdLst>
  <p:sldIdLst>
    <p:sldId id="267" r:id="rId5"/>
    <p:sldId id="318" r:id="rId6"/>
    <p:sldId id="327" r:id="rId7"/>
    <p:sldId id="328" r:id="rId8"/>
    <p:sldId id="329" r:id="rId9"/>
  </p:sldIdLst>
  <p:sldSz cx="12192000" cy="6858000"/>
  <p:notesSz cx="6858000" cy="9144000"/>
  <p:embeddedFontLst>
    <p:embeddedFont>
      <p:font typeface="Assistant" pitchFamily="2" charset="-79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Nunito" pitchFamily="2" charset="77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0F0B66-00E7-2849-877B-F0F280ADC0D3}" v="4" dt="2022-02-08T10:53:53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85"/>
    <p:restoredTop sz="94286"/>
  </p:normalViewPr>
  <p:slideViewPr>
    <p:cSldViewPr snapToGrid="0">
      <p:cViewPr varScale="1">
        <p:scale>
          <a:sx n="116" d="100"/>
          <a:sy n="116" d="100"/>
        </p:scale>
        <p:origin x="22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833CD-BD81-1E4C-8B73-C6C939F9FC25}" type="datetimeFigureOut">
              <a:rPr lang="en-NL" smtClean="0"/>
              <a:t>17/08/2022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59ABA-ED19-9146-9E8E-7EB9CC9D708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3867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3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2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kstvak 10">
            <a:extLst>
              <a:ext uri="{FF2B5EF4-FFF2-40B4-BE49-F238E27FC236}">
                <a16:creationId xmlns:a16="http://schemas.microsoft.com/office/drawing/2014/main" id="{8BBDB083-0221-48BC-BC76-B17DA3BC317D}"/>
              </a:ext>
            </a:extLst>
          </p:cNvPr>
          <p:cNvSpPr txBox="1"/>
          <p:nvPr userDrawn="1"/>
        </p:nvSpPr>
        <p:spPr>
          <a:xfrm>
            <a:off x="7425549" y="1807862"/>
            <a:ext cx="37017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>
                <a:latin typeface="Assistant" pitchFamily="2" charset="-79"/>
                <a:cs typeface="Assistant" pitchFamily="2" charset="-79"/>
              </a:rPr>
              <a:t>Lorem Ipsum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 </a:t>
            </a:r>
            <a:r>
              <a:rPr lang="nl-NL" sz="1600" err="1">
                <a:latin typeface="Assistant" pitchFamily="2" charset="-79"/>
                <a:cs typeface="Assistant" pitchFamily="2" charset="-79"/>
              </a:rPr>
              <a:t>Surname</a:t>
            </a:r>
            <a:endParaRPr lang="nl-NL" sz="1600">
              <a:latin typeface="Assistant" pitchFamily="2" charset="-79"/>
              <a:cs typeface="Assistant" pitchFamily="2" charset="-79"/>
            </a:endParaRPr>
          </a:p>
          <a:p>
            <a:endParaRPr lang="nl-NL" sz="1600">
              <a:latin typeface="Assistant" pitchFamily="2" charset="-79"/>
              <a:cs typeface="Assistant" pitchFamily="2" charset="-79"/>
            </a:endParaRPr>
          </a:p>
          <a:p>
            <a:r>
              <a:rPr lang="nl-NL" sz="1600" b="1">
                <a:latin typeface="Assistant" pitchFamily="2" charset="-79"/>
                <a:cs typeface="Assistant" pitchFamily="2" charset="-79"/>
              </a:rPr>
              <a:t>Lorem Ipsum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 </a:t>
            </a:r>
            <a:r>
              <a:rPr lang="nl-NL" sz="1600" err="1">
                <a:latin typeface="Assistant" pitchFamily="2" charset="-79"/>
                <a:cs typeface="Assistant" pitchFamily="2" charset="-79"/>
              </a:rPr>
              <a:t>Surname</a:t>
            </a:r>
            <a:endParaRPr lang="nl-NL" sz="1600">
              <a:latin typeface="Assistant" pitchFamily="2" charset="-79"/>
              <a:cs typeface="Assistant" pitchFamily="2" charset="-79"/>
            </a:endParaRPr>
          </a:p>
          <a:p>
            <a:endParaRPr lang="nl-NL" sz="1600">
              <a:latin typeface="Assistant" pitchFamily="2" charset="-79"/>
              <a:cs typeface="Assistant" pitchFamily="2" charset="-79"/>
            </a:endParaRPr>
          </a:p>
          <a:p>
            <a:r>
              <a:rPr lang="nl-NL" sz="1600" b="1">
                <a:latin typeface="Assistant" pitchFamily="2" charset="-79"/>
                <a:cs typeface="Assistant" pitchFamily="2" charset="-79"/>
              </a:rPr>
              <a:t>Lorem Ipsum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 </a:t>
            </a:r>
            <a:r>
              <a:rPr lang="nl-NL" sz="1600" err="1">
                <a:latin typeface="Assistant" pitchFamily="2" charset="-79"/>
                <a:cs typeface="Assistant" pitchFamily="2" charset="-79"/>
              </a:rPr>
              <a:t>Surname</a:t>
            </a:r>
            <a:endParaRPr lang="nl-NL" sz="1600">
              <a:latin typeface="Assistant" pitchFamily="2" charset="-79"/>
              <a:cs typeface="Assistant" pitchFamily="2" charset="-79"/>
            </a:endParaRPr>
          </a:p>
          <a:p>
            <a:endParaRPr lang="nl-NL" sz="1600">
              <a:latin typeface="Assistant" pitchFamily="2" charset="-79"/>
              <a:cs typeface="Assistant" pitchFamily="2" charset="-79"/>
            </a:endParaRPr>
          </a:p>
          <a:p>
            <a:r>
              <a:rPr lang="nl-NL" sz="1600" b="1">
                <a:latin typeface="Assistant" pitchFamily="2" charset="-79"/>
                <a:cs typeface="Assistant" pitchFamily="2" charset="-79"/>
              </a:rPr>
              <a:t>Lorem Ipsum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 </a:t>
            </a:r>
            <a:r>
              <a:rPr lang="nl-NL" sz="1600" err="1">
                <a:latin typeface="Assistant" pitchFamily="2" charset="-79"/>
                <a:cs typeface="Assistant" pitchFamily="2" charset="-79"/>
              </a:rPr>
              <a:t>Surname</a:t>
            </a:r>
            <a:endParaRPr lang="nl-NL" sz="1600">
              <a:latin typeface="Assistant" pitchFamily="2" charset="-79"/>
              <a:cs typeface="Assistant" pitchFamily="2" charset="-79"/>
            </a:endParaRPr>
          </a:p>
          <a:p>
            <a:endParaRPr lang="nl-NL" sz="1600">
              <a:latin typeface="Assistant" pitchFamily="2" charset="-79"/>
              <a:cs typeface="Assistant" pitchFamily="2" charset="-79"/>
            </a:endParaRPr>
          </a:p>
          <a:p>
            <a:r>
              <a:rPr lang="nl-NL" sz="1600" b="1">
                <a:latin typeface="Assistant" pitchFamily="2" charset="-79"/>
                <a:cs typeface="Assistant" pitchFamily="2" charset="-79"/>
              </a:rPr>
              <a:t>Lorem Ipsum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 </a:t>
            </a:r>
            <a:r>
              <a:rPr lang="nl-NL" sz="1600" err="1">
                <a:latin typeface="Assistant" pitchFamily="2" charset="-79"/>
                <a:cs typeface="Assistant" pitchFamily="2" charset="-79"/>
              </a:rPr>
              <a:t>Surname</a:t>
            </a:r>
            <a:endParaRPr lang="nl-NL" sz="1600">
              <a:latin typeface="Assistant" pitchFamily="2" charset="-79"/>
              <a:cs typeface="Assistant" pitchFamily="2" charset="-79"/>
            </a:endParaRPr>
          </a:p>
          <a:p>
            <a:endParaRPr lang="nl-NL" sz="1600">
              <a:latin typeface="Assistant" pitchFamily="2" charset="-79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88582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670" y="2022475"/>
            <a:ext cx="460248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kstvak 6">
            <a:extLst>
              <a:ext uri="{FF2B5EF4-FFF2-40B4-BE49-F238E27FC236}">
                <a16:creationId xmlns:a16="http://schemas.microsoft.com/office/drawing/2014/main" id="{3538DAB4-22F9-4882-8E20-AE7B1B1B5B64}"/>
              </a:ext>
            </a:extLst>
          </p:cNvPr>
          <p:cNvSpPr txBox="1"/>
          <p:nvPr userDrawn="1"/>
        </p:nvSpPr>
        <p:spPr>
          <a:xfrm>
            <a:off x="6336501" y="1807862"/>
            <a:ext cx="4862210" cy="844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GB" sz="1400" b="1">
                <a:solidFill>
                  <a:srgbClr val="479EDB"/>
                </a:solidFill>
                <a:latin typeface="Assistant" pitchFamily="2" charset="-79"/>
                <a:cs typeface="Assistant" pitchFamily="2" charset="-79"/>
              </a:rPr>
              <a:t>Lorem ipsum </a:t>
            </a:r>
            <a:r>
              <a:rPr lang="en-GB" sz="1400" b="1" err="1">
                <a:solidFill>
                  <a:srgbClr val="479EDB"/>
                </a:solidFill>
                <a:latin typeface="Assistant" pitchFamily="2" charset="-79"/>
                <a:cs typeface="Assistant" pitchFamily="2" charset="-79"/>
              </a:rPr>
              <a:t>dolor</a:t>
            </a:r>
            <a:endParaRPr lang="en-GB" sz="1400" b="1">
              <a:solidFill>
                <a:srgbClr val="479EDB"/>
              </a:solidFill>
              <a:latin typeface="Assistant" pitchFamily="2" charset="-79"/>
              <a:cs typeface="Assistant" pitchFamily="2" charset="-79"/>
            </a:endParaRPr>
          </a:p>
          <a:p>
            <a:pPr>
              <a:lnSpc>
                <a:spcPts val="2000"/>
              </a:lnSpc>
            </a:pPr>
            <a:r>
              <a:rPr lang="en-GB" sz="1400">
                <a:latin typeface="Assistant" pitchFamily="2" charset="-79"/>
                <a:cs typeface="Assistant" pitchFamily="2" charset="-79"/>
              </a:rPr>
              <a:t>Sit amet,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consectetuer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adipiscing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elit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,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sed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diam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nommy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nibh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euismod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tincidunt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ut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laoreet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dolore magna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aliquam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volutpat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. </a:t>
            </a:r>
          </a:p>
        </p:txBody>
      </p:sp>
      <p:sp>
        <p:nvSpPr>
          <p:cNvPr id="10" name="Tekstvak 7">
            <a:extLst>
              <a:ext uri="{FF2B5EF4-FFF2-40B4-BE49-F238E27FC236}">
                <a16:creationId xmlns:a16="http://schemas.microsoft.com/office/drawing/2014/main" id="{22190590-CB5D-408C-8271-28FB03940804}"/>
              </a:ext>
            </a:extLst>
          </p:cNvPr>
          <p:cNvSpPr txBox="1"/>
          <p:nvPr userDrawn="1"/>
        </p:nvSpPr>
        <p:spPr>
          <a:xfrm>
            <a:off x="6336501" y="3074863"/>
            <a:ext cx="4862210" cy="844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GB" sz="1400" b="1">
                <a:solidFill>
                  <a:srgbClr val="479EDB"/>
                </a:solidFill>
                <a:latin typeface="Assistant" pitchFamily="2" charset="-79"/>
                <a:cs typeface="Assistant" pitchFamily="2" charset="-79"/>
              </a:rPr>
              <a:t>Lorem ipsum </a:t>
            </a:r>
            <a:r>
              <a:rPr lang="en-GB" sz="1400" b="1" err="1">
                <a:solidFill>
                  <a:srgbClr val="479EDB"/>
                </a:solidFill>
                <a:latin typeface="Assistant" pitchFamily="2" charset="-79"/>
                <a:cs typeface="Assistant" pitchFamily="2" charset="-79"/>
              </a:rPr>
              <a:t>dolor</a:t>
            </a:r>
            <a:endParaRPr lang="en-GB" sz="1400" b="1">
              <a:solidFill>
                <a:srgbClr val="479EDB"/>
              </a:solidFill>
              <a:latin typeface="Assistant" pitchFamily="2" charset="-79"/>
              <a:cs typeface="Assistant" pitchFamily="2" charset="-79"/>
            </a:endParaRPr>
          </a:p>
          <a:p>
            <a:pPr>
              <a:lnSpc>
                <a:spcPts val="2000"/>
              </a:lnSpc>
            </a:pPr>
            <a:r>
              <a:rPr lang="en-GB" sz="1400">
                <a:latin typeface="Assistant" pitchFamily="2" charset="-79"/>
                <a:cs typeface="Assistant" pitchFamily="2" charset="-79"/>
              </a:rPr>
              <a:t>Sit amet,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consectetuer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adipiscing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elit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,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sed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diam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nommy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nibh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euismod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tincidunt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ut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laoreet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dolore magna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aliquam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volutpat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. </a:t>
            </a:r>
          </a:p>
        </p:txBody>
      </p:sp>
      <p:sp>
        <p:nvSpPr>
          <p:cNvPr id="11" name="Tekstvak 8">
            <a:extLst>
              <a:ext uri="{FF2B5EF4-FFF2-40B4-BE49-F238E27FC236}">
                <a16:creationId xmlns:a16="http://schemas.microsoft.com/office/drawing/2014/main" id="{42EA234D-7D0F-41AA-A41A-BA750B534F8D}"/>
              </a:ext>
            </a:extLst>
          </p:cNvPr>
          <p:cNvSpPr txBox="1"/>
          <p:nvPr userDrawn="1"/>
        </p:nvSpPr>
        <p:spPr>
          <a:xfrm>
            <a:off x="6336501" y="4325152"/>
            <a:ext cx="4862210" cy="844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GB" sz="1400" b="1">
                <a:solidFill>
                  <a:srgbClr val="479EDB"/>
                </a:solidFill>
                <a:latin typeface="Assistant" pitchFamily="2" charset="-79"/>
                <a:cs typeface="Assistant" pitchFamily="2" charset="-79"/>
              </a:rPr>
              <a:t>Lorem ipsum </a:t>
            </a:r>
            <a:r>
              <a:rPr lang="en-GB" sz="1400" b="1" err="1">
                <a:solidFill>
                  <a:srgbClr val="479EDB"/>
                </a:solidFill>
                <a:latin typeface="Assistant" pitchFamily="2" charset="-79"/>
                <a:cs typeface="Assistant" pitchFamily="2" charset="-79"/>
              </a:rPr>
              <a:t>dolor</a:t>
            </a:r>
            <a:endParaRPr lang="en-GB" sz="1400" b="1">
              <a:solidFill>
                <a:srgbClr val="479EDB"/>
              </a:solidFill>
              <a:latin typeface="Assistant" pitchFamily="2" charset="-79"/>
              <a:cs typeface="Assistant" pitchFamily="2" charset="-79"/>
            </a:endParaRPr>
          </a:p>
          <a:p>
            <a:pPr>
              <a:lnSpc>
                <a:spcPts val="2000"/>
              </a:lnSpc>
            </a:pPr>
            <a:r>
              <a:rPr lang="en-GB" sz="1400">
                <a:latin typeface="Assistant" pitchFamily="2" charset="-79"/>
                <a:cs typeface="Assistant" pitchFamily="2" charset="-79"/>
              </a:rPr>
              <a:t>Sit amet,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consectetuer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adipiscing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elit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,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sed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diam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nommy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nibh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euismod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tincidunt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ut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laoreet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dolore magna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aliquam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 </a:t>
            </a:r>
            <a:r>
              <a:rPr lang="en-GB" sz="1400" err="1">
                <a:latin typeface="Assistant" pitchFamily="2" charset="-79"/>
                <a:cs typeface="Assistant" pitchFamily="2" charset="-79"/>
              </a:rPr>
              <a:t>volutpat</a:t>
            </a:r>
            <a:r>
              <a:rPr lang="en-GB" sz="1400">
                <a:latin typeface="Assistant" pitchFamily="2" charset="-79"/>
                <a:cs typeface="Assistant" pitchFamily="2" charset="-79"/>
              </a:rPr>
              <a:t>. </a:t>
            </a:r>
          </a:p>
        </p:txBody>
      </p:sp>
      <p:pic>
        <p:nvPicPr>
          <p:cNvPr id="12" name="Afbeelding 1">
            <a:extLst>
              <a:ext uri="{FF2B5EF4-FFF2-40B4-BE49-F238E27FC236}">
                <a16:creationId xmlns:a16="http://schemas.microsoft.com/office/drawing/2014/main" id="{071BA0D4-0B93-479D-85E8-08D60C5174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1925617"/>
            <a:ext cx="191697" cy="191697"/>
          </a:xfrm>
          <a:prstGeom prst="rect">
            <a:avLst/>
          </a:prstGeom>
        </p:spPr>
      </p:pic>
      <p:pic>
        <p:nvPicPr>
          <p:cNvPr id="13" name="Afbeelding 11">
            <a:extLst>
              <a:ext uri="{FF2B5EF4-FFF2-40B4-BE49-F238E27FC236}">
                <a16:creationId xmlns:a16="http://schemas.microsoft.com/office/drawing/2014/main" id="{FA5003EA-07F9-4F25-A16B-DD53E728F8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3162746"/>
            <a:ext cx="191697" cy="191697"/>
          </a:xfrm>
          <a:prstGeom prst="rect">
            <a:avLst/>
          </a:prstGeom>
        </p:spPr>
      </p:pic>
      <p:pic>
        <p:nvPicPr>
          <p:cNvPr id="14" name="Afbeelding 12">
            <a:extLst>
              <a:ext uri="{FF2B5EF4-FFF2-40B4-BE49-F238E27FC236}">
                <a16:creationId xmlns:a16="http://schemas.microsoft.com/office/drawing/2014/main" id="{EA323091-C82C-4E4C-90C9-DB5E85A1AC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4389118"/>
            <a:ext cx="191697" cy="19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88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CDD82BE-D135-C544-8C46-204EE67B6B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60963" y="1543050"/>
            <a:ext cx="5938837" cy="3602038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980864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6DCD4-D09A-424D-BCF1-10D9CEB3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8/17/22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81BBE-0237-4A1F-BA6E-13DF7555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C6D35-11CD-4922-8A60-58D2E1AB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6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6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kstvak 10">
            <a:extLst>
              <a:ext uri="{FF2B5EF4-FFF2-40B4-BE49-F238E27FC236}">
                <a16:creationId xmlns:a16="http://schemas.microsoft.com/office/drawing/2014/main" id="{2361BA08-5D63-425D-AF01-964BF01C0FC9}"/>
              </a:ext>
            </a:extLst>
          </p:cNvPr>
          <p:cNvSpPr txBox="1"/>
          <p:nvPr userDrawn="1"/>
        </p:nvSpPr>
        <p:spPr>
          <a:xfrm>
            <a:off x="7425549" y="2126754"/>
            <a:ext cx="370179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err="1">
                <a:latin typeface="Assistant" pitchFamily="2" charset="-79"/>
                <a:cs typeface="Assistant" pitchFamily="2" charset="-79"/>
              </a:rPr>
              <a:t>Principal</a:t>
            </a:r>
            <a:r>
              <a:rPr lang="nl-NL" sz="1600" b="1">
                <a:latin typeface="Assistant" pitchFamily="2" charset="-79"/>
                <a:cs typeface="Assistant" pitchFamily="2" charset="-79"/>
              </a:rPr>
              <a:t> investigator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  <a:p>
            <a:r>
              <a:rPr lang="nl-NL" sz="1600" err="1">
                <a:latin typeface="Assistant" pitchFamily="2" charset="-79"/>
                <a:cs typeface="Assistant" pitchFamily="2" charset="-79"/>
              </a:rPr>
              <a:t>Affiliation</a:t>
            </a:r>
            <a:endParaRPr lang="nl-NL" sz="1600">
              <a:latin typeface="Assistant" pitchFamily="2" charset="-79"/>
              <a:cs typeface="Assistant" pitchFamily="2" charset="-79"/>
            </a:endParaRPr>
          </a:p>
          <a:p>
            <a:endParaRPr lang="nl-NL" sz="1600">
              <a:latin typeface="Assistant" pitchFamily="2" charset="-79"/>
              <a:cs typeface="Assistant" pitchFamily="2" charset="-79"/>
            </a:endParaRPr>
          </a:p>
          <a:p>
            <a:r>
              <a:rPr lang="nl-NL" sz="1600" b="1" err="1">
                <a:latin typeface="Assistant" pitchFamily="2" charset="-79"/>
                <a:cs typeface="Assistant" pitchFamily="2" charset="-79"/>
              </a:rPr>
              <a:t>eScience</a:t>
            </a:r>
            <a:r>
              <a:rPr lang="nl-NL" sz="1600" b="1">
                <a:latin typeface="Assistant" pitchFamily="2" charset="-79"/>
                <a:cs typeface="Assistant" pitchFamily="2" charset="-79"/>
              </a:rPr>
              <a:t> Research </a:t>
            </a:r>
            <a:r>
              <a:rPr lang="nl-NL" sz="1600" b="1" err="1">
                <a:latin typeface="Assistant" pitchFamily="2" charset="-79"/>
                <a:cs typeface="Assistant" pitchFamily="2" charset="-79"/>
              </a:rPr>
              <a:t>Coordinator</a:t>
            </a:r>
            <a:endParaRPr lang="nl-NL" sz="1600" b="1">
              <a:latin typeface="Assistant" pitchFamily="2" charset="-79"/>
              <a:cs typeface="Assistant" pitchFamily="2" charset="-79"/>
            </a:endParaRP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  <a:p>
            <a:endParaRPr lang="nl-NL" sz="1600">
              <a:latin typeface="Assistant" pitchFamily="2" charset="-79"/>
              <a:cs typeface="Assistant" pitchFamily="2" charset="-79"/>
            </a:endParaRPr>
          </a:p>
          <a:p>
            <a:r>
              <a:rPr lang="nl-NL" sz="1600" b="1" err="1">
                <a:latin typeface="Assistant" pitchFamily="2" charset="-79"/>
                <a:cs typeface="Assistant" pitchFamily="2" charset="-79"/>
              </a:rPr>
              <a:t>eScience</a:t>
            </a:r>
            <a:endParaRPr lang="nl-NL" sz="1600" b="1">
              <a:latin typeface="Assistant" pitchFamily="2" charset="-79"/>
              <a:cs typeface="Assistant" pitchFamily="2" charset="-79"/>
            </a:endParaRP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90766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kstvak 10">
            <a:extLst>
              <a:ext uri="{FF2B5EF4-FFF2-40B4-BE49-F238E27FC236}">
                <a16:creationId xmlns:a16="http://schemas.microsoft.com/office/drawing/2014/main" id="{2361BA08-5D63-425D-AF01-964BF01C0FC9}"/>
              </a:ext>
            </a:extLst>
          </p:cNvPr>
          <p:cNvSpPr txBox="1"/>
          <p:nvPr userDrawn="1"/>
        </p:nvSpPr>
        <p:spPr>
          <a:xfrm>
            <a:off x="7425549" y="2126754"/>
            <a:ext cx="370179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err="1">
                <a:latin typeface="Assistant" pitchFamily="2" charset="-79"/>
                <a:cs typeface="Assistant" pitchFamily="2" charset="-79"/>
              </a:rPr>
              <a:t>Principal</a:t>
            </a:r>
            <a:r>
              <a:rPr lang="nl-NL" sz="1600" b="1">
                <a:latin typeface="Assistant" pitchFamily="2" charset="-79"/>
                <a:cs typeface="Assistant" pitchFamily="2" charset="-79"/>
              </a:rPr>
              <a:t> investigator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  <a:p>
            <a:r>
              <a:rPr lang="nl-NL" sz="1600" err="1">
                <a:latin typeface="Assistant" pitchFamily="2" charset="-79"/>
                <a:cs typeface="Assistant" pitchFamily="2" charset="-79"/>
              </a:rPr>
              <a:t>Affiliation</a:t>
            </a:r>
            <a:endParaRPr lang="nl-NL" sz="1600">
              <a:latin typeface="Assistant" pitchFamily="2" charset="-79"/>
              <a:cs typeface="Assistant" pitchFamily="2" charset="-79"/>
            </a:endParaRPr>
          </a:p>
          <a:p>
            <a:endParaRPr lang="nl-NL" sz="1600">
              <a:latin typeface="Assistant" pitchFamily="2" charset="-79"/>
              <a:cs typeface="Assistant" pitchFamily="2" charset="-79"/>
            </a:endParaRPr>
          </a:p>
          <a:p>
            <a:r>
              <a:rPr lang="nl-NL" sz="1600" b="1" err="1">
                <a:latin typeface="Assistant" pitchFamily="2" charset="-79"/>
                <a:cs typeface="Assistant" pitchFamily="2" charset="-79"/>
              </a:rPr>
              <a:t>eScience</a:t>
            </a:r>
            <a:r>
              <a:rPr lang="nl-NL" sz="1600" b="1">
                <a:latin typeface="Assistant" pitchFamily="2" charset="-79"/>
                <a:cs typeface="Assistant" pitchFamily="2" charset="-79"/>
              </a:rPr>
              <a:t> Research </a:t>
            </a:r>
            <a:r>
              <a:rPr lang="nl-NL" sz="1600" b="1" err="1">
                <a:latin typeface="Assistant" pitchFamily="2" charset="-79"/>
                <a:cs typeface="Assistant" pitchFamily="2" charset="-79"/>
              </a:rPr>
              <a:t>Coordinator</a:t>
            </a:r>
            <a:endParaRPr lang="nl-NL" sz="1600" b="1">
              <a:latin typeface="Assistant" pitchFamily="2" charset="-79"/>
              <a:cs typeface="Assistant" pitchFamily="2" charset="-79"/>
            </a:endParaRP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  <a:p>
            <a:endParaRPr lang="nl-NL" sz="1600">
              <a:latin typeface="Assistant" pitchFamily="2" charset="-79"/>
              <a:cs typeface="Assistant" pitchFamily="2" charset="-79"/>
            </a:endParaRPr>
          </a:p>
          <a:p>
            <a:r>
              <a:rPr lang="nl-NL" sz="1600" b="1" err="1">
                <a:latin typeface="Assistant" pitchFamily="2" charset="-79"/>
                <a:cs typeface="Assistant" pitchFamily="2" charset="-79"/>
              </a:rPr>
              <a:t>eScience</a:t>
            </a:r>
            <a:endParaRPr lang="nl-NL" sz="1600" b="1">
              <a:latin typeface="Assistant" pitchFamily="2" charset="-79"/>
              <a:cs typeface="Assistant" pitchFamily="2" charset="-79"/>
            </a:endParaRP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15041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1054" y="2457485"/>
            <a:ext cx="5172860" cy="52511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1054" y="2988125"/>
            <a:ext cx="5172860" cy="538843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al 1">
            <a:extLst>
              <a:ext uri="{FF2B5EF4-FFF2-40B4-BE49-F238E27FC236}">
                <a16:creationId xmlns:a16="http://schemas.microsoft.com/office/drawing/2014/main" id="{5CC9E004-97E0-4615-A14A-133AC6C39587}"/>
              </a:ext>
            </a:extLst>
          </p:cNvPr>
          <p:cNvSpPr/>
          <p:nvPr userDrawn="1"/>
        </p:nvSpPr>
        <p:spPr>
          <a:xfrm>
            <a:off x="6635098" y="4112371"/>
            <a:ext cx="1169959" cy="1169959"/>
          </a:xfrm>
          <a:prstGeom prst="ellipse">
            <a:avLst/>
          </a:prstGeom>
          <a:blipFill dpi="0"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2">
            <a:extLst>
              <a:ext uri="{FF2B5EF4-FFF2-40B4-BE49-F238E27FC236}">
                <a16:creationId xmlns:a16="http://schemas.microsoft.com/office/drawing/2014/main" id="{E097A287-6819-46EF-A4A1-E5978F20F448}"/>
              </a:ext>
            </a:extLst>
          </p:cNvPr>
          <p:cNvSpPr txBox="1"/>
          <p:nvPr userDrawn="1"/>
        </p:nvSpPr>
        <p:spPr>
          <a:xfrm>
            <a:off x="6482698" y="3626536"/>
            <a:ext cx="2672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>
                <a:latin typeface="Assistant" pitchFamily="2" charset="-79"/>
                <a:cs typeface="Assistant" pitchFamily="2" charset="-79"/>
              </a:rPr>
              <a:t>Contact person</a:t>
            </a:r>
          </a:p>
        </p:txBody>
      </p:sp>
      <p:sp>
        <p:nvSpPr>
          <p:cNvPr id="10" name="Tekstvak 10">
            <a:extLst>
              <a:ext uri="{FF2B5EF4-FFF2-40B4-BE49-F238E27FC236}">
                <a16:creationId xmlns:a16="http://schemas.microsoft.com/office/drawing/2014/main" id="{434E4565-08BA-4536-9BBF-2A2765E921E8}"/>
              </a:ext>
            </a:extLst>
          </p:cNvPr>
          <p:cNvSpPr txBox="1"/>
          <p:nvPr userDrawn="1"/>
        </p:nvSpPr>
        <p:spPr>
          <a:xfrm>
            <a:off x="7848146" y="4349419"/>
            <a:ext cx="20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>
                <a:latin typeface="Assistant" pitchFamily="2" charset="-79"/>
                <a:cs typeface="Assistant" pitchFamily="2" charset="-79"/>
              </a:rPr>
              <a:t>Name of person</a:t>
            </a:r>
          </a:p>
        </p:txBody>
      </p:sp>
      <p:sp>
        <p:nvSpPr>
          <p:cNvPr id="11" name="Tekstvak 11">
            <a:extLst>
              <a:ext uri="{FF2B5EF4-FFF2-40B4-BE49-F238E27FC236}">
                <a16:creationId xmlns:a16="http://schemas.microsoft.com/office/drawing/2014/main" id="{C94B086D-54B9-4094-9C40-9363E370174F}"/>
              </a:ext>
            </a:extLst>
          </p:cNvPr>
          <p:cNvSpPr txBox="1"/>
          <p:nvPr userDrawn="1"/>
        </p:nvSpPr>
        <p:spPr>
          <a:xfrm>
            <a:off x="7848145" y="4650977"/>
            <a:ext cx="20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err="1">
                <a:latin typeface="Assistant" pitchFamily="2" charset="-79"/>
                <a:cs typeface="Assistant" pitchFamily="2" charset="-79"/>
              </a:rPr>
              <a:t>Organisation</a:t>
            </a:r>
            <a:endParaRPr lang="nl-NL" sz="1600">
              <a:latin typeface="Assistant" pitchFamily="2" charset="-79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1548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9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0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8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53DF0-B3E3-4CA0-901B-3E9940F7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7C2B6-AE5B-4C95-AFBB-4E4C0CAEA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9343F-3D17-496B-B837-C1FFB896E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30EFB-AB28-4A68-9CF2-24FEA7CF3D98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C3BB4-6034-4D3F-9DBD-013180527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1F1FB-D371-4F1E-A37C-3BD40CF8F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0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7" r:id="rId4"/>
    <p:sldLayoutId id="2147483663" r:id="rId5"/>
    <p:sldLayoutId id="2147483650" r:id="rId6"/>
    <p:sldLayoutId id="2147483671" r:id="rId7"/>
    <p:sldLayoutId id="2147483670" r:id="rId8"/>
    <p:sldLayoutId id="2147483661" r:id="rId9"/>
    <p:sldLayoutId id="2147483664" r:id="rId10"/>
    <p:sldLayoutId id="2147483668" r:id="rId11"/>
    <p:sldLayoutId id="2147483665" r:id="rId12"/>
    <p:sldLayoutId id="2147483669" r:id="rId13"/>
    <p:sldLayoutId id="214748366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D5B28-127B-ED49-9A36-ACDB077425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How to write good code? (</a:t>
            </a:r>
            <a:r>
              <a:rPr lang="en-US" sz="4000" dirty="0" err="1"/>
              <a:t>CodeRefinery</a:t>
            </a:r>
            <a:r>
              <a:rPr lang="en-US" sz="4000" dirty="0"/>
              <a:t>) introduction</a:t>
            </a:r>
            <a:endParaRPr lang="nl-NL" sz="4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9A8FB24-66F2-CD40-9110-29C998D07826}"/>
              </a:ext>
            </a:extLst>
          </p:cNvPr>
          <p:cNvSpPr/>
          <p:nvPr/>
        </p:nvSpPr>
        <p:spPr>
          <a:xfrm>
            <a:off x="504202" y="1632247"/>
            <a:ext cx="153824" cy="1623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00A9F4-098C-B844-A44E-8570C2B0B49A}"/>
              </a:ext>
            </a:extLst>
          </p:cNvPr>
          <p:cNvSpPr/>
          <p:nvPr/>
        </p:nvSpPr>
        <p:spPr>
          <a:xfrm>
            <a:off x="1370176" y="1632247"/>
            <a:ext cx="153824" cy="1623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5F81B410-429E-894E-A0FB-828F5310072B}"/>
              </a:ext>
            </a:extLst>
          </p:cNvPr>
          <p:cNvSpPr/>
          <p:nvPr/>
        </p:nvSpPr>
        <p:spPr>
          <a:xfrm flipV="1">
            <a:off x="-465746" y="2143760"/>
            <a:ext cx="2093719" cy="321322"/>
          </a:xfrm>
          <a:prstGeom prst="arc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EE7ED9-66EF-8046-8053-D97D5CF4BB1D}"/>
              </a:ext>
            </a:extLst>
          </p:cNvPr>
          <p:cNvSpPr/>
          <p:nvPr/>
        </p:nvSpPr>
        <p:spPr>
          <a:xfrm>
            <a:off x="1442815" y="5095430"/>
            <a:ext cx="153824" cy="1623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D93F0C-C716-1349-9682-ED2E57485DED}"/>
              </a:ext>
            </a:extLst>
          </p:cNvPr>
          <p:cNvSpPr/>
          <p:nvPr/>
        </p:nvSpPr>
        <p:spPr>
          <a:xfrm>
            <a:off x="2308789" y="5095430"/>
            <a:ext cx="153824" cy="1623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F7B7EC-4AA0-0B48-965F-F4ADAE9F72B7}"/>
              </a:ext>
            </a:extLst>
          </p:cNvPr>
          <p:cNvSpPr/>
          <p:nvPr/>
        </p:nvSpPr>
        <p:spPr>
          <a:xfrm>
            <a:off x="10675121" y="3613447"/>
            <a:ext cx="153824" cy="1623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870A7B-5DBC-A547-9A36-324332D28E9D}"/>
              </a:ext>
            </a:extLst>
          </p:cNvPr>
          <p:cNvSpPr/>
          <p:nvPr/>
        </p:nvSpPr>
        <p:spPr>
          <a:xfrm>
            <a:off x="11541095" y="3613447"/>
            <a:ext cx="153824" cy="1623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038733-6188-C44A-9CC4-C165A201C98C}"/>
              </a:ext>
            </a:extLst>
          </p:cNvPr>
          <p:cNvSpPr/>
          <p:nvPr/>
        </p:nvSpPr>
        <p:spPr>
          <a:xfrm>
            <a:off x="10950723" y="2972512"/>
            <a:ext cx="475004" cy="3432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A822BE84-7C03-3D4D-9904-FFA71EECD481}"/>
              </a:ext>
            </a:extLst>
          </p:cNvPr>
          <p:cNvSpPr/>
          <p:nvPr/>
        </p:nvSpPr>
        <p:spPr>
          <a:xfrm flipV="1">
            <a:off x="395955" y="6372504"/>
            <a:ext cx="2093719" cy="321322"/>
          </a:xfrm>
          <a:prstGeom prst="arc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98C3C173-C87A-664D-8DF3-9DDC5E646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9151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D681-45F7-AD43-993C-36A4E7AF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r>
              <a:rPr lang="en-GB" dirty="0"/>
              <a:t>Software Engineering is Programming integrated over time</a:t>
            </a:r>
            <a:br>
              <a:rPr lang="en-GB" dirty="0"/>
            </a:br>
            <a:br>
              <a:rPr lang="en-GB" b="0" dirty="0"/>
            </a:br>
            <a:endParaRPr lang="en-GB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4C5F3-E6CB-AA46-9A91-FC4425635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Titus Winters, Google C++ </a:t>
            </a:r>
            <a:r>
              <a:rPr lang="en-GB" dirty="0" err="1"/>
              <a:t>devlead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7218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24B5-8529-EE41-B9BE-4D0BBA0F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200" dirty="0"/>
              <a:t>Software engineering tools can speed up development on the long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86552-5D55-7F46-AF73-4A85F4C8F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9329" y="1825625"/>
            <a:ext cx="4022397" cy="4351338"/>
          </a:xfrm>
        </p:spPr>
        <p:txBody>
          <a:bodyPr/>
          <a:lstStyle/>
          <a:p>
            <a:pPr marL="0" indent="0">
              <a:buNone/>
            </a:pPr>
            <a:r>
              <a:rPr lang="en-NL" dirty="0"/>
              <a:t>To get on </a:t>
            </a:r>
            <a:r>
              <a:rPr lang="en-NL"/>
              <a:t>the </a:t>
            </a:r>
            <a:r>
              <a:rPr lang="en-NL" b="1"/>
              <a:t>red</a:t>
            </a:r>
            <a:r>
              <a:rPr lang="en-NL"/>
              <a:t> </a:t>
            </a:r>
            <a:r>
              <a:rPr lang="en-NL" dirty="0"/>
              <a:t>curve:</a:t>
            </a:r>
          </a:p>
          <a:p>
            <a:r>
              <a:rPr lang="en-NL" dirty="0"/>
              <a:t>Version Control</a:t>
            </a:r>
          </a:p>
          <a:p>
            <a:r>
              <a:rPr lang="en-NL" dirty="0"/>
              <a:t>Github</a:t>
            </a:r>
          </a:p>
          <a:p>
            <a:r>
              <a:rPr lang="en-NL" dirty="0"/>
              <a:t>Code Review</a:t>
            </a:r>
          </a:p>
          <a:p>
            <a:r>
              <a:rPr lang="en-NL" dirty="0"/>
              <a:t>Testing</a:t>
            </a:r>
          </a:p>
          <a:p>
            <a:r>
              <a:rPr lang="en-NL" dirty="0"/>
              <a:t>Modular coding</a:t>
            </a:r>
          </a:p>
          <a:p>
            <a:r>
              <a:rPr lang="en-NL" dirty="0"/>
              <a:t>Documentation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E4672-ED86-6540-923B-83702D62D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8" y="1468055"/>
            <a:ext cx="7054312" cy="519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7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B427-9BE7-C64C-B595-A9B59A6B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All projects are different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FF94BC-984F-784E-8D95-39A77C7B8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388" y="1805804"/>
            <a:ext cx="6541811" cy="468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3CF8-3ED8-8941-8E71-3E0EB40E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How to decide what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CDBA-9B98-1F4E-91F1-D39CBF8BA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How long should this code last?</a:t>
            </a:r>
          </a:p>
          <a:p>
            <a:pPr lvl="1"/>
            <a:r>
              <a:rPr lang="en-NL" dirty="0"/>
              <a:t>Longer than a week -&gt; U</a:t>
            </a:r>
            <a:r>
              <a:rPr lang="en-GB" dirty="0"/>
              <a:t>s</a:t>
            </a:r>
            <a:r>
              <a:rPr lang="en-NL" dirty="0"/>
              <a:t>e version control + Github</a:t>
            </a:r>
          </a:p>
          <a:p>
            <a:pPr lvl="1"/>
            <a:r>
              <a:rPr lang="en-NL" dirty="0"/>
              <a:t>Longer than 3 months -&gt; write tests</a:t>
            </a:r>
          </a:p>
          <a:p>
            <a:pPr lvl="1"/>
            <a:r>
              <a:rPr lang="en-NL" dirty="0"/>
              <a:t>Longer than half a year -&gt; Write documenation and automate tests</a:t>
            </a:r>
          </a:p>
          <a:p>
            <a:r>
              <a:rPr lang="en-NL" dirty="0"/>
              <a:t>How may people use it?</a:t>
            </a:r>
          </a:p>
          <a:p>
            <a:pPr lvl="1"/>
            <a:r>
              <a:rPr lang="en-NL" dirty="0"/>
              <a:t>1 -&gt; just push to main branch</a:t>
            </a:r>
          </a:p>
          <a:p>
            <a:pPr lvl="1"/>
            <a:r>
              <a:rPr lang="en-NL" dirty="0"/>
              <a:t>2+ -&gt; use branches and merge to main</a:t>
            </a:r>
          </a:p>
          <a:p>
            <a:pPr lvl="1"/>
            <a:r>
              <a:rPr lang="en-NL" dirty="0"/>
              <a:t>2+ (+ students) -&gt; Code Review</a:t>
            </a:r>
          </a:p>
          <a:p>
            <a:pPr lvl="1"/>
            <a:r>
              <a:rPr lang="en-NL" dirty="0"/>
              <a:t>2+ (+outside users) -&gt; Release branch + everything else</a:t>
            </a:r>
          </a:p>
        </p:txBody>
      </p:sp>
    </p:spTree>
    <p:extLst>
      <p:ext uri="{BB962C8B-B14F-4D97-AF65-F5344CB8AC3E}">
        <p14:creationId xmlns:p14="http://schemas.microsoft.com/office/powerpoint/2010/main" val="4251064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Scienc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Custom 2">
      <a:majorFont>
        <a:latin typeface="Nunito"/>
        <a:ea typeface=""/>
        <a:cs typeface=""/>
      </a:majorFont>
      <a:minorFont>
        <a:latin typeface="Assista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6898810-f9b9-406f-8188-8f8f7cdf5520">
      <UserInfo>
        <DisplayName>Vliet, M.H.M. van (PHEG)</DisplayName>
        <AccountId>165</AccountId>
        <AccountType/>
      </UserInfo>
      <UserInfo>
        <DisplayName>Kristell</DisplayName>
        <AccountId>51</AccountId>
        <AccountType/>
      </UserInfo>
      <UserInfo>
        <DisplayName>Nele Albers</DisplayName>
        <AccountId>126</AccountId>
        <AccountType/>
      </UserInfo>
      <UserInfo>
        <DisplayName>Bouke Scheltinga</DisplayName>
        <AccountId>143</AccountId>
        <AccountType/>
      </UserInfo>
      <UserInfo>
        <DisplayName>Djura Smits</DisplayName>
        <AccountId>16</AccountId>
        <AccountType/>
      </UserInfo>
    </SharedWithUsers>
    <MediaLengthInSeconds xmlns="af34c8a9-9806-44d6-aa44-d772f279332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164C23EC47024F97AA423E75479F12" ma:contentTypeVersion="13" ma:contentTypeDescription="Create a new document." ma:contentTypeScope="" ma:versionID="1c37ccf16b58e51c5c367e9bb2871beb">
  <xsd:schema xmlns:xsd="http://www.w3.org/2001/XMLSchema" xmlns:xs="http://www.w3.org/2001/XMLSchema" xmlns:p="http://schemas.microsoft.com/office/2006/metadata/properties" xmlns:ns2="af34c8a9-9806-44d6-aa44-d772f2793323" xmlns:ns3="26898810-f9b9-406f-8188-8f8f7cdf5520" targetNamespace="http://schemas.microsoft.com/office/2006/metadata/properties" ma:root="true" ma:fieldsID="3a8e0ead1a3c3375a971a978dcef1dd9" ns2:_="" ns3:_="">
    <xsd:import namespace="af34c8a9-9806-44d6-aa44-d772f2793323"/>
    <xsd:import namespace="26898810-f9b9-406f-8188-8f8f7cdf55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34c8a9-9806-44d6-aa44-d772f27933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98810-f9b9-406f-8188-8f8f7cdf552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FF6FBF-B4F4-49AD-A88B-091F94ABFAFA}">
  <ds:schemaRefs>
    <ds:schemaRef ds:uri="http://schemas.microsoft.com/office/2006/documentManagement/types"/>
    <ds:schemaRef ds:uri="af34c8a9-9806-44d6-aa44-d772f2793323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26898810-f9b9-406f-8188-8f8f7cdf5520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5D589B7-DDAC-481C-A7B6-75A4EB97D6BA}">
  <ds:schemaRefs>
    <ds:schemaRef ds:uri="26898810-f9b9-406f-8188-8f8f7cdf5520"/>
    <ds:schemaRef ds:uri="af34c8a9-9806-44d6-aa44-d772f279332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72CECC3-7DC2-48A3-A34C-CF77ADEDD2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21522</TotalTime>
  <Words>143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Assistant</vt:lpstr>
      <vt:lpstr>Calibri</vt:lpstr>
      <vt:lpstr>Arial</vt:lpstr>
      <vt:lpstr>Nunito</vt:lpstr>
      <vt:lpstr>Office Theme</vt:lpstr>
      <vt:lpstr>How to write good code? (CodeRefinery) introduction</vt:lpstr>
      <vt:lpstr>Software Engineering is Programming integrated over time  </vt:lpstr>
      <vt:lpstr>Software engineering tools can speed up development on the long run</vt:lpstr>
      <vt:lpstr>All projects are different</vt:lpstr>
      <vt:lpstr>How to decide what to use?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Netherlands eScience Center</dc:title>
  <dc:creator>Ben van Werkhoven</dc:creator>
  <cp:lastModifiedBy>Sven van der Burg</cp:lastModifiedBy>
  <cp:revision>8</cp:revision>
  <dcterms:created xsi:type="dcterms:W3CDTF">2021-07-14T12:30:17Z</dcterms:created>
  <dcterms:modified xsi:type="dcterms:W3CDTF">2022-08-17T08:05:50Z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0x01010097164C23EC47024F97AA423E75479F12</vt:lpwstr>
  </property>
  <property fmtid="{D5CDD505-2E9C-101B-9397-08002B2CF9AE}" pid="3" name="Order">
    <vt:r8>55400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</Properties>
</file>