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776" r:id="rId3"/>
    <p:sldMasterId id="2147483752" r:id="rId4"/>
  </p:sldMasterIdLst>
  <p:notesMasterIdLst>
    <p:notesMasterId r:id="rId11"/>
  </p:notesMasterIdLst>
  <p:sldIdLst>
    <p:sldId id="278" r:id="rId5"/>
    <p:sldId id="270" r:id="rId6"/>
    <p:sldId id="280" r:id="rId7"/>
    <p:sldId id="281" r:id="rId8"/>
    <p:sldId id="282" r:id="rId9"/>
    <p:sldId id="28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49" d="100"/>
          <a:sy n="49" d="100"/>
        </p:scale>
        <p:origin x="22" y="4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1F979-4547-4A3A-A3A2-55B2EE3424FC}" type="datetimeFigureOut">
              <a:t>03/06/2023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C52F9-905A-4EB1-B64D-BA2B735BA04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32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1413A4DF-60ED-4D29-91AE-F6D9EE6C551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6B5A1DA7-E569-4F06-8017-FA2B5B145F0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61E0A4B-02FE-41AD-B8C7-7AD1E0CF0AF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76C8C535-AA9A-4B7E-81A9-866AFD0DA96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57A6DF8E-08B5-4C33-95C6-E372E986EB3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46D00FB5-25B3-4D74-9C6E-521F4DE16CC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25C6D7A-9C4B-4E54-8034-E22078F3ECE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905FE247-EDE7-434C-A62D-F0E1F860FC0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E63E9687-FAA1-4ED9-9341-937F92DAA19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572260CA-E1C3-441C-B333-A55AA613F35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13D0B52-18B8-46AF-9BA1-EDA6F41DC134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7F0400E-488D-43CB-9B3D-5362514073FE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17BAB39-B035-4520-B726-243A995F47A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2184C2A-0541-447A-BBED-429BAC5965A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487EF5B-0DB8-4BB0-8D8B-B62A6A4D0B6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475755C-DCD5-49F4-9415-4E9EB68A987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BDE6843-290C-4424-A5BF-131A9FA97B1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4491FF4-02E0-4239-8D46-C162383B03B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046598A-DAFC-4EE8-BB19-F4DD70F6AEE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D56CD3C-3271-4999-B5FF-C1E22671071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CD71164-D284-46D8-8A9F-1E9CC0BCAD3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E440E5E-AF6D-4F3F-81DA-7DD77744008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3C3EE90-5031-42B2-86D2-6529E100ECD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F903546-3B4E-4157-8FED-9B35E0A1D0E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8FAD6A3-EE87-4D3D-A74B-0E6A4A55B7E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1B428BC-1A2F-488A-90DE-20071568037C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DB8F72-C93E-492B-80FD-FD0CF47272F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FAFB31B-7B95-4889-AF77-2225C2883C5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38A4527-6D61-410D-B3C7-C771EDAEA15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3AE5E61-F229-488B-B65B-23DC6309C53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EE26401-CC40-4181-8635-8A73D5C3B1F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7DD1902-500B-4CA7-A87E-37E65F71EAD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F7F5083-BEA8-43F4-9C74-8B5EBECF7B3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818607A-0E5D-4763-A5EC-CE45FE53AD3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2DD451-2176-4074-B6BF-D2F53912CE81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73C489C-0C4E-4F90-AE87-EA0D4367E8C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FD75-F66A-4849-8F04-1D4BCBEA8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3760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FDA3F-E1B8-40BD-8CBB-3BE733B7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4240"/>
            <a:ext cx="9144000" cy="5435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A13D7-779E-4E56-AAA8-196B6D23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F56F3-B404-4155-829A-16CCD590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0715F-5DAA-42CE-ADD5-D4D62E9E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6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ounded Rectangle 8"/>
          <p:cNvSpPr/>
          <p:nvPr/>
        </p:nvSpPr>
        <p:spPr>
          <a:xfrm>
            <a:off x="6655680" y="1287720"/>
            <a:ext cx="5344200" cy="4448880"/>
          </a:xfrm>
          <a:prstGeom prst="roundRect">
            <a:avLst>
              <a:gd name="adj" fmla="val 16667"/>
            </a:avLst>
          </a:prstGeom>
          <a:solidFill>
            <a:srgbClr val="1FA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nl-NL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nl-NL" sz="1400" b="0" strike="noStrike" spc="-1">
                <a:latin typeface="Times New Roman"/>
              </a:rPr>
              <a:t>&lt;voettekst&gt;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ssistan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5BFD281-C8E9-4219-A374-3236AF31753B}" type="slidenum">
              <a:rPr lang="en-US" sz="1200" b="0" strike="noStrike" spc="-1">
                <a:solidFill>
                  <a:srgbClr val="8B8B8B"/>
                </a:solidFill>
                <a:latin typeface="Assistant"/>
              </a:rPr>
              <a:t>‹#›</a:t>
            </a:fld>
            <a:endParaRPr lang="nl-NL" sz="1200" b="0" strike="noStrike" spc="-1">
              <a:latin typeface="Times New Roman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nl-NL" sz="1400" b="0" strike="noStrike" spc="-1">
                <a:latin typeface="Times New Roman"/>
              </a:defRPr>
            </a:lvl1pPr>
          </a:lstStyle>
          <a:p>
            <a:r>
              <a:rPr lang="nl-NL" sz="1400" b="0" strike="noStrike" spc="-1">
                <a:latin typeface="Times New Roman"/>
              </a:rPr>
              <a:t>&lt;datum/tijd&gt;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nl-NL" sz="4400" b="0" strike="noStrike" spc="-1">
                <a:latin typeface="Arial"/>
              </a:rPr>
              <a:t>Klik om de opmaak van de titeltekst te bewerken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latin typeface="Arial"/>
              </a:rPr>
              <a:t>Klik om de opmaak van de overzichtstekst te bewerken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latin typeface="Arial"/>
              </a:rPr>
              <a:t>Tweede overzichtsniveau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latin typeface="Arial"/>
              </a:rPr>
              <a:t>Derde overzichtsniveau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latin typeface="Arial"/>
              </a:rPr>
              <a:t>Vierde overzichtsniveau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Vijfde overzichtsniveau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Zesde overzichtsniveau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Zevende overzichtsniveau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550920" y="2457360"/>
            <a:ext cx="5172120" cy="5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nl-NL" sz="1800" b="0" strike="noStrike" spc="-1">
                <a:latin typeface="Arial"/>
              </a:rPr>
              <a:t>Klik om de opmaak van de titeltekst te bewerken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nl-NL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nl-NL" sz="1400" b="0" strike="noStrike" spc="-1">
                <a:latin typeface="Times New Roman"/>
              </a:rPr>
              <a:t>&lt;voettekst&gt;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ssistan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9D4B8D-43A0-4078-B8E4-8FD3F4CE9531}" type="slidenum">
              <a:rPr lang="en-US" sz="1200" b="0" strike="noStrike" spc="-1">
                <a:solidFill>
                  <a:srgbClr val="8B8B8B"/>
                </a:solidFill>
                <a:latin typeface="Assistant"/>
              </a:rPr>
              <a:t>‹#›</a:t>
            </a:fld>
            <a:endParaRPr lang="nl-NL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nl-NL" sz="1400" b="0" strike="noStrike" spc="-1">
                <a:latin typeface="Times New Roman"/>
              </a:defRPr>
            </a:lvl1pPr>
          </a:lstStyle>
          <a:p>
            <a:r>
              <a:rPr lang="nl-NL" sz="1400" b="0" strike="noStrike" spc="-1">
                <a:latin typeface="Times New Roman"/>
              </a:rPr>
              <a:t>&lt;datum/tijd&gt;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latin typeface="Arial"/>
              </a:rPr>
              <a:t>Klik om de opmaak van de overzichtstekst te bewerken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latin typeface="Arial"/>
              </a:rPr>
              <a:t>Tweede overzichtsniveau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latin typeface="Arial"/>
              </a:rPr>
              <a:t>Derde overzichtsniveau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latin typeface="Arial"/>
              </a:rPr>
              <a:t>Vierde overzichtsniveau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Vijfde overzichtsniveau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Zesde overzichtsniveau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Zevende overzichtsniveau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3" r:id="rId2"/>
    <p:sldLayoutId id="2147483777" r:id="rId3"/>
    <p:sldLayoutId id="2147483779" r:id="rId4"/>
    <p:sldLayoutId id="2147483781" r:id="rId5"/>
    <p:sldLayoutId id="2147483772" r:id="rId6"/>
    <p:sldLayoutId id="2147483778" r:id="rId7"/>
    <p:sldLayoutId id="2147483780" r:id="rId8"/>
    <p:sldLayoutId id="2147483775" r:id="rId9"/>
    <p:sldLayoutId id="2147483774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5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550920" y="2457360"/>
            <a:ext cx="5172120" cy="5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nl-NL" sz="1800" b="0" strike="noStrike" spc="-1">
                <a:latin typeface="Arial"/>
              </a:rPr>
              <a:t>Klik om de opmaak van de titeltekst te bewerken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nl-NL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nl-NL" sz="1400" b="0" strike="noStrike" spc="-1">
                <a:latin typeface="Times New Roman"/>
              </a:rPr>
              <a:t>&lt;voettekst&gt;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ssistan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1D21642-DBE9-4A29-A54C-77874A324487}" type="slidenum">
              <a:rPr lang="en-US" sz="1200" b="0" strike="noStrike" spc="-1">
                <a:solidFill>
                  <a:srgbClr val="8B8B8B"/>
                </a:solidFill>
                <a:latin typeface="Assistant"/>
              </a:rPr>
              <a:t>‹#›</a:t>
            </a:fld>
            <a:endParaRPr lang="nl-NL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nl-NL" sz="1400" b="0" strike="noStrike" spc="-1">
                <a:latin typeface="Times New Roman"/>
              </a:defRPr>
            </a:lvl1pPr>
          </a:lstStyle>
          <a:p>
            <a:r>
              <a:rPr lang="nl-NL" sz="1400" b="0" strike="noStrike" spc="-1">
                <a:latin typeface="Times New Roman"/>
              </a:rPr>
              <a:t>&lt;datum/tijd&gt;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latin typeface="Arial"/>
              </a:rPr>
              <a:t>Klik om de opmaak van de overzichtstekst te bewerken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latin typeface="Arial"/>
              </a:rPr>
              <a:t>Tweede overzichtsniveau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latin typeface="Arial"/>
              </a:rPr>
              <a:t>Derde overzichtsniveau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latin typeface="Arial"/>
              </a:rPr>
              <a:t>Vierde overzichtsniveau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Vijfde overzichtsniveau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Zesde overzichtsniveau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Zevende overzichtsniveau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54" r:id="rId12"/>
    <p:sldLayoutId id="214748378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image.org/docs/stable/api/skimage.transform.html#skimage.transform.resize" TargetMode="Externa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BD5B28-127B-ED49-9A36-ACDB07742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9808" y="2167234"/>
            <a:ext cx="9144000" cy="2387600"/>
          </a:xfrm>
        </p:spPr>
        <p:txBody>
          <a:bodyPr/>
          <a:lstStyle/>
          <a:p>
            <a:br>
              <a:rPr lang="en-US" sz="4000" dirty="0"/>
            </a:br>
            <a:r>
              <a:rPr lang="en-US" sz="4000" dirty="0"/>
              <a:t>Image processing w/ Python:</a:t>
            </a:r>
            <a:br>
              <a:rPr lang="en-US" sz="4000" dirty="0"/>
            </a:br>
            <a:r>
              <a:rPr lang="en-US" sz="5400" dirty="0" err="1"/>
              <a:t>skimage</a:t>
            </a:r>
            <a:r>
              <a:rPr lang="en-US" sz="5400" dirty="0"/>
              <a:t> </a:t>
            </a:r>
            <a:br>
              <a:rPr lang="en-US" sz="4000" dirty="0"/>
            </a:br>
            <a:br>
              <a:rPr lang="en-US" sz="4000" dirty="0"/>
            </a:br>
            <a:r>
              <a:rPr lang="en-US" sz="3200" b="0" dirty="0"/>
              <a:t>Dr. Candace Makeda Moore, MD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710353C8-F1B0-84E8-4EAC-CD7DC76047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954" y="-95249"/>
            <a:ext cx="4071978" cy="4238625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2C4E1640-FA4A-6866-C499-4E7C613A4A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" y="1199515"/>
            <a:ext cx="2030418" cy="5658484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04F24F41-6B62-73DD-D4A8-69C5CA4E62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32" y="4393182"/>
            <a:ext cx="4071979" cy="2474343"/>
          </a:xfrm>
          <a:prstGeom prst="rect">
            <a:avLst/>
          </a:prstGeom>
        </p:spPr>
      </p:pic>
      <p:pic>
        <p:nvPicPr>
          <p:cNvPr id="15" name="Afbeelding 14" descr="Afbeelding met tekst, illustratie&#10;&#10;Automatisch gegenereerde beschrijving">
            <a:extLst>
              <a:ext uri="{FF2B5EF4-FFF2-40B4-BE49-F238E27FC236}">
                <a16:creationId xmlns:a16="http://schemas.microsoft.com/office/drawing/2014/main" id="{BA48A7DB-4F19-A414-B682-BB6DC4CD4F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100" y="817262"/>
            <a:ext cx="731832" cy="1760353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2BC4B1A0-6291-F8CA-B7B4-45301CD53D7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32" y="2840204"/>
            <a:ext cx="569243" cy="1303172"/>
          </a:xfrm>
          <a:prstGeom prst="rect">
            <a:avLst/>
          </a:prstGeom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213E253A-4C9A-3FE3-0ABD-4597D3E9F65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6006815"/>
            <a:ext cx="2080416" cy="57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382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C1830A-863E-F8CD-FD0D-B74B00274866}"/>
              </a:ext>
            </a:extLst>
          </p:cNvPr>
          <p:cNvSpPr txBox="1"/>
          <p:nvPr/>
        </p:nvSpPr>
        <p:spPr>
          <a:xfrm>
            <a:off x="1228928" y="1263360"/>
            <a:ext cx="10127340" cy="51398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Basics with </a:t>
            </a:r>
            <a:r>
              <a:rPr lang="en-US" sz="2400" dirty="0" err="1">
                <a:ea typeface="+mn-lt"/>
                <a:cs typeface="+mn-lt"/>
              </a:rPr>
              <a:t>skimage</a:t>
            </a:r>
            <a:endParaRPr lang="en-US" sz="2400" dirty="0"/>
          </a:p>
          <a:p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Read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Open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Display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Resize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Slice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Threshold</a:t>
            </a: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endParaRPr lang="en-US" dirty="0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7B00A93F-4EA5-E052-8703-BB2312611F81}"/>
              </a:ext>
            </a:extLst>
          </p:cNvPr>
          <p:cNvSpPr txBox="1"/>
          <p:nvPr/>
        </p:nvSpPr>
        <p:spPr>
          <a:xfrm>
            <a:off x="1860110" y="374369"/>
            <a:ext cx="9293659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7030A0"/>
                </a:solidFill>
              </a:rPr>
              <a:t>Image processing in Python: </a:t>
            </a:r>
            <a:r>
              <a:rPr lang="en-US" sz="2800" b="1" dirty="0" err="1">
                <a:solidFill>
                  <a:srgbClr val="7030A0"/>
                </a:solidFill>
              </a:rPr>
              <a:t>skimage</a:t>
            </a:r>
            <a:endParaRPr lang="en-US" sz="2800" b="1" dirty="0">
              <a:solidFill>
                <a:srgbClr val="7030A0"/>
              </a:solidFill>
            </a:endParaRP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</p:spTree>
    <p:extLst>
      <p:ext uri="{BB962C8B-B14F-4D97-AF65-F5344CB8AC3E}">
        <p14:creationId xmlns:p14="http://schemas.microsoft.com/office/powerpoint/2010/main" val="2875021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1860110" y="374369"/>
            <a:ext cx="9293659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7030A0"/>
                </a:solidFill>
              </a:rPr>
              <a:t>Image processing in Python: </a:t>
            </a:r>
            <a:r>
              <a:rPr lang="en-US" sz="2800" b="1" dirty="0" err="1">
                <a:solidFill>
                  <a:srgbClr val="7030A0"/>
                </a:solidFill>
              </a:rPr>
              <a:t>Skimage</a:t>
            </a:r>
            <a:endParaRPr lang="en-US" sz="2800" b="1" dirty="0">
              <a:solidFill>
                <a:srgbClr val="7030A0"/>
              </a:solidFill>
            </a:endParaRP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F75B38-1912-14AB-3BF8-7F06B67F8980}"/>
              </a:ext>
            </a:extLst>
          </p:cNvPr>
          <p:cNvSpPr txBox="1"/>
          <p:nvPr/>
        </p:nvSpPr>
        <p:spPr>
          <a:xfrm>
            <a:off x="201038" y="1057564"/>
            <a:ext cx="1178992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ea typeface="+mn-lt"/>
                <a:cs typeface="+mn-lt"/>
              </a:rPr>
              <a:t>Watching code: more than one way possible</a:t>
            </a:r>
          </a:p>
          <a:p>
            <a:endParaRPr lang="en-US" sz="3600" b="1" dirty="0">
              <a:ea typeface="+mn-lt"/>
              <a:cs typeface="+mn-lt"/>
            </a:endParaRPr>
          </a:p>
          <a:p>
            <a:r>
              <a:rPr lang="en-US" sz="3600" dirty="0">
                <a:ea typeface="+mn-lt"/>
                <a:cs typeface="+mn-lt"/>
              </a:rPr>
              <a:t>Resizing: </a:t>
            </a:r>
            <a:r>
              <a:rPr lang="en-US" sz="3600" u="sng" dirty="0">
                <a:ea typeface="+mn-lt"/>
                <a:cs typeface="+mn-lt"/>
              </a:rPr>
              <a:t>use the documentation</a:t>
            </a:r>
          </a:p>
          <a:p>
            <a:r>
              <a:rPr lang="en-US" sz="3600" dirty="0" err="1">
                <a:ea typeface="+mn-lt"/>
                <a:cs typeface="+mn-lt"/>
              </a:rPr>
              <a:t>skimage.transform</a:t>
            </a:r>
            <a:endParaRPr lang="en-US" sz="3600" dirty="0">
              <a:ea typeface="+mn-lt"/>
              <a:cs typeface="+mn-lt"/>
            </a:endParaRPr>
          </a:p>
          <a:p>
            <a:r>
              <a:rPr lang="en-US" sz="3600" dirty="0" err="1"/>
              <a:t>skimage.transform.resize</a:t>
            </a:r>
            <a:endParaRPr lang="en-US" sz="3600" dirty="0"/>
          </a:p>
          <a:p>
            <a:endParaRPr lang="en-US" sz="3600" b="1" dirty="0"/>
          </a:p>
          <a:p>
            <a:endParaRPr lang="en-US" sz="3600" b="1" dirty="0"/>
          </a:p>
          <a:p>
            <a:r>
              <a:rPr lang="nl-NL" sz="2000" dirty="0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https://scikit-image.org/docs/stable/api/skimage.transform.html#skimage.transform.resize</a:t>
            </a:r>
            <a:endParaRPr lang="nl-NL" sz="20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nl-NL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nl-NL" sz="2000" dirty="0">
                <a:solidFill>
                  <a:schemeClr val="accent1">
                    <a:lumMod val="50000"/>
                  </a:schemeClr>
                </a:solidFill>
              </a:rPr>
              <a:t>						</a:t>
            </a:r>
            <a:r>
              <a:rPr lang="nl-NL" sz="2000" dirty="0" err="1">
                <a:solidFill>
                  <a:schemeClr val="accent1">
                    <a:lumMod val="50000"/>
                  </a:schemeClr>
                </a:solidFill>
              </a:rPr>
              <a:t>Exercise</a:t>
            </a:r>
            <a:r>
              <a:rPr lang="nl-NL" sz="2000" dirty="0">
                <a:solidFill>
                  <a:schemeClr val="accent1">
                    <a:lumMod val="50000"/>
                  </a:schemeClr>
                </a:solidFill>
              </a:rPr>
              <a:t> 1 </a:t>
            </a:r>
            <a:endParaRPr lang="en-NL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207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1860110" y="374369"/>
            <a:ext cx="9293659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7030A0"/>
                </a:solidFill>
              </a:rPr>
              <a:t>Image processing in Python: </a:t>
            </a:r>
            <a:r>
              <a:rPr lang="en-US" sz="2800" b="1" dirty="0" err="1">
                <a:solidFill>
                  <a:srgbClr val="7030A0"/>
                </a:solidFill>
              </a:rPr>
              <a:t>Skimage</a:t>
            </a:r>
            <a:endParaRPr lang="en-US" sz="2800" b="1" dirty="0">
              <a:solidFill>
                <a:srgbClr val="7030A0"/>
              </a:solidFill>
            </a:endParaRP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F75B38-1912-14AB-3BF8-7F06B67F8980}"/>
              </a:ext>
            </a:extLst>
          </p:cNvPr>
          <p:cNvSpPr txBox="1"/>
          <p:nvPr/>
        </p:nvSpPr>
        <p:spPr>
          <a:xfrm>
            <a:off x="745786" y="1102468"/>
            <a:ext cx="102983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ea typeface="+mn-lt"/>
                <a:cs typeface="+mn-lt"/>
              </a:rPr>
              <a:t>Simple thresholding</a:t>
            </a:r>
          </a:p>
          <a:p>
            <a:endParaRPr lang="en-US" sz="3600" b="1" dirty="0">
              <a:ea typeface="+mn-lt"/>
              <a:cs typeface="+mn-lt"/>
            </a:endParaRPr>
          </a:p>
          <a:p>
            <a:r>
              <a:rPr lang="en-US" sz="3600" b="1" dirty="0">
                <a:ea typeface="+mn-lt"/>
                <a:cs typeface="+mn-lt"/>
              </a:rPr>
              <a:t>Exercise 2: remake </a:t>
            </a:r>
            <a:r>
              <a:rPr lang="nl-NL" sz="3600" b="0" i="0" dirty="0">
                <a:solidFill>
                  <a:srgbClr val="D63384"/>
                </a:solidFill>
                <a:effectLst/>
                <a:latin typeface="Source Code Pro" panose="020B0604020202020204" pitchFamily="49" charset="0"/>
              </a:rPr>
              <a:t>data/sudoku.png</a:t>
            </a:r>
            <a:endParaRPr lang="en-US" sz="3600" b="1" dirty="0">
              <a:ea typeface="+mn-lt"/>
              <a:cs typeface="+mn-lt"/>
            </a:endParaRPr>
          </a:p>
        </p:txBody>
      </p:sp>
      <p:pic>
        <p:nvPicPr>
          <p:cNvPr id="13314" name="Picture 2" descr="Su-Do-Ku puzzle">
            <a:extLst>
              <a:ext uri="{FF2B5EF4-FFF2-40B4-BE49-F238E27FC236}">
                <a16:creationId xmlns:a16="http://schemas.microsoft.com/office/drawing/2014/main" id="{494D7355-D7BD-1A98-F052-E194975B7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038" y="2976663"/>
            <a:ext cx="2080098" cy="2080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Modified Su-Do-Ku puzzle">
            <a:extLst>
              <a:ext uri="{FF2B5EF4-FFF2-40B4-BE49-F238E27FC236}">
                <a16:creationId xmlns:a16="http://schemas.microsoft.com/office/drawing/2014/main" id="{928785E8-25A9-A3CA-1C62-ADF0B24A4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587" y="3649389"/>
            <a:ext cx="2908570" cy="2908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8D76D00-E677-6624-9993-40C0A11E6F2F}"/>
              </a:ext>
            </a:extLst>
          </p:cNvPr>
          <p:cNvSpPr txBox="1"/>
          <p:nvPr/>
        </p:nvSpPr>
        <p:spPr>
          <a:xfrm>
            <a:off x="6919609" y="4118043"/>
            <a:ext cx="52886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Keep low intensity pixels, replace high </a:t>
            </a:r>
          </a:p>
          <a:p>
            <a:endParaRPr lang="en-US" sz="2800" dirty="0"/>
          </a:p>
          <a:p>
            <a:r>
              <a:rPr lang="en-US" sz="2800" dirty="0"/>
              <a:t>Super important: matplotlib defaults without a </a:t>
            </a:r>
            <a:r>
              <a:rPr lang="en-US" sz="2800" dirty="0" err="1"/>
              <a:t>vmin</a:t>
            </a:r>
            <a:r>
              <a:rPr lang="en-US" sz="2800" dirty="0"/>
              <a:t> and </a:t>
            </a:r>
            <a:r>
              <a:rPr lang="en-US" sz="2800" dirty="0" err="1"/>
              <a:t>vmax</a:t>
            </a:r>
            <a:endParaRPr lang="en-NL" sz="2800" dirty="0"/>
          </a:p>
        </p:txBody>
      </p:sp>
    </p:spTree>
    <p:extLst>
      <p:ext uri="{BB962C8B-B14F-4D97-AF65-F5344CB8AC3E}">
        <p14:creationId xmlns:p14="http://schemas.microsoft.com/office/powerpoint/2010/main" val="402953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1860110" y="374369"/>
            <a:ext cx="9293659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7030A0"/>
                </a:solidFill>
              </a:rPr>
              <a:t>Image processing in Python: </a:t>
            </a:r>
            <a:r>
              <a:rPr lang="en-US" sz="2800" b="1" dirty="0" err="1">
                <a:solidFill>
                  <a:srgbClr val="7030A0"/>
                </a:solidFill>
              </a:rPr>
              <a:t>Skimage</a:t>
            </a:r>
            <a:endParaRPr lang="en-US" sz="2800" b="1" dirty="0">
              <a:solidFill>
                <a:srgbClr val="7030A0"/>
              </a:solidFill>
            </a:endParaRP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F75B38-1912-14AB-3BF8-7F06B67F8980}"/>
              </a:ext>
            </a:extLst>
          </p:cNvPr>
          <p:cNvSpPr txBox="1"/>
          <p:nvPr/>
        </p:nvSpPr>
        <p:spPr>
          <a:xfrm>
            <a:off x="700392" y="1387813"/>
            <a:ext cx="109557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ea typeface="+mn-lt"/>
                <a:cs typeface="+mn-lt"/>
              </a:rPr>
              <a:t>Slicing: using the power of </a:t>
            </a:r>
            <a:r>
              <a:rPr lang="en-US" sz="3600" b="1" dirty="0" err="1">
                <a:ea typeface="+mn-lt"/>
                <a:cs typeface="+mn-lt"/>
              </a:rPr>
              <a:t>numpy</a:t>
            </a:r>
            <a:endParaRPr lang="en-US" sz="3600" b="1" dirty="0">
              <a:ea typeface="+mn-lt"/>
              <a:cs typeface="+mn-lt"/>
            </a:endParaRPr>
          </a:p>
          <a:p>
            <a:endParaRPr lang="en-US" sz="3600" b="1" dirty="0">
              <a:ea typeface="+mn-lt"/>
              <a:cs typeface="+mn-lt"/>
            </a:endParaRPr>
          </a:p>
          <a:p>
            <a:endParaRPr lang="en-US" sz="3600" b="1" dirty="0">
              <a:ea typeface="+mn-lt"/>
              <a:cs typeface="+mn-lt"/>
            </a:endParaRPr>
          </a:p>
          <a:p>
            <a:r>
              <a:rPr lang="en-US" sz="3600" dirty="0">
                <a:ea typeface="+mn-lt"/>
                <a:cs typeface="+mn-lt"/>
              </a:rPr>
              <a:t>Watch or code along</a:t>
            </a:r>
          </a:p>
          <a:p>
            <a:endParaRPr lang="en-US" sz="3600" b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347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1860110" y="374369"/>
            <a:ext cx="9293659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7030A0"/>
                </a:solidFill>
              </a:rPr>
              <a:t>Image processing in Python: </a:t>
            </a:r>
            <a:r>
              <a:rPr lang="en-US" sz="2800" b="1" dirty="0" err="1">
                <a:solidFill>
                  <a:srgbClr val="7030A0"/>
                </a:solidFill>
              </a:rPr>
              <a:t>Skimage</a:t>
            </a:r>
            <a:endParaRPr lang="en-US" sz="2800" b="1" dirty="0">
              <a:solidFill>
                <a:srgbClr val="7030A0"/>
              </a:solidFill>
            </a:endParaRP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6D6C0-0768-E358-E039-D5EDEC7AB7BD}"/>
              </a:ext>
            </a:extLst>
          </p:cNvPr>
          <p:cNvSpPr txBox="1"/>
          <p:nvPr/>
        </p:nvSpPr>
        <p:spPr>
          <a:xfrm>
            <a:off x="285345" y="985736"/>
            <a:ext cx="1158888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L" altLang="en-NL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L" altLang="en-NL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ulish"/>
              </a:rPr>
              <a:t>Images are read from disk with the </a:t>
            </a:r>
            <a:r>
              <a:rPr kumimoji="0" lang="en-NL" altLang="en-NL" b="0" i="0" u="none" strike="noStrike" cap="none" normalizeH="0" baseline="0" dirty="0" err="1">
                <a:ln>
                  <a:noFill/>
                </a:ln>
                <a:solidFill>
                  <a:srgbClr val="D63384"/>
                </a:solidFill>
                <a:effectLst/>
                <a:latin typeface="Source Code Pro" panose="020B0509030403020204" pitchFamily="49" charset="0"/>
              </a:rPr>
              <a:t>iio.imread</a:t>
            </a:r>
            <a:r>
              <a:rPr kumimoji="0" lang="en-NL" altLang="en-NL" b="0" i="0" u="none" strike="noStrike" cap="none" normalizeH="0" baseline="0" dirty="0">
                <a:ln>
                  <a:noFill/>
                </a:ln>
                <a:solidFill>
                  <a:srgbClr val="D63384"/>
                </a:solidFill>
                <a:effectLst/>
                <a:latin typeface="Source Code Pro" panose="020B0509030403020204" pitchFamily="49" charset="0"/>
              </a:rPr>
              <a:t>()</a:t>
            </a:r>
            <a:r>
              <a:rPr kumimoji="0" lang="en-NL" altLang="en-NL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ulish"/>
              </a:rPr>
              <a:t> function.</a:t>
            </a:r>
            <a:endParaRPr kumimoji="0" lang="en-US" altLang="en-NL" sz="18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Mulis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NL" altLang="en-NL" sz="18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Mulis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L" altLang="en-NL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ulish"/>
              </a:rPr>
              <a:t>We create a window that automatically scales the displayed image with matplotlib and calling </a:t>
            </a:r>
            <a:r>
              <a:rPr kumimoji="0" lang="en-NL" altLang="en-NL" b="0" i="0" u="none" strike="noStrike" cap="none" normalizeH="0" baseline="0" dirty="0">
                <a:ln>
                  <a:noFill/>
                </a:ln>
                <a:solidFill>
                  <a:srgbClr val="D63384"/>
                </a:solidFill>
                <a:effectLst/>
                <a:latin typeface="Source Code Pro" panose="020B0509030403020204" pitchFamily="49" charset="0"/>
              </a:rPr>
              <a:t>show()</a:t>
            </a:r>
            <a:r>
              <a:rPr kumimoji="0" lang="en-NL" altLang="en-NL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ulish"/>
              </a:rPr>
              <a:t> </a:t>
            </a:r>
            <a:endParaRPr kumimoji="0" lang="en-US" altLang="en-NL" sz="18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Mulis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NL" altLang="en-NL" sz="18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Mulis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L" altLang="en-NL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ulish"/>
              </a:rPr>
              <a:t>Colour images can be transformed to grayscale using </a:t>
            </a:r>
            <a:r>
              <a:rPr kumimoji="0" lang="en-NL" altLang="en-NL" b="0" i="0" u="none" strike="noStrike" cap="none" normalizeH="0" baseline="0" dirty="0">
                <a:ln>
                  <a:noFill/>
                </a:ln>
                <a:solidFill>
                  <a:srgbClr val="D63384"/>
                </a:solidFill>
                <a:effectLst/>
                <a:latin typeface="Source Code Pro" panose="020B0509030403020204" pitchFamily="49" charset="0"/>
              </a:rPr>
              <a:t>skimage.color.rgb2gray()</a:t>
            </a:r>
            <a:r>
              <a:rPr kumimoji="0" lang="en-NL" altLang="en-NL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ulish"/>
              </a:rPr>
              <a:t> or, in many cases, be read as grayscale directly by passing the argument </a:t>
            </a:r>
            <a:r>
              <a:rPr kumimoji="0" lang="en-NL" altLang="en-NL" b="0" i="0" u="none" strike="noStrike" cap="none" normalizeH="0" baseline="0" dirty="0">
                <a:ln>
                  <a:noFill/>
                </a:ln>
                <a:solidFill>
                  <a:srgbClr val="D63384"/>
                </a:solidFill>
                <a:effectLst/>
                <a:latin typeface="Source Code Pro" panose="020B0509030403020204" pitchFamily="49" charset="0"/>
              </a:rPr>
              <a:t>mode="L"</a:t>
            </a:r>
            <a:r>
              <a:rPr kumimoji="0" lang="en-NL" altLang="en-NL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ulish"/>
              </a:rPr>
              <a:t> to </a:t>
            </a:r>
            <a:r>
              <a:rPr kumimoji="0" lang="en-NL" altLang="en-NL" b="0" i="0" u="none" strike="noStrike" cap="none" normalizeH="0" baseline="0" dirty="0" err="1">
                <a:ln>
                  <a:noFill/>
                </a:ln>
                <a:solidFill>
                  <a:srgbClr val="D63384"/>
                </a:solidFill>
                <a:effectLst/>
                <a:latin typeface="Source Code Pro" panose="020B0509030403020204" pitchFamily="49" charset="0"/>
              </a:rPr>
              <a:t>iio.imread</a:t>
            </a:r>
            <a:r>
              <a:rPr kumimoji="0" lang="en-NL" altLang="en-NL" b="0" i="0" u="none" strike="noStrike" cap="none" normalizeH="0" baseline="0" dirty="0">
                <a:ln>
                  <a:noFill/>
                </a:ln>
                <a:solidFill>
                  <a:srgbClr val="D63384"/>
                </a:solidFill>
                <a:effectLst/>
                <a:latin typeface="Source Code Pro" panose="020B0509030403020204" pitchFamily="49" charset="0"/>
              </a:rPr>
              <a:t>()</a:t>
            </a:r>
            <a:endParaRPr lang="en-US" altLang="en-NL" dirty="0">
              <a:solidFill>
                <a:srgbClr val="212529"/>
              </a:solidFill>
              <a:latin typeface="Mulis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NL" altLang="en-NL" sz="18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Mulis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L" altLang="en-NL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ulish"/>
              </a:rPr>
              <a:t>We can resize with the </a:t>
            </a:r>
            <a:r>
              <a:rPr kumimoji="0" lang="en-NL" altLang="en-NL" b="0" i="0" u="none" strike="noStrike" cap="none" normalizeH="0" baseline="0" dirty="0" err="1">
                <a:ln>
                  <a:noFill/>
                </a:ln>
                <a:solidFill>
                  <a:srgbClr val="D63384"/>
                </a:solidFill>
                <a:effectLst/>
                <a:latin typeface="Source Code Pro" panose="020B0509030403020204" pitchFamily="49" charset="0"/>
              </a:rPr>
              <a:t>skimage.transform.resize</a:t>
            </a:r>
            <a:r>
              <a:rPr kumimoji="0" lang="en-NL" altLang="en-NL" b="0" i="0" u="none" strike="noStrike" cap="none" normalizeH="0" baseline="0" dirty="0">
                <a:ln>
                  <a:noFill/>
                </a:ln>
                <a:solidFill>
                  <a:srgbClr val="D63384"/>
                </a:solidFill>
                <a:effectLst/>
                <a:latin typeface="Source Code Pro" panose="020B0509030403020204" pitchFamily="49" charset="0"/>
              </a:rPr>
              <a:t>()</a:t>
            </a:r>
            <a:r>
              <a:rPr kumimoji="0" lang="en-NL" altLang="en-NL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ulish"/>
              </a:rPr>
              <a:t> function</a:t>
            </a:r>
            <a:endParaRPr kumimoji="0" lang="en-US" altLang="en-NL" sz="18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Mulis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NL" altLang="en-NL" sz="18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Mulis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L" altLang="en-NL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ulish"/>
              </a:rPr>
              <a:t>NumPy array commands, such as </a:t>
            </a:r>
            <a:r>
              <a:rPr kumimoji="0" lang="en-NL" altLang="en-NL" b="0" i="0" u="none" strike="noStrike" cap="none" normalizeH="0" baseline="0" dirty="0">
                <a:ln>
                  <a:noFill/>
                </a:ln>
                <a:solidFill>
                  <a:srgbClr val="D63384"/>
                </a:solidFill>
                <a:effectLst/>
                <a:latin typeface="Source Code Pro" panose="020B0509030403020204" pitchFamily="49" charset="0"/>
              </a:rPr>
              <a:t>image[image &lt; 128] = 0</a:t>
            </a:r>
            <a:r>
              <a:rPr kumimoji="0" lang="en-NL" altLang="en-NL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ulish"/>
              </a:rPr>
              <a:t>, can be used to manipulate the pixels of an image</a:t>
            </a:r>
            <a:endParaRPr kumimoji="0" lang="en-US" altLang="en-NL" sz="18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Mulis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NL" altLang="en-NL" sz="18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Mulis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L" altLang="en-NL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ulish"/>
              </a:rPr>
              <a:t>Array slicing can be used to extract sub-images or modify areas of images, e.g., </a:t>
            </a:r>
            <a:r>
              <a:rPr kumimoji="0" lang="en-NL" altLang="en-NL" b="0" i="0" u="none" strike="noStrike" cap="none" normalizeH="0" baseline="0" dirty="0">
                <a:ln>
                  <a:noFill/>
                </a:ln>
                <a:solidFill>
                  <a:srgbClr val="D63384"/>
                </a:solidFill>
                <a:effectLst/>
                <a:latin typeface="Source Code Pro" panose="020B0509030403020204" pitchFamily="49" charset="0"/>
              </a:rPr>
              <a:t>clip = image[60:150, 135:480, :]</a:t>
            </a:r>
            <a:r>
              <a:rPr kumimoji="0" lang="en-NL" altLang="en-NL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ulish"/>
              </a:rPr>
              <a:t>.</a:t>
            </a:r>
            <a:endParaRPr kumimoji="0" lang="en-US" altLang="en-NL" sz="18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Mulis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NL" altLang="en-NL" sz="18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Mulis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L" altLang="en-NL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ulish"/>
              </a:rPr>
              <a:t>Metadata is not retained when images are loaded as </a:t>
            </a:r>
            <a:r>
              <a:rPr kumimoji="0" lang="en-NL" altLang="en-NL" sz="1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Mulish"/>
              </a:rPr>
              <a:t>skimage</a:t>
            </a:r>
            <a:r>
              <a:rPr kumimoji="0" lang="en-NL" altLang="en-NL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ulish"/>
              </a:rPr>
              <a:t> images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L" altLang="en-NL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595501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408</TotalTime>
  <Words>295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9" baseType="lpstr">
      <vt:lpstr>Arial</vt:lpstr>
      <vt:lpstr>Assistant</vt:lpstr>
      <vt:lpstr>Calibri</vt:lpstr>
      <vt:lpstr>Calibri Light</vt:lpstr>
      <vt:lpstr>Mulish</vt:lpstr>
      <vt:lpstr>Source Code Pro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 Image processing w/ Python: skimage   Dr. Candace Makeda Moore, MD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C. Moore</dc:creator>
  <cp:lastModifiedBy>Candace Moore</cp:lastModifiedBy>
  <cp:revision>401</cp:revision>
  <dcterms:created xsi:type="dcterms:W3CDTF">2023-01-31T11:47:30Z</dcterms:created>
  <dcterms:modified xsi:type="dcterms:W3CDTF">2023-06-03T14:12:48Z</dcterms:modified>
</cp:coreProperties>
</file>