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4" r:id="rId2"/>
    <p:sldMasterId id="2147483776" r:id="rId3"/>
    <p:sldMasterId id="2147483752" r:id="rId4"/>
  </p:sldMasterIdLst>
  <p:notesMasterIdLst>
    <p:notesMasterId r:id="rId13"/>
  </p:notesMasterIdLst>
  <p:sldIdLst>
    <p:sldId id="271" r:id="rId5"/>
    <p:sldId id="270" r:id="rId6"/>
    <p:sldId id="272" r:id="rId7"/>
    <p:sldId id="274" r:id="rId8"/>
    <p:sldId id="273" r:id="rId9"/>
    <p:sldId id="276" r:id="rId10"/>
    <p:sldId id="275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62B0BE-AE5A-E91E-AC3B-BE992B1B4A79}" v="53" dt="2023-02-01T14:09:40.722"/>
    <p1510:client id="{711CAD78-D7A1-1520-09E9-1E9A6227BBC0}" v="130" dt="2023-02-28T03:48:17.476"/>
    <p1510:client id="{9867CBEA-40A8-9D76-507B-D9C151B336EC}" v="798" dt="2023-01-31T14:51:34.554"/>
    <p1510:client id="{C0D2A659-A8AA-EC00-C674-13625E5830BC}" v="248" dt="2023-01-31T12:00:21.946"/>
    <p1510:client id="{E771AC64-28C4-FC67-A825-CBF904105B72}" v="1501" dt="2023-02-07T12:35:02.4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21F979-4547-4A3A-A3A2-55B2EE3424FC}" type="datetimeFigureOut">
              <a:t>2/27/2023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FC52F9-905A-4EB1-B64D-BA2B735BA04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632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this is 5min version of our 30min </a:t>
            </a:r>
            <a:r>
              <a:rPr lang="en-US" err="1">
                <a:latin typeface="Calibri"/>
                <a:cs typeface="Calibri"/>
              </a:rPr>
              <a:t>slidedeck</a:t>
            </a:r>
            <a:r>
              <a:rPr lang="en-US">
                <a:latin typeface="Calibri"/>
                <a:cs typeface="Calibri"/>
              </a:rPr>
              <a:t> :-)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24"/>
          </p:nvPr>
        </p:nvSpPr>
        <p:spPr/>
        <p:txBody>
          <a:bodyPr/>
          <a:lstStyle/>
          <a:p>
            <a:pPr algn="r">
              <a:buNone/>
            </a:pPr>
            <a:fld id="{13F94545-58C9-4720-B6CA-4A7577470412}" type="slidenum">
              <a:rPr lang="nl-NL" sz="1400" b="0" strike="noStrike" spc="-1">
                <a:latin typeface="Times New Roman"/>
              </a:rPr>
              <a:t>1</a:t>
            </a:fld>
            <a:endParaRPr lang="nl-NL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12533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1413A4DF-60ED-4D29-91AE-F6D9EE6C5511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6B5A1DA7-E569-4F06-8017-FA2B5B145F00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861E0A4B-02FE-41AD-B8C7-7AD1E0CF0AF4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76C8C535-AA9A-4B7E-81A9-866AFD0DA969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57A6DF8E-08B5-4C33-95C6-E372E986EB37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46D00FB5-25B3-4D74-9C6E-521F4DE16CCF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825C6D7A-9C4B-4E54-8034-E22078F3ECE3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905FE247-EDE7-434C-A62D-F0E1F860FC05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E63E9687-FAA1-4ED9-9341-937F92DAA192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572260CA-E1C3-441C-B333-A55AA613F359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D13D0B52-18B8-46AF-9BA1-EDA6F41DC134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27F0400E-488D-43CB-9B3D-5362514073FE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517BAB39-B035-4520-B726-243A995F47A0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42184C2A-0541-447A-BBED-429BAC5965A7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D487EF5B-0DB8-4BB0-8D8B-B62A6A4D0B66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E475755C-DCD5-49F4-9415-4E9EB68A987B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1BDE6843-290C-4424-A5BF-131A9FA97B1B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84491FF4-02E0-4239-8D46-C162383B03B8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A046598A-DAFC-4EE8-BB19-F4DD70F6AEE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3D56CD3C-3271-4999-B5FF-C1E22671071A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DCD71164-D284-46D8-8A9F-1E9CC0BCAD3F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DE440E5E-AF6D-4F3F-81DA-7DD77744008B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73C3EE90-5031-42B2-86D2-6529E100ECD0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9F903546-3B4E-4157-8FED-9B35E0A1D0E1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DFD75-F66A-4849-8F04-1D4BCBEA84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43760"/>
            <a:ext cx="9144000" cy="2387600"/>
          </a:xfrm>
        </p:spPr>
        <p:txBody>
          <a:bodyPr anchor="b"/>
          <a:lstStyle>
            <a:lvl1pPr algn="ctr">
              <a:defRPr sz="60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CFDA3F-E1B8-40BD-8CBB-3BE733B710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14240"/>
            <a:ext cx="9144000" cy="54356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4A13D7-779E-4E56-AAA8-196B6D232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0EFB-AB28-4A68-9CF2-24FEA7CF3D98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F56F3-B404-4155-829A-16CCD5902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0715F-5DAA-42CE-ADD5-D4D62E9EC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EB9D-8EC8-4EF4-9A95-65EE5F6F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09567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8FAD6A3-EE87-4D3D-A74B-0E6A4A55B7EE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1B428BC-1A2F-488A-90DE-20071568037C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6DB8F72-C93E-492B-80FD-FD0CF47272F0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FAFB31B-7B95-4889-AF77-2225C2883C5C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38A4527-6D61-410D-B3C7-C771EDAEA15A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3AE5E61-F229-488B-B65B-23DC6309C539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EE26401-CC40-4181-8635-8A73D5C3B1F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F7DD1902-500B-4CA7-A87E-37E65F71EAD9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F7F5083-BEA8-43F4-9C74-8B5EBECF7B31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818607A-0E5D-4763-A5EC-CE45FE53AD32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62DD451-2176-4074-B6BF-D2F53912CE81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73C489C-0C4E-4F90-AE87-EA0D4367E8CA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ounded Rectangle 8"/>
          <p:cNvSpPr/>
          <p:nvPr/>
        </p:nvSpPr>
        <p:spPr>
          <a:xfrm>
            <a:off x="6655680" y="1287720"/>
            <a:ext cx="5344200" cy="4448880"/>
          </a:xfrm>
          <a:prstGeom prst="roundRect">
            <a:avLst>
              <a:gd name="adj" fmla="val 16667"/>
            </a:avLst>
          </a:prstGeom>
          <a:solidFill>
            <a:srgbClr val="1FA0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PlaceHolder 1"/>
          <p:cNvSpPr>
            <a:spLocks noGrp="1"/>
          </p:cNvSpPr>
          <p:nvPr>
            <p:ph type="ftr" idx="7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nl-NL" sz="1400" b="0" strike="noStrike" spc="-1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nl-NL" sz="1400" b="0" strike="noStrike" spc="-1">
                <a:latin typeface="Times New Roman"/>
              </a:rPr>
              <a:t>&lt;voettekst&gt;</a:t>
            </a:r>
          </a:p>
        </p:txBody>
      </p:sp>
      <p:sp>
        <p:nvSpPr>
          <p:cNvPr id="84" name="PlaceHolder 2"/>
          <p:cNvSpPr>
            <a:spLocks noGrp="1"/>
          </p:cNvSpPr>
          <p:nvPr>
            <p:ph type="sldNum" idx="8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Assistant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5BFD281-C8E9-4219-A374-3236AF31753B}" type="slidenum">
              <a:rPr lang="en-US" sz="1200" b="0" strike="noStrike" spc="-1">
                <a:solidFill>
                  <a:srgbClr val="8B8B8B"/>
                </a:solidFill>
                <a:latin typeface="Assistant"/>
              </a:rPr>
              <a:t>‹#›</a:t>
            </a:fld>
            <a:endParaRPr lang="nl-NL" sz="1200" b="0" strike="noStrike" spc="-1">
              <a:latin typeface="Times New Roman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dt" idx="9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>
              <a:defRPr lang="nl-NL" sz="1400" b="0" strike="noStrike" spc="-1">
                <a:latin typeface="Times New Roman"/>
              </a:defRPr>
            </a:lvl1pPr>
          </a:lstStyle>
          <a:p>
            <a:r>
              <a:rPr lang="nl-NL" sz="1400" b="0" strike="noStrike" spc="-1">
                <a:latin typeface="Times New Roman"/>
              </a:rPr>
              <a:t>&lt;datum/tijd&gt;</a:t>
            </a:r>
          </a:p>
        </p:txBody>
      </p:sp>
      <p:sp>
        <p:nvSpPr>
          <p:cNvPr id="86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nl-NL" sz="4400" b="0" strike="noStrike" spc="-1">
                <a:latin typeface="Arial"/>
              </a:rPr>
              <a:t>Klik om de opmaak van de titeltekst te bewerken</a:t>
            </a:r>
          </a:p>
        </p:txBody>
      </p:sp>
      <p:sp>
        <p:nvSpPr>
          <p:cNvPr id="87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3200" b="0" strike="noStrike" spc="-1">
                <a:latin typeface="Arial"/>
              </a:rPr>
              <a:t>Klik om de opmaak van de overzichtstekst te bewerken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nl-NL" sz="2800" b="0" strike="noStrike" spc="-1">
                <a:latin typeface="Arial"/>
              </a:rPr>
              <a:t>Tweede overzichtsniveau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400" b="0" strike="noStrike" spc="-1">
                <a:latin typeface="Arial"/>
              </a:rPr>
              <a:t>Derde overzichtsniveau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nl-NL" sz="2000" b="0" strike="noStrike" spc="-1">
                <a:latin typeface="Arial"/>
              </a:rPr>
              <a:t>Vierde overzichtsniveau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000" b="0" strike="noStrike" spc="-1">
                <a:latin typeface="Arial"/>
              </a:rPr>
              <a:t>Vijfde overzichtsniveau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000" b="0" strike="noStrike" spc="-1">
                <a:latin typeface="Arial"/>
              </a:rPr>
              <a:t>Zesde overzichtsniveau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000" b="0" strike="noStrike" spc="-1">
                <a:latin typeface="Arial"/>
              </a:rPr>
              <a:t>Zevende overzichtsniveau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5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550920" y="2457360"/>
            <a:ext cx="5172120" cy="524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nl-NL" sz="1800" b="0" strike="noStrike" spc="-1">
                <a:latin typeface="Arial"/>
              </a:rPr>
              <a:t>Klik om de opmaak van de titeltekst te bewerken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nl-NL" sz="1400" b="0" strike="noStrike" spc="-1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nl-NL" sz="1400" b="0" strike="noStrike" spc="-1">
                <a:latin typeface="Times New Roman"/>
              </a:rPr>
              <a:t>&lt;voettekst&gt;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Assistant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B9D4B8D-43A0-4078-B8E4-8FD3F4CE9531}" type="slidenum">
              <a:rPr lang="en-US" sz="1200" b="0" strike="noStrike" spc="-1">
                <a:solidFill>
                  <a:srgbClr val="8B8B8B"/>
                </a:solidFill>
                <a:latin typeface="Assistant"/>
              </a:rPr>
              <a:t>‹#›</a:t>
            </a:fld>
            <a:endParaRPr lang="nl-NL" sz="12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>
              <a:defRPr lang="nl-NL" sz="1400" b="0" strike="noStrike" spc="-1">
                <a:latin typeface="Times New Roman"/>
              </a:defRPr>
            </a:lvl1pPr>
          </a:lstStyle>
          <a:p>
            <a:r>
              <a:rPr lang="nl-NL" sz="1400" b="0" strike="noStrike" spc="-1">
                <a:latin typeface="Times New Roman"/>
              </a:rPr>
              <a:t>&lt;datum/tijd&gt;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3200" b="0" strike="noStrike" spc="-1">
                <a:latin typeface="Arial"/>
              </a:rPr>
              <a:t>Klik om de opmaak van de overzichtstekst te bewerken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nl-NL" sz="2800" b="0" strike="noStrike" spc="-1">
                <a:latin typeface="Arial"/>
              </a:rPr>
              <a:t>Tweede overzichtsniveau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400" b="0" strike="noStrike" spc="-1">
                <a:latin typeface="Arial"/>
              </a:rPr>
              <a:t>Derde overzichtsniveau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nl-NL" sz="2000" b="0" strike="noStrike" spc="-1">
                <a:latin typeface="Arial"/>
              </a:rPr>
              <a:t>Vierde overzichtsniveau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000" b="0" strike="noStrike" spc="-1">
                <a:latin typeface="Arial"/>
              </a:rPr>
              <a:t>Vijfde overzichtsniveau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000" b="0" strike="noStrike" spc="-1">
                <a:latin typeface="Arial"/>
              </a:rPr>
              <a:t>Zesde overzichtsniveau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000" b="0" strike="noStrike" spc="-1">
                <a:latin typeface="Arial"/>
              </a:rPr>
              <a:t>Zevende overzichtsniveau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3" r:id="rId2"/>
    <p:sldLayoutId id="2147483777" r:id="rId3"/>
    <p:sldLayoutId id="2147483779" r:id="rId4"/>
    <p:sldLayoutId id="2147483781" r:id="rId5"/>
    <p:sldLayoutId id="2147483772" r:id="rId6"/>
    <p:sldLayoutId id="2147483778" r:id="rId7"/>
    <p:sldLayoutId id="2147483780" r:id="rId8"/>
    <p:sldLayoutId id="2147483775" r:id="rId9"/>
    <p:sldLayoutId id="2147483774" r:id="rId10"/>
    <p:sldLayoutId id="2147483672" r:id="rId11"/>
    <p:sldLayoutId id="2147483673" r:id="rId12"/>
    <p:sldLayoutId id="214748373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550920" y="2457360"/>
            <a:ext cx="5172120" cy="524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nl-NL" sz="1800" b="0" strike="noStrike" spc="-1">
                <a:latin typeface="Arial"/>
              </a:rPr>
              <a:t>Klik om de opmaak van de titeltekst te bewerken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nl-NL" sz="1400" b="0" strike="noStrike" spc="-1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nl-NL" sz="1400" b="0" strike="noStrike" spc="-1">
                <a:latin typeface="Times New Roman"/>
              </a:rPr>
              <a:t>&lt;voettekst&gt;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Assistant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1D21642-DBE9-4A29-A54C-77874A324487}" type="slidenum">
              <a:rPr lang="en-US" sz="1200" b="0" strike="noStrike" spc="-1">
                <a:solidFill>
                  <a:srgbClr val="8B8B8B"/>
                </a:solidFill>
                <a:latin typeface="Assistant"/>
              </a:rPr>
              <a:t>‹#›</a:t>
            </a:fld>
            <a:endParaRPr lang="nl-NL" sz="12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>
              <a:defRPr lang="nl-NL" sz="1400" b="0" strike="noStrike" spc="-1">
                <a:latin typeface="Times New Roman"/>
              </a:defRPr>
            </a:lvl1pPr>
          </a:lstStyle>
          <a:p>
            <a:r>
              <a:rPr lang="nl-NL" sz="1400" b="0" strike="noStrike" spc="-1">
                <a:latin typeface="Times New Roman"/>
              </a:rPr>
              <a:t>&lt;datum/tijd&gt;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3200" b="0" strike="noStrike" spc="-1">
                <a:latin typeface="Arial"/>
              </a:rPr>
              <a:t>Klik om de opmaak van de overzichtstekst te bewerken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nl-NL" sz="2800" b="0" strike="noStrike" spc="-1">
                <a:latin typeface="Arial"/>
              </a:rPr>
              <a:t>Tweede overzichtsniveau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400" b="0" strike="noStrike" spc="-1">
                <a:latin typeface="Arial"/>
              </a:rPr>
              <a:t>Derde overzichtsniveau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nl-NL" sz="2000" b="0" strike="noStrike" spc="-1">
                <a:latin typeface="Arial"/>
              </a:rPr>
              <a:t>Vierde overzichtsniveau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000" b="0" strike="noStrike" spc="-1">
                <a:latin typeface="Arial"/>
              </a:rPr>
              <a:t>Vijfde overzichtsniveau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000" b="0" strike="noStrike" spc="-1">
                <a:latin typeface="Arial"/>
              </a:rPr>
              <a:t>Zesde overzichtsniveau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000" b="0" strike="noStrike" spc="-1">
                <a:latin typeface="Arial"/>
              </a:rPr>
              <a:t>Zevende overzichtsniveau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75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title"/>
          </p:nvPr>
        </p:nvSpPr>
        <p:spPr>
          <a:xfrm>
            <a:off x="2015700" y="2077680"/>
            <a:ext cx="8161920" cy="1066766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ctr"/>
            <a:r>
              <a:rPr lang="en-US" sz="4000" b="1" spc="-1" dirty="0">
                <a:solidFill>
                  <a:schemeClr val="bg1"/>
                </a:solidFill>
                <a:latin typeface="Nunito"/>
                <a:cs typeface="Arial"/>
              </a:rPr>
              <a:t>Image Processing with Python</a:t>
            </a:r>
            <a:endParaRPr lang="en-US" sz="4000" b="1" strike="noStrike" spc="-1" dirty="0">
              <a:solidFill>
                <a:schemeClr val="bg1"/>
              </a:solidFill>
              <a:latin typeface="Nunito"/>
              <a:cs typeface="Arial"/>
            </a:endParaRPr>
          </a:p>
        </p:txBody>
      </p:sp>
      <p:sp>
        <p:nvSpPr>
          <p:cNvPr id="295" name="PlaceHolder 2"/>
          <p:cNvSpPr>
            <a:spLocks noGrp="1"/>
          </p:cNvSpPr>
          <p:nvPr>
            <p:ph type="subTitle"/>
          </p:nvPr>
        </p:nvSpPr>
        <p:spPr>
          <a:xfrm>
            <a:off x="-538730" y="4477049"/>
            <a:ext cx="13264519" cy="1716437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nl-NL" sz="2400" spc="-1" dirty="0">
                <a:solidFill>
                  <a:srgbClr val="000000"/>
                </a:solidFill>
                <a:latin typeface="Assistant"/>
              </a:rPr>
              <a:t>Dr. </a:t>
            </a:r>
            <a:r>
              <a:rPr lang="nl-NL" sz="2400" spc="-1" dirty="0" err="1">
                <a:solidFill>
                  <a:srgbClr val="000000"/>
                </a:solidFill>
                <a:latin typeface="Assistant"/>
              </a:rPr>
              <a:t>Candace</a:t>
            </a:r>
            <a:r>
              <a:rPr lang="nl-NL" sz="2400" spc="-1" dirty="0">
                <a:solidFill>
                  <a:srgbClr val="000000"/>
                </a:solidFill>
                <a:latin typeface="Assistant"/>
              </a:rPr>
              <a:t> </a:t>
            </a:r>
            <a:r>
              <a:rPr lang="nl-NL" sz="2400" spc="-1" dirty="0" err="1">
                <a:solidFill>
                  <a:srgbClr val="000000"/>
                </a:solidFill>
                <a:latin typeface="Assistant"/>
              </a:rPr>
              <a:t>Makeda</a:t>
            </a:r>
            <a:r>
              <a:rPr lang="nl-NL" sz="2400" spc="-1" dirty="0">
                <a:solidFill>
                  <a:srgbClr val="000000"/>
                </a:solidFill>
                <a:latin typeface="Assistant"/>
              </a:rPr>
              <a:t> Moore, MD</a:t>
            </a:r>
            <a:endParaRPr lang="nl-NL" sz="2400" spc="-1" dirty="0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nl-NL" sz="2400" spc="-1" dirty="0">
                <a:latin typeface="Assistant"/>
              </a:rPr>
              <a:t>Dr. Dani </a:t>
            </a:r>
            <a:r>
              <a:rPr lang="nl-NL" sz="2400" spc="-1" dirty="0" err="1">
                <a:latin typeface="Assistant"/>
              </a:rPr>
              <a:t>Bodor</a:t>
            </a:r>
            <a:r>
              <a:rPr lang="nl-NL" sz="2400" spc="-1" dirty="0">
                <a:latin typeface="Assistant"/>
              </a:rPr>
              <a:t>, PhD</a:t>
            </a:r>
          </a:p>
          <a:p>
            <a:pPr algn="ctr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nl-NL" sz="2400" spc="-1" dirty="0" err="1">
                <a:latin typeface="Assistant"/>
              </a:rPr>
              <a:t>Djura</a:t>
            </a:r>
            <a:r>
              <a:rPr lang="nl-NL" sz="2400" spc="-1" dirty="0">
                <a:latin typeface="Assistant"/>
              </a:rPr>
              <a:t> Smits, MS</a:t>
            </a:r>
            <a:endParaRPr lang="nl-NL" sz="2400" b="0" strike="noStrike" spc="-1" dirty="0">
              <a:latin typeface="Assistant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nl-NL" sz="2400" spc="-1" dirty="0" err="1">
                <a:latin typeface="Assistant"/>
              </a:rPr>
              <a:t>Giulia</a:t>
            </a:r>
            <a:r>
              <a:rPr lang="nl-NL" sz="2400" spc="-1" dirty="0">
                <a:latin typeface="Assistant"/>
              </a:rPr>
              <a:t> </a:t>
            </a:r>
            <a:r>
              <a:rPr lang="nl-NL" sz="2400" spc="-1" dirty="0" err="1">
                <a:latin typeface="Assistant"/>
              </a:rPr>
              <a:t>Criocioni</a:t>
            </a:r>
            <a:r>
              <a:rPr lang="nl-NL" sz="2400" spc="-1" dirty="0">
                <a:latin typeface="Assistant"/>
              </a:rPr>
              <a:t>, MS</a:t>
            </a:r>
            <a:endParaRPr lang="nl-NL" sz="2400" b="0" strike="noStrike" spc="-1" dirty="0">
              <a:latin typeface="Assistant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nl-NL" sz="2400" b="0" strike="noStrike" spc="-1" dirty="0">
              <a:latin typeface="Assistant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endParaRPr lang="nl-NL" sz="2400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endParaRPr lang="nl-NL" sz="2400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89660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>
            <a:extLst>
              <a:ext uri="{FF2B5EF4-FFF2-40B4-BE49-F238E27FC236}">
                <a16:creationId xmlns:a16="http://schemas.microsoft.com/office/drawing/2014/main" id="{B76E810A-7D89-CFF6-389E-860870EE3033}"/>
              </a:ext>
            </a:extLst>
          </p:cNvPr>
          <p:cNvSpPr txBox="1"/>
          <p:nvPr/>
        </p:nvSpPr>
        <p:spPr>
          <a:xfrm>
            <a:off x="1860110" y="374369"/>
            <a:ext cx="9293659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rgbClr val="7030A0"/>
                </a:solidFill>
              </a:rPr>
              <a:t>Image processing in Python: Intro Lecture</a:t>
            </a:r>
          </a:p>
          <a:p>
            <a:r>
              <a:rPr lang="en-US" sz="2800" b="1" dirty="0">
                <a:solidFill>
                  <a:srgbClr val="00A0E1"/>
                </a:solidFill>
              </a:rPr>
              <a:t>   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C1830A-863E-F8CD-FD0D-B74B00274866}"/>
              </a:ext>
            </a:extLst>
          </p:cNvPr>
          <p:cNvSpPr txBox="1"/>
          <p:nvPr/>
        </p:nvSpPr>
        <p:spPr>
          <a:xfrm>
            <a:off x="762000" y="1451428"/>
            <a:ext cx="10127340" cy="44012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ea typeface="+mn-lt"/>
                <a:cs typeface="+mn-lt"/>
              </a:rPr>
              <a:t>What sort of scientific questions can we answer with image processing and computer vision?</a:t>
            </a:r>
            <a:endParaRPr lang="en-US" sz="2400" dirty="0"/>
          </a:p>
          <a:p>
            <a:endParaRPr lang="en-US" sz="2400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ea typeface="+mn-lt"/>
                <a:cs typeface="+mn-lt"/>
              </a:rPr>
              <a:t>With image processing we can answer questions on large numbers of images quickly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ea typeface="+mn-lt"/>
                <a:cs typeface="+mn-lt"/>
              </a:rPr>
              <a:t>Classic example is stuff on petri dishes e.g. cell counts, colony count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ea typeface="+mn-lt"/>
                <a:cs typeface="+mn-lt"/>
              </a:rPr>
              <a:t>Consider cost of imaging</a:t>
            </a:r>
          </a:p>
          <a:p>
            <a:pPr marL="285750" indent="-285750">
              <a:buFont typeface="Arial"/>
              <a:buChar char="•"/>
            </a:pPr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n-US" sz="2400" dirty="0">
              <a:ea typeface="+mn-lt"/>
              <a:cs typeface="+mn-lt"/>
            </a:endParaRPr>
          </a:p>
          <a:p>
            <a:r>
              <a:rPr lang="en-US" sz="2400" dirty="0">
                <a:ea typeface="+mn-lt"/>
                <a:cs typeface="+mn-lt"/>
              </a:rPr>
              <a:t>What are morphometric problems?</a:t>
            </a:r>
            <a:endParaRPr lang="en-US" sz="2400" dirty="0"/>
          </a:p>
          <a:p>
            <a:endParaRPr lang="en-US" sz="2400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ea typeface="+mn-lt"/>
                <a:cs typeface="+mn-lt"/>
              </a:rPr>
              <a:t>Etymology: morphometric is from Greek </a:t>
            </a:r>
            <a:r>
              <a:rPr lang="en-US" sz="2000" dirty="0" err="1">
                <a:ea typeface="+mn-lt"/>
                <a:cs typeface="+mn-lt"/>
              </a:rPr>
              <a:t>μορϕή</a:t>
            </a:r>
            <a:r>
              <a:rPr lang="en-US" sz="2000" dirty="0">
                <a:ea typeface="+mn-lt"/>
                <a:cs typeface="+mn-lt"/>
              </a:rPr>
              <a:t>  = "shape",  -</a:t>
            </a:r>
            <a:r>
              <a:rPr lang="en-US" sz="2000" dirty="0" err="1">
                <a:ea typeface="+mn-lt"/>
                <a:cs typeface="+mn-lt"/>
              </a:rPr>
              <a:t>μετρί</a:t>
            </a:r>
            <a:r>
              <a:rPr lang="en-US" sz="2000" dirty="0">
                <a:ea typeface="+mn-lt"/>
                <a:cs typeface="+mn-lt"/>
              </a:rPr>
              <a:t>α = "measurement"</a:t>
            </a:r>
            <a:endParaRPr lang="en-US" sz="2000"/>
          </a:p>
          <a:p>
            <a:pPr marL="285750" indent="-285750">
              <a:buFont typeface="Arial"/>
              <a:buChar char="•"/>
            </a:pPr>
            <a:r>
              <a:rPr lang="en-US" sz="2000" dirty="0">
                <a:cs typeface="Arial"/>
              </a:rPr>
              <a:t>Counting and shape analysis of objects inside an image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021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>
            <a:extLst>
              <a:ext uri="{FF2B5EF4-FFF2-40B4-BE49-F238E27FC236}">
                <a16:creationId xmlns:a16="http://schemas.microsoft.com/office/drawing/2014/main" id="{B76E810A-7D89-CFF6-389E-860870EE3033}"/>
              </a:ext>
            </a:extLst>
          </p:cNvPr>
          <p:cNvSpPr txBox="1"/>
          <p:nvPr/>
        </p:nvSpPr>
        <p:spPr>
          <a:xfrm>
            <a:off x="2404395" y="374369"/>
            <a:ext cx="7751517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rgbClr val="7030A0"/>
                </a:solidFill>
              </a:rPr>
              <a:t>Image Processing in Python</a:t>
            </a:r>
          </a:p>
          <a:p>
            <a:r>
              <a:rPr lang="en-US" sz="2800" b="1" dirty="0">
                <a:solidFill>
                  <a:srgbClr val="00A0E1"/>
                </a:solidFill>
              </a:rPr>
              <a:t>  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A4B648-05BE-03EB-D1AD-5BD4B922EF2D}"/>
              </a:ext>
            </a:extLst>
          </p:cNvPr>
          <p:cNvSpPr txBox="1"/>
          <p:nvPr/>
        </p:nvSpPr>
        <p:spPr>
          <a:xfrm>
            <a:off x="1518047" y="4929187"/>
            <a:ext cx="787836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rtl="0"/>
            <a:endParaRPr lang="en-US" sz="2400">
              <a:cs typeface="Segoe U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EB7007-C209-4284-88F4-15F40E6906ED}"/>
              </a:ext>
            </a:extLst>
          </p:cNvPr>
          <p:cNvSpPr txBox="1"/>
          <p:nvPr/>
        </p:nvSpPr>
        <p:spPr>
          <a:xfrm>
            <a:off x="1524001" y="1088572"/>
            <a:ext cx="7293427" cy="59093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b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Understand how images are represented in digital format 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Explain how a digital image is composed of pixels.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Define the terms bit, byte, kilobyte, megabyte, etc.</a:t>
            </a:r>
          </a:p>
          <a:p>
            <a:pPr marL="285750" indent="-285750">
              <a:buFont typeface="Arial"/>
              <a:buChar char="•"/>
            </a:pPr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Arial"/>
              </a:rPr>
              <a:t>Digital images are a matrices/arrays of "picture elements" aka pixels</a:t>
            </a:r>
          </a:p>
          <a:p>
            <a:pPr marL="285750" indent="-285750" algn="l">
              <a:buFont typeface="Arial"/>
              <a:buChar char="•"/>
            </a:pPr>
            <a:endParaRPr lang="en-US" dirty="0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Arial"/>
              </a:rPr>
              <a:t>Can be in millions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Arial"/>
              </a:rPr>
              <a:t>Can be 'heavy'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Arial"/>
              </a:rPr>
              <a:t>Bit, byte, kilobyte, megabyte (0/1, 8, 8000, 8000000)</a:t>
            </a:r>
          </a:p>
          <a:p>
            <a:pPr marL="285750" indent="-285750">
              <a:buFont typeface="Arial"/>
              <a:buChar char="•"/>
            </a:pPr>
            <a:endParaRPr lang="en-US" dirty="0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cs typeface="Arial"/>
            </a:endParaRPr>
          </a:p>
          <a:p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FBA5B9C2-7A3E-8FF0-F719-ED6BAC1359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9388" y="2933080"/>
            <a:ext cx="1655507" cy="1097575"/>
          </a:xfrm>
          <a:prstGeom prst="rect">
            <a:avLst/>
          </a:prstGeom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2208A43C-719F-4C74-E739-F3097193F6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7868" y="2868560"/>
            <a:ext cx="2718620" cy="2706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177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>
            <a:extLst>
              <a:ext uri="{FF2B5EF4-FFF2-40B4-BE49-F238E27FC236}">
                <a16:creationId xmlns:a16="http://schemas.microsoft.com/office/drawing/2014/main" id="{B76E810A-7D89-CFF6-389E-860870EE3033}"/>
              </a:ext>
            </a:extLst>
          </p:cNvPr>
          <p:cNvSpPr txBox="1"/>
          <p:nvPr/>
        </p:nvSpPr>
        <p:spPr>
          <a:xfrm>
            <a:off x="2404395" y="374369"/>
            <a:ext cx="7751517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rgbClr val="7030A0"/>
                </a:solidFill>
              </a:rPr>
              <a:t>Image Processing in Python</a:t>
            </a:r>
          </a:p>
          <a:p>
            <a:r>
              <a:rPr lang="en-US" sz="2800" b="1" dirty="0">
                <a:solidFill>
                  <a:srgbClr val="00A0E1"/>
                </a:solidFill>
              </a:rPr>
              <a:t>  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A4B648-05BE-03EB-D1AD-5BD4B922EF2D}"/>
              </a:ext>
            </a:extLst>
          </p:cNvPr>
          <p:cNvSpPr txBox="1"/>
          <p:nvPr/>
        </p:nvSpPr>
        <p:spPr>
          <a:xfrm>
            <a:off x="1518047" y="4929187"/>
            <a:ext cx="787836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rtl="0"/>
            <a:endParaRPr lang="en-US" sz="2400">
              <a:cs typeface="Segoe U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EB7007-C209-4284-88F4-15F40E6906ED}"/>
              </a:ext>
            </a:extLst>
          </p:cNvPr>
          <p:cNvSpPr txBox="1"/>
          <p:nvPr/>
        </p:nvSpPr>
        <p:spPr>
          <a:xfrm>
            <a:off x="1524001" y="1088572"/>
            <a:ext cx="7293427" cy="61863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b="1" dirty="0"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r>
              <a:rPr lang="en-US" dirty="0">
                <a:ea typeface="+mn-lt"/>
                <a:cs typeface="+mn-lt"/>
              </a:rPr>
              <a:t>Understand why </a:t>
            </a:r>
            <a:r>
              <a:rPr lang="en-US" dirty="0" err="1">
                <a:ea typeface="+mn-lt"/>
                <a:cs typeface="+mn-lt"/>
              </a:rPr>
              <a:t>skimage</a:t>
            </a:r>
            <a:r>
              <a:rPr lang="en-US" dirty="0">
                <a:ea typeface="+mn-lt"/>
                <a:cs typeface="+mn-lt"/>
              </a:rPr>
              <a:t>: </a:t>
            </a:r>
            <a:r>
              <a:rPr lang="en-US" dirty="0" err="1">
                <a:ea typeface="+mn-lt"/>
                <a:cs typeface="+mn-lt"/>
              </a:rPr>
              <a:t>numfocus</a:t>
            </a:r>
            <a:r>
              <a:rPr lang="en-US" dirty="0">
                <a:ea typeface="+mn-lt"/>
                <a:cs typeface="+mn-lt"/>
              </a:rPr>
              <a:t> FOSS</a:t>
            </a:r>
            <a:endParaRPr lang="en-US"/>
          </a:p>
          <a:p>
            <a:pPr marL="285750" indent="-285750">
              <a:buFont typeface="Arial"/>
              <a:buChar char="•"/>
            </a:pPr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dirty="0" err="1">
                <a:cs typeface="Arial"/>
              </a:rPr>
              <a:t>Skimage</a:t>
            </a:r>
            <a:r>
              <a:rPr lang="en-US" dirty="0">
                <a:cs typeface="Arial"/>
              </a:rPr>
              <a:t> images </a:t>
            </a:r>
            <a:r>
              <a:rPr lang="en-US" dirty="0" err="1">
                <a:cs typeface="Arial"/>
              </a:rPr>
              <a:t>ar</a:t>
            </a:r>
            <a:r>
              <a:rPr lang="en-US" dirty="0">
                <a:cs typeface="Arial"/>
              </a:rPr>
              <a:t> </a:t>
            </a:r>
            <a:r>
              <a:rPr lang="en-US" dirty="0" err="1">
                <a:cs typeface="Arial"/>
              </a:rPr>
              <a:t>numpy</a:t>
            </a:r>
            <a:r>
              <a:rPr lang="en-US" dirty="0">
                <a:cs typeface="Arial"/>
              </a:rPr>
              <a:t>, </a:t>
            </a:r>
            <a:r>
              <a:rPr lang="en-US" dirty="0" err="1">
                <a:cs typeface="Arial"/>
              </a:rPr>
              <a:t>numpy</a:t>
            </a:r>
            <a:r>
              <a:rPr lang="en-US" dirty="0">
                <a:cs typeface="Arial"/>
              </a:rPr>
              <a:t> (also </a:t>
            </a:r>
            <a:r>
              <a:rPr lang="en-US" dirty="0" err="1">
                <a:cs typeface="Arial"/>
              </a:rPr>
              <a:t>numfocus</a:t>
            </a:r>
            <a:r>
              <a:rPr lang="en-US" dirty="0">
                <a:cs typeface="Arial"/>
              </a:rPr>
              <a:t>) is optimized</a:t>
            </a:r>
          </a:p>
          <a:p>
            <a:pPr marL="285750" indent="-285750">
              <a:buFont typeface="Arial"/>
              <a:buChar char="•"/>
            </a:pPr>
            <a:endParaRPr lang="en-US" dirty="0"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Arial"/>
              </a:rPr>
              <a:t>Recommend image io module?</a:t>
            </a:r>
          </a:p>
          <a:p>
            <a:pPr marL="1200150" lvl="1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Imageio.v3.read() versus </a:t>
            </a:r>
            <a:r>
              <a:rPr lang="en-US" dirty="0" err="1">
                <a:latin typeface="Consolas"/>
                <a:ea typeface="+mn-lt"/>
                <a:cs typeface="+mn-lt"/>
              </a:rPr>
              <a:t>skimage.io.imread</a:t>
            </a:r>
            <a:r>
              <a:rPr lang="en-US" dirty="0">
                <a:latin typeface="Consolas"/>
                <a:ea typeface="+mn-lt"/>
                <a:cs typeface="+mn-lt"/>
              </a:rPr>
              <a:t>()</a:t>
            </a:r>
          </a:p>
          <a:p>
            <a:pPr marL="1200150" lvl="1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latin typeface="Consolas"/>
                <a:ea typeface="+mn-lt"/>
                <a:cs typeface="+mn-lt"/>
              </a:rPr>
              <a:t>imageio</a:t>
            </a:r>
            <a:r>
              <a:rPr lang="en-US" dirty="0">
                <a:ea typeface="+mn-lt"/>
                <a:cs typeface="+mn-lt"/>
              </a:rPr>
              <a:t> supposedly better at handling metadata.</a:t>
            </a:r>
            <a:endParaRPr lang="en-US" dirty="0">
              <a:latin typeface="Consolas"/>
              <a:ea typeface="+mn-lt"/>
              <a:cs typeface="+mn-lt"/>
            </a:endParaRPr>
          </a:p>
          <a:p>
            <a:pPr marL="1200150" lvl="1" indent="-285750">
              <a:buFont typeface="Arial"/>
              <a:buChar char="•"/>
            </a:pPr>
            <a:r>
              <a:rPr lang="en-US" dirty="0">
                <a:cs typeface="Arial"/>
              </a:rPr>
              <a:t>Skimage.io wraps parts of it</a:t>
            </a:r>
          </a:p>
          <a:p>
            <a:pPr marL="742950" lvl="1" indent="-285750">
              <a:buFont typeface="Arial"/>
              <a:buChar char="•"/>
            </a:pPr>
            <a:endParaRPr lang="en-US" dirty="0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Arial"/>
              </a:rPr>
              <a:t>Structure of a </a:t>
            </a:r>
            <a:r>
              <a:rPr lang="en-US" dirty="0" err="1">
                <a:cs typeface="Arial"/>
              </a:rPr>
              <a:t>numpy</a:t>
            </a:r>
            <a:r>
              <a:rPr lang="en-US" dirty="0">
                <a:cs typeface="Arial"/>
              </a:rPr>
              <a:t> image</a:t>
            </a:r>
          </a:p>
          <a:p>
            <a:pPr marL="285750" indent="-285750">
              <a:buFont typeface="Arial"/>
              <a:buChar char="•"/>
            </a:pPr>
            <a:endParaRPr lang="en-US" dirty="0">
              <a:cs typeface="Arial"/>
            </a:endParaRPr>
          </a:p>
          <a:p>
            <a:r>
              <a:rPr lang="en-US" dirty="0">
                <a:cs typeface="Arial"/>
              </a:rPr>
              <a:t>Time for exercise #1: please open notebook</a:t>
            </a:r>
          </a:p>
          <a:p>
            <a:pPr marL="285750" indent="-285750">
              <a:buFont typeface="Arial"/>
              <a:buChar char="•"/>
            </a:pPr>
            <a:endParaRPr lang="en-US" dirty="0">
              <a:cs typeface="Arial"/>
            </a:endParaRPr>
          </a:p>
          <a:p>
            <a:pPr marL="285750" indent="-285750">
              <a:buFont typeface="Arial,Sans-Serif"/>
              <a:buChar char="•"/>
            </a:pPr>
            <a:endParaRPr lang="en-US" dirty="0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cs typeface="Arial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610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>
            <a:extLst>
              <a:ext uri="{FF2B5EF4-FFF2-40B4-BE49-F238E27FC236}">
                <a16:creationId xmlns:a16="http://schemas.microsoft.com/office/drawing/2014/main" id="{B76E810A-7D89-CFF6-389E-860870EE3033}"/>
              </a:ext>
            </a:extLst>
          </p:cNvPr>
          <p:cNvSpPr txBox="1"/>
          <p:nvPr/>
        </p:nvSpPr>
        <p:spPr>
          <a:xfrm>
            <a:off x="2404395" y="374369"/>
            <a:ext cx="7751517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rgbClr val="7030A0"/>
                </a:solidFill>
              </a:rPr>
              <a:t>Image Processing in Python</a:t>
            </a:r>
          </a:p>
          <a:p>
            <a:r>
              <a:rPr lang="en-US" sz="2800" b="1" dirty="0">
                <a:solidFill>
                  <a:srgbClr val="00A0E1"/>
                </a:solidFill>
              </a:rPr>
              <a:t>  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A4B648-05BE-03EB-D1AD-5BD4B922EF2D}"/>
              </a:ext>
            </a:extLst>
          </p:cNvPr>
          <p:cNvSpPr txBox="1"/>
          <p:nvPr/>
        </p:nvSpPr>
        <p:spPr>
          <a:xfrm>
            <a:off x="1518047" y="4929187"/>
            <a:ext cx="787836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rtl="0"/>
            <a:endParaRPr lang="en-US" sz="2400">
              <a:cs typeface="Segoe U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EB7007-C209-4284-88F4-15F40E6906ED}"/>
              </a:ext>
            </a:extLst>
          </p:cNvPr>
          <p:cNvSpPr txBox="1"/>
          <p:nvPr/>
        </p:nvSpPr>
        <p:spPr>
          <a:xfrm>
            <a:off x="1524001" y="1088572"/>
            <a:ext cx="7293427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b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cs typeface="Arial"/>
            </a:endParaRPr>
          </a:p>
          <a:p>
            <a:pPr marL="285750" indent="-285750">
              <a:buFont typeface="Arial,Sans-Serif"/>
              <a:buChar char="•"/>
            </a:pPr>
            <a:r>
              <a:rPr lang="en-US" dirty="0">
                <a:cs typeface="Arial"/>
              </a:rPr>
              <a:t> left-hand coordinate system used in digital images</a:t>
            </a:r>
          </a:p>
          <a:p>
            <a:pPr marL="742950" lvl="1" indent="-285750">
              <a:buFont typeface="Arial,Sans-Serif"/>
              <a:buChar char="•"/>
            </a:pPr>
            <a:r>
              <a:rPr lang="en-US" dirty="0">
                <a:ea typeface="+mn-lt"/>
                <a:cs typeface="+mn-lt"/>
              </a:rPr>
              <a:t>2d vs. 3d and beyond</a:t>
            </a:r>
          </a:p>
          <a:p>
            <a:pPr marL="742950" lvl="1" indent="-285750">
              <a:buFont typeface="Arial,Sans-Serif"/>
              <a:buChar char="•"/>
            </a:pPr>
            <a:endParaRPr lang="en-US" dirty="0">
              <a:cs typeface="Arial"/>
            </a:endParaRPr>
          </a:p>
          <a:p>
            <a:pPr marL="742950" lvl="1" indent="-285750">
              <a:buFont typeface="Arial,Sans-Serif"/>
              <a:buChar char="•"/>
            </a:pPr>
            <a:endParaRPr lang="en-US" dirty="0">
              <a:cs typeface="Arial"/>
            </a:endParaRPr>
          </a:p>
          <a:p>
            <a:pPr marL="742950" lvl="1" indent="-285750">
              <a:buFont typeface="Arial,Sans-Serif"/>
              <a:buChar char="•"/>
            </a:pPr>
            <a:r>
              <a:rPr lang="en-US" dirty="0">
                <a:solidFill>
                  <a:schemeClr val="accent2">
                    <a:lumMod val="90000"/>
                    <a:lumOff val="10000"/>
                  </a:schemeClr>
                </a:solidFill>
                <a:cs typeface="Arial"/>
              </a:rPr>
              <a:t>Exercise 2: </a:t>
            </a:r>
          </a:p>
          <a:p>
            <a:pPr marL="285750" indent="-285750">
              <a:buFont typeface="Arial,Sans-Serif"/>
              <a:buChar char="•"/>
            </a:pPr>
            <a:endParaRPr lang="en-US" dirty="0">
              <a:cs typeface="Arial"/>
            </a:endParaRPr>
          </a:p>
          <a:p>
            <a:pPr marL="285750" indent="-285750">
              <a:buFont typeface="Arial,Sans-Serif"/>
              <a:buChar char="•"/>
            </a:pPr>
            <a:r>
              <a:rPr lang="en-US" dirty="0">
                <a:cs typeface="Arial"/>
              </a:rPr>
              <a:t>RGB additive </a:t>
            </a:r>
            <a:r>
              <a:rPr lang="en-US" dirty="0" err="1">
                <a:cs typeface="Arial"/>
              </a:rPr>
              <a:t>colour</a:t>
            </a:r>
            <a:r>
              <a:rPr lang="en-US" dirty="0">
                <a:cs typeface="Arial"/>
              </a:rPr>
              <a:t> model used in digital images</a:t>
            </a:r>
          </a:p>
          <a:p>
            <a:r>
              <a:rPr lang="en-US" dirty="0">
                <a:cs typeface="Arial"/>
              </a:rPr>
              <a:t>  and order of the three </a:t>
            </a:r>
            <a:r>
              <a:rPr lang="en-US" dirty="0" err="1">
                <a:cs typeface="Arial"/>
              </a:rPr>
              <a:t>colour</a:t>
            </a:r>
            <a:r>
              <a:rPr lang="en-US" dirty="0">
                <a:cs typeface="Arial"/>
              </a:rPr>
              <a:t> values in </a:t>
            </a:r>
            <a:r>
              <a:rPr lang="en-US" dirty="0" err="1">
                <a:cs typeface="Arial"/>
              </a:rPr>
              <a:t>skimage</a:t>
            </a:r>
            <a:r>
              <a:rPr lang="en-US" dirty="0">
                <a:cs typeface="Arial"/>
              </a:rPr>
              <a:t> images</a:t>
            </a: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cs typeface="Arial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336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>
            <a:extLst>
              <a:ext uri="{FF2B5EF4-FFF2-40B4-BE49-F238E27FC236}">
                <a16:creationId xmlns:a16="http://schemas.microsoft.com/office/drawing/2014/main" id="{B76E810A-7D89-CFF6-389E-860870EE3033}"/>
              </a:ext>
            </a:extLst>
          </p:cNvPr>
          <p:cNvSpPr txBox="1"/>
          <p:nvPr/>
        </p:nvSpPr>
        <p:spPr>
          <a:xfrm>
            <a:off x="2404395" y="374369"/>
            <a:ext cx="7751517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rgbClr val="7030A0"/>
                </a:solidFill>
              </a:rPr>
              <a:t>Image Processing in Python</a:t>
            </a:r>
          </a:p>
          <a:p>
            <a:r>
              <a:rPr lang="en-US" sz="2800" b="1" dirty="0">
                <a:solidFill>
                  <a:srgbClr val="00A0E1"/>
                </a:solidFill>
              </a:rPr>
              <a:t>  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A4B648-05BE-03EB-D1AD-5BD4B922EF2D}"/>
              </a:ext>
            </a:extLst>
          </p:cNvPr>
          <p:cNvSpPr txBox="1"/>
          <p:nvPr/>
        </p:nvSpPr>
        <p:spPr>
          <a:xfrm>
            <a:off x="1518047" y="4929187"/>
            <a:ext cx="787836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rtl="0"/>
            <a:endParaRPr lang="en-US" sz="2400">
              <a:cs typeface="Segoe U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EB7007-C209-4284-88F4-15F40E6906ED}"/>
              </a:ext>
            </a:extLst>
          </p:cNvPr>
          <p:cNvSpPr txBox="1"/>
          <p:nvPr/>
        </p:nvSpPr>
        <p:spPr>
          <a:xfrm>
            <a:off x="1524001" y="1088572"/>
            <a:ext cx="7293427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b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  <a:p>
            <a:pPr marL="285750" indent="-285750">
              <a:buFont typeface="Arial,Sans-Serif"/>
              <a:buChar char="•"/>
            </a:pPr>
            <a:r>
              <a:rPr lang="en-US" dirty="0">
                <a:cs typeface="Arial"/>
              </a:rPr>
              <a:t>RGB additive </a:t>
            </a:r>
            <a:r>
              <a:rPr lang="en-US" dirty="0" err="1">
                <a:cs typeface="Arial"/>
              </a:rPr>
              <a:t>colour</a:t>
            </a:r>
            <a:r>
              <a:rPr lang="en-US" dirty="0">
                <a:cs typeface="Arial"/>
              </a:rPr>
              <a:t> model used in digital images</a:t>
            </a:r>
          </a:p>
          <a:p>
            <a:r>
              <a:rPr lang="en-US" dirty="0">
                <a:cs typeface="Arial"/>
              </a:rPr>
              <a:t>  and order of the three </a:t>
            </a:r>
            <a:r>
              <a:rPr lang="en-US" dirty="0" err="1">
                <a:cs typeface="Arial"/>
              </a:rPr>
              <a:t>colour</a:t>
            </a:r>
            <a:r>
              <a:rPr lang="en-US" dirty="0">
                <a:cs typeface="Arial"/>
              </a:rPr>
              <a:t> values in </a:t>
            </a:r>
            <a:r>
              <a:rPr lang="en-US" dirty="0" err="1">
                <a:cs typeface="Arial"/>
              </a:rPr>
              <a:t>skimage</a:t>
            </a:r>
            <a:r>
              <a:rPr lang="en-US" dirty="0">
                <a:cs typeface="Arial"/>
              </a:rPr>
              <a:t> images</a:t>
            </a:r>
            <a:endParaRPr lang="en-US" dirty="0"/>
          </a:p>
          <a:p>
            <a:endParaRPr lang="en-US" dirty="0">
              <a:cs typeface="Arial"/>
            </a:endParaRPr>
          </a:p>
          <a:p>
            <a:r>
              <a:rPr lang="en-US" dirty="0">
                <a:solidFill>
                  <a:schemeClr val="accent2">
                    <a:lumMod val="90000"/>
                    <a:lumOff val="10000"/>
                  </a:schemeClr>
                </a:solidFill>
                <a:cs typeface="Arial"/>
              </a:rPr>
              <a:t>Exercise 3</a:t>
            </a:r>
          </a:p>
          <a:p>
            <a:pPr marL="285750" indent="-285750">
              <a:buFont typeface="Arial"/>
              <a:buChar char="•"/>
            </a:pPr>
            <a:endParaRPr lang="en-US" dirty="0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cs typeface="Arial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2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>
            <a:extLst>
              <a:ext uri="{FF2B5EF4-FFF2-40B4-BE49-F238E27FC236}">
                <a16:creationId xmlns:a16="http://schemas.microsoft.com/office/drawing/2014/main" id="{B76E810A-7D89-CFF6-389E-860870EE3033}"/>
              </a:ext>
            </a:extLst>
          </p:cNvPr>
          <p:cNvSpPr txBox="1"/>
          <p:nvPr/>
        </p:nvSpPr>
        <p:spPr>
          <a:xfrm>
            <a:off x="2386253" y="229227"/>
            <a:ext cx="7769659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rgbClr val="7030A0"/>
                </a:solidFill>
              </a:rPr>
              <a:t>Image Processing in Python</a:t>
            </a:r>
          </a:p>
          <a:p>
            <a:r>
              <a:rPr lang="en-US" sz="2800" b="1" dirty="0">
                <a:solidFill>
                  <a:srgbClr val="00A0E1"/>
                </a:solidFill>
              </a:rPr>
              <a:t>  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A4B648-05BE-03EB-D1AD-5BD4B922EF2D}"/>
              </a:ext>
            </a:extLst>
          </p:cNvPr>
          <p:cNvSpPr txBox="1"/>
          <p:nvPr/>
        </p:nvSpPr>
        <p:spPr>
          <a:xfrm>
            <a:off x="1518047" y="4929187"/>
            <a:ext cx="787836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rtl="0"/>
            <a:endParaRPr lang="en-US" sz="2400">
              <a:cs typeface="Segoe U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EB7007-C209-4284-88F4-15F40E6906ED}"/>
              </a:ext>
            </a:extLst>
          </p:cNvPr>
          <p:cNvSpPr txBox="1"/>
          <p:nvPr/>
        </p:nvSpPr>
        <p:spPr>
          <a:xfrm>
            <a:off x="1524001" y="961572"/>
            <a:ext cx="8853712" cy="61286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cs typeface="Arial"/>
              </a:rPr>
              <a:t>Compression: Lossless versus lossy</a:t>
            </a:r>
          </a:p>
          <a:p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  <a:p>
            <a:r>
              <a:rPr lang="en-US" dirty="0">
                <a:cs typeface="Arial"/>
              </a:rPr>
              <a:t>Don't overlook exploiting lossy algorithms: did you want every detail?</a:t>
            </a:r>
          </a:p>
          <a:p>
            <a:endParaRPr lang="en-US"/>
          </a:p>
          <a:p>
            <a:r>
              <a:rPr lang="en-US" dirty="0">
                <a:cs typeface="Arial"/>
              </a:rPr>
              <a:t>JPEG is actually most commonly used format today</a:t>
            </a:r>
          </a:p>
          <a:p>
            <a:endParaRPr lang="en-US" dirty="0">
              <a:cs typeface="Arial"/>
            </a:endParaRPr>
          </a:p>
          <a:p>
            <a:r>
              <a:rPr lang="en-US" dirty="0">
                <a:cs typeface="Arial"/>
              </a:rPr>
              <a:t>PNG has a luminance channel!</a:t>
            </a:r>
          </a:p>
          <a:p>
            <a:endParaRPr lang="en-US" dirty="0">
              <a:cs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325316-9FF9-E85D-17E9-975686C6324B}"/>
              </a:ext>
            </a:extLst>
          </p:cNvPr>
          <p:cNvSpPr txBox="1"/>
          <p:nvPr/>
        </p:nvSpPr>
        <p:spPr>
          <a:xfrm>
            <a:off x="5515427" y="1977571"/>
            <a:ext cx="2598057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u="sng" dirty="0">
                <a:solidFill>
                  <a:srgbClr val="C00000"/>
                </a:solidFill>
              </a:rPr>
              <a:t>lossy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JPEG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7FD12A-CCA3-E1B4-9E11-43BE6C81C72F}"/>
              </a:ext>
            </a:extLst>
          </p:cNvPr>
          <p:cNvSpPr txBox="1"/>
          <p:nvPr/>
        </p:nvSpPr>
        <p:spPr>
          <a:xfrm>
            <a:off x="3302000" y="3211286"/>
            <a:ext cx="2797627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u="sng" dirty="0">
                <a:solidFill>
                  <a:schemeClr val="accent2">
                    <a:lumMod val="90000"/>
                    <a:lumOff val="10000"/>
                  </a:schemeClr>
                </a:solidFill>
              </a:rPr>
              <a:t>Can be either:</a:t>
            </a:r>
          </a:p>
          <a:p>
            <a:endParaRPr lang="en-US" dirty="0">
              <a:solidFill>
                <a:schemeClr val="accent2">
                  <a:lumMod val="90000"/>
                  <a:lumOff val="10000"/>
                </a:schemeClr>
              </a:solidFill>
            </a:endParaRPr>
          </a:p>
          <a:p>
            <a:r>
              <a:rPr lang="en-US" dirty="0">
                <a:solidFill>
                  <a:schemeClr val="accent2">
                    <a:lumMod val="90000"/>
                    <a:lumOff val="10000"/>
                  </a:schemeClr>
                </a:solidFill>
              </a:rPr>
              <a:t>TIFF</a:t>
            </a:r>
          </a:p>
          <a:p>
            <a:r>
              <a:rPr lang="en-US" dirty="0">
                <a:solidFill>
                  <a:schemeClr val="accent2">
                    <a:lumMod val="90000"/>
                    <a:lumOff val="10000"/>
                  </a:schemeClr>
                </a:solidFill>
              </a:rPr>
              <a:t>MNG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4E0C6B-8081-3E34-FEF3-14EA943E92D2}"/>
              </a:ext>
            </a:extLst>
          </p:cNvPr>
          <p:cNvSpPr txBox="1"/>
          <p:nvPr/>
        </p:nvSpPr>
        <p:spPr>
          <a:xfrm>
            <a:off x="1705428" y="1904999"/>
            <a:ext cx="3656389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u="sng" dirty="0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lossless 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   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  <a:ea typeface="+mn-lt"/>
              <a:cs typeface="+mn-lt"/>
            </a:endParaRP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PNG</a:t>
            </a:r>
          </a:p>
          <a:p>
            <a:r>
              <a:rPr lang="en-US" b="1" u="sng" dirty="0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BMP</a:t>
            </a:r>
          </a:p>
          <a:p>
            <a:pPr algn="l"/>
            <a:r>
              <a:rPr lang="en-US" dirty="0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GIF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9505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>
            <a:extLst>
              <a:ext uri="{FF2B5EF4-FFF2-40B4-BE49-F238E27FC236}">
                <a16:creationId xmlns:a16="http://schemas.microsoft.com/office/drawing/2014/main" id="{B76E810A-7D89-CFF6-389E-860870EE3033}"/>
              </a:ext>
            </a:extLst>
          </p:cNvPr>
          <p:cNvSpPr txBox="1"/>
          <p:nvPr/>
        </p:nvSpPr>
        <p:spPr>
          <a:xfrm>
            <a:off x="2404395" y="374369"/>
            <a:ext cx="7751517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rgbClr val="7030A0"/>
                </a:solidFill>
              </a:rPr>
              <a:t>Image Processing in Python</a:t>
            </a:r>
          </a:p>
          <a:p>
            <a:r>
              <a:rPr lang="en-US" sz="2800" b="1" dirty="0">
                <a:solidFill>
                  <a:srgbClr val="00A0E1"/>
                </a:solidFill>
              </a:rPr>
              <a:t>  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A4B648-05BE-03EB-D1AD-5BD4B922EF2D}"/>
              </a:ext>
            </a:extLst>
          </p:cNvPr>
          <p:cNvSpPr txBox="1"/>
          <p:nvPr/>
        </p:nvSpPr>
        <p:spPr>
          <a:xfrm>
            <a:off x="1518047" y="4929187"/>
            <a:ext cx="787836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rtl="0"/>
            <a:endParaRPr lang="en-US" sz="2400">
              <a:cs typeface="Segoe U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EB7007-C209-4284-88F4-15F40E6906ED}"/>
              </a:ext>
            </a:extLst>
          </p:cNvPr>
          <p:cNvSpPr txBox="1"/>
          <p:nvPr/>
        </p:nvSpPr>
        <p:spPr>
          <a:xfrm>
            <a:off x="1524001" y="1088572"/>
            <a:ext cx="7293427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b="1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What information could be contained in image metadata?</a:t>
            </a:r>
            <a:endParaRPr lang="en-US" dirty="0"/>
          </a:p>
          <a:p>
            <a:pPr marL="285750" indent="-285750" algn="l">
              <a:buFont typeface="Arial"/>
              <a:buChar char="•"/>
            </a:pPr>
            <a:endParaRPr lang="en-US" dirty="0"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Arial"/>
              </a:rPr>
              <a:t>For DICOMs endless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985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9DDD"/>
      </a:accent1>
      <a:accent2>
        <a:srgbClr val="380338"/>
      </a:accent2>
      <a:accent3>
        <a:srgbClr val="FFB213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DD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9DDD"/>
      </a:accent1>
      <a:accent2>
        <a:srgbClr val="380338"/>
      </a:accent2>
      <a:accent3>
        <a:srgbClr val="FFB213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DD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9DDD"/>
      </a:accent1>
      <a:accent2>
        <a:srgbClr val="380338"/>
      </a:accent2>
      <a:accent3>
        <a:srgbClr val="FFB213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DD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office theme</vt:lpstr>
      <vt:lpstr>Office Theme</vt:lpstr>
      <vt:lpstr>Office Theme</vt:lpstr>
      <vt:lpstr>Office Theme</vt:lpstr>
      <vt:lpstr>Image Processing with Python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425</cp:revision>
  <dcterms:created xsi:type="dcterms:W3CDTF">2023-01-31T11:47:30Z</dcterms:created>
  <dcterms:modified xsi:type="dcterms:W3CDTF">2023-02-28T03:48:52Z</dcterms:modified>
</cp:coreProperties>
</file>