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76" r:id="rId3"/>
    <p:sldMasterId id="2147483752" r:id="rId4"/>
  </p:sldMasterIdLst>
  <p:notesMasterIdLst>
    <p:notesMasterId r:id="rId18"/>
  </p:notesMasterIdLst>
  <p:sldIdLst>
    <p:sldId id="271" r:id="rId5"/>
    <p:sldId id="279" r:id="rId6"/>
    <p:sldId id="270" r:id="rId7"/>
    <p:sldId id="272" r:id="rId8"/>
    <p:sldId id="274" r:id="rId9"/>
    <p:sldId id="273" r:id="rId10"/>
    <p:sldId id="276" r:id="rId11"/>
    <p:sldId id="275" r:id="rId12"/>
    <p:sldId id="281" r:id="rId13"/>
    <p:sldId id="277" r:id="rId14"/>
    <p:sldId id="269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2B0BE-AE5A-E91E-AC3B-BE992B1B4A79}" v="53" dt="2023-02-01T14:09:40.722"/>
    <p1510:client id="{37CC558E-92F5-778C-991C-7CB07DBC6FE4}" v="10" dt="2023-02-28T18:56:08.576"/>
    <p1510:client id="{711CAD78-D7A1-1520-09E9-1E9A6227BBC0}" v="130" dt="2023-02-28T03:48:17.476"/>
    <p1510:client id="{75E431AF-FF07-F5A5-B612-88EBC64F72B2}" v="512" dt="2023-02-28T18:39:55.244"/>
    <p1510:client id="{9867CBEA-40A8-9D76-507B-D9C151B336EC}" v="798" dt="2023-01-31T14:51:34.554"/>
    <p1510:client id="{B1E81A2A-0F2F-99B7-0E20-3C1589240B36}" v="576" dt="2023-02-28T13:55:50.428"/>
    <p1510:client id="{C0D2A659-A8AA-EC00-C674-13625E5830BC}" v="248" dt="2023-01-31T12:00:21.946"/>
    <p1510:client id="{C7A9C375-0C54-79B1-F013-AF29011B9F7E}" v="212" dt="2023-02-28T14:23:42.536"/>
    <p1510:client id="{E771AC64-28C4-FC67-A825-CBF904105B72}" v="1501" dt="2023-02-07T12:35:02.454"/>
    <p1510:client id="{EA2CB230-9369-4343-BA77-7C0885A0671D}" v="1017" dt="2023-02-28T19:48:00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F979-4547-4A3A-A3A2-55B2EE3424FC}" type="datetimeFigureOut"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52F9-905A-4EB1-B64D-BA2B735BA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13A4DF-60ED-4D29-91AE-F6D9EE6C55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5A1DA7-E569-4F06-8017-FA2B5B145F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1E0A4B-02FE-41AD-B8C7-7AD1E0CF0A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C8C535-AA9A-4B7E-81A9-866AFD0DA9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A6DF8E-08B5-4C33-95C6-E372E986EB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D00FB5-25B3-4D74-9C6E-521F4DE16C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C6D7A-9C4B-4E54-8034-E22078F3EC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5FE247-EDE7-434C-A62D-F0E1F860FC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63E9687-FAA1-4ED9-9341-937F92DAA1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2260CA-E1C3-441C-B333-A55AA613F3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3D0B52-18B8-46AF-9BA1-EDA6F41DC1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F0400E-488D-43CB-9B3D-5362514073F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"/>
          <p:cNvSpPr/>
          <p:nvPr/>
        </p:nvSpPr>
        <p:spPr>
          <a:xfrm>
            <a:off x="6655680" y="1287720"/>
            <a:ext cx="5344200" cy="4448880"/>
          </a:xfrm>
          <a:prstGeom prst="roundRect">
            <a:avLst>
              <a:gd name="adj" fmla="val 16667"/>
            </a:avLst>
          </a:prstGeom>
          <a:solidFill>
            <a:srgbClr val="1F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FD281-C8E9-4219-A374-3236AF31753B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PNG/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22kxuwnf" TargetMode="Externa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endParaRPr lang="en-US" sz="4000" b="1" strike="noStrike" spc="-1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>
                <a:latin typeface="Assistant"/>
              </a:rPr>
              <a:t>Dr. Dani </a:t>
            </a:r>
            <a:r>
              <a:rPr lang="nl-NL" sz="2400" spc="-1" err="1">
                <a:latin typeface="Assistant"/>
              </a:rPr>
              <a:t>Bodor</a:t>
            </a:r>
            <a:r>
              <a:rPr lang="nl-NL" sz="2400" spc="-1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err="1">
                <a:latin typeface="Assistant"/>
              </a:rPr>
              <a:t>Djura</a:t>
            </a:r>
            <a:r>
              <a:rPr lang="nl-NL" sz="2400" spc="-1">
                <a:latin typeface="Assistant"/>
              </a:rPr>
              <a:t> Smits, MS</a:t>
            </a:r>
            <a:endParaRPr lang="nl-NL" sz="2400" b="0" strike="noStrike" spc="-1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err="1">
                <a:latin typeface="Assistant"/>
              </a:rPr>
              <a:t>Giulia</a:t>
            </a:r>
            <a:r>
              <a:rPr lang="nl-NL" sz="2400" spc="-1">
                <a:latin typeface="Assistant"/>
              </a:rPr>
              <a:t> </a:t>
            </a:r>
            <a:r>
              <a:rPr lang="nl-NL" sz="2400" spc="-1" err="1">
                <a:latin typeface="Assistant"/>
              </a:rPr>
              <a:t>Criocioni</a:t>
            </a:r>
            <a:r>
              <a:rPr lang="nl-NL" sz="2400" spc="-1">
                <a:latin typeface="Assistant"/>
              </a:rPr>
              <a:t>, MS</a:t>
            </a:r>
            <a:endParaRPr lang="nl-NL" sz="2400" b="0" strike="noStrike" spc="-1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66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386253" y="229227"/>
            <a:ext cx="7769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3302000" y="321128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A84C54-593B-4849-E351-16E18465C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42445"/>
              </p:ext>
            </p:extLst>
          </p:nvPr>
        </p:nvGraphicFramePr>
        <p:xfrm>
          <a:off x="902608" y="1479732"/>
          <a:ext cx="108585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37430922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14718571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021252587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676084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923040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Compression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Advantages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Disadvantages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1206191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BMP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None *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or </a:t>
                      </a:r>
                      <a:r>
                        <a:rPr lang="en-US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lzw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compression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None 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* experts disagree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Universally viewable, </a:t>
                      </a:r>
                      <a:r>
                        <a:rPr lang="en-US" sz="1800" b="0" i="0" u="none" strike="noStrike" noProof="0" dirty="0">
                          <a:effectLst/>
                          <a:latin typeface="Arial"/>
                        </a:rPr>
                        <a:t>high quality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Large file sizes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626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JPEG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Lossy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Universally viewable, </a:t>
                      </a:r>
                      <a:r>
                        <a:rPr lang="en-US" sz="1800" b="0" i="0" u="none" strike="noStrike" noProof="0" dirty="0">
                          <a:effectLst/>
                          <a:latin typeface="Arial"/>
                        </a:rPr>
                        <a:t>smaller file size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Detail may be lost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9337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Lossless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Universally viewable, </a:t>
                      </a: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 standard</a:t>
                      </a:r>
                      <a:r>
                        <a:rPr lang="en-US" dirty="0">
                          <a:effectLst/>
                        </a:rPr>
                        <a:t>, smaller file 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Metadata less flexible than TIFF, RGB only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51443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TIFF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None, lossy, </a:t>
                      </a:r>
                      <a:r>
                        <a:rPr lang="en-US" sz="1800" b="0" i="0" u="none" strike="noStrike" noProof="0" dirty="0">
                          <a:effectLst/>
                          <a:latin typeface="Arial"/>
                        </a:rPr>
                        <a:t>or lossless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High quality or </a:t>
                      </a:r>
                      <a:r>
                        <a:rPr lang="en-US" sz="1800" b="0" i="0" u="none" strike="noStrike" noProof="0" dirty="0">
                          <a:effectLst/>
                          <a:latin typeface="Arial"/>
                        </a:rPr>
                        <a:t>smaller file size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Not universally viewable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5765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81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What information could be contained in image metadata?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For DICOMs endless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For many image file formats less important but</a:t>
            </a:r>
          </a:p>
          <a:p>
            <a:pPr marL="285750" indent="-285750">
              <a:buFont typeface="Arial"/>
              <a:buChar char="•"/>
            </a:pPr>
            <a:endParaRPr lang="en-US" i="1">
              <a:latin typeface="Consolas"/>
              <a:cs typeface="Arial"/>
            </a:endParaRPr>
          </a:p>
          <a:p>
            <a:r>
              <a:rPr lang="en-US" i="1" err="1">
                <a:latin typeface="Consolas"/>
                <a:cs typeface="Arial"/>
              </a:rPr>
              <a:t>imwrite</a:t>
            </a:r>
            <a:r>
              <a:rPr lang="en-US" i="1">
                <a:latin typeface="Consolas"/>
                <a:cs typeface="Arial"/>
              </a:rPr>
              <a:t>()</a:t>
            </a:r>
            <a:r>
              <a:rPr lang="en-US" i="1">
                <a:ea typeface="+mn-lt"/>
                <a:cs typeface="+mn-lt"/>
              </a:rPr>
              <a:t> will not retain all metadata associated with the original image that was loaded into Python!</a:t>
            </a:r>
            <a:r>
              <a:rPr lang="en-US">
                <a:ea typeface="+mn-lt"/>
                <a:cs typeface="+mn-lt"/>
              </a:rPr>
              <a:t> If the image metadata is important to you, be sure to </a:t>
            </a:r>
            <a:r>
              <a:rPr lang="en-US" b="1">
                <a:ea typeface="+mn-lt"/>
                <a:cs typeface="+mn-lt"/>
              </a:rPr>
              <a:t>always keep an unchanged copy of the original image!</a:t>
            </a:r>
            <a:endParaRPr lang="en-US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Working with </a:t>
            </a:r>
            <a:r>
              <a:rPr lang="en-US" err="1">
                <a:ea typeface="+mn-lt"/>
                <a:cs typeface="+mn-lt"/>
              </a:rPr>
              <a:t>skimage</a:t>
            </a:r>
            <a:r>
              <a:rPr lang="en-US">
                <a:ea typeface="+mn-lt"/>
                <a:cs typeface="+mn-lt"/>
              </a:rPr>
              <a:t> specifically: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r>
              <a:rPr lang="en-US">
                <a:cs typeface="Arial"/>
              </a:rPr>
              <a:t>Check the premade cheat sheets and the notebook for syntax</a:t>
            </a:r>
          </a:p>
          <a:p>
            <a:endParaRPr lang="en-US">
              <a:cs typeface="Arial"/>
            </a:endParaRPr>
          </a:p>
          <a:p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Read and save images with </a:t>
            </a:r>
            <a:r>
              <a:rPr lang="en-US" err="1">
                <a:ea typeface="+mn-lt"/>
                <a:cs typeface="+mn-lt"/>
              </a:rPr>
              <a:t>imageio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Display images (with matplotlib)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Resize images with </a:t>
            </a:r>
            <a:r>
              <a:rPr lang="en-US" err="1">
                <a:ea typeface="+mn-lt"/>
                <a:cs typeface="+mn-lt"/>
              </a:rPr>
              <a:t>skimage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Perform simple image thresholding with NumPy array operations.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Extract sub-images using array slicing.</a:t>
            </a:r>
            <a:endParaRPr lang="en-US"/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0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832756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Why make images stored as arrays?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Computer screens?</a:t>
            </a:r>
            <a:endParaRPr lang="en-US" dirty="0"/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Human mind stores images differently (and by the way 12-16 shades)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631E4A-970F-6F68-8F5D-39FBD80E0494}"/>
              </a:ext>
            </a:extLst>
          </p:cNvPr>
          <p:cNvSpPr/>
          <p:nvPr/>
        </p:nvSpPr>
        <p:spPr>
          <a:xfrm>
            <a:off x="2812143" y="2007810"/>
            <a:ext cx="1161143" cy="852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E9AE4B-B91E-3B52-4844-1F54C3223CAD}"/>
              </a:ext>
            </a:extLst>
          </p:cNvPr>
          <p:cNvSpPr/>
          <p:nvPr/>
        </p:nvSpPr>
        <p:spPr>
          <a:xfrm>
            <a:off x="4771571" y="2007809"/>
            <a:ext cx="1161143" cy="852713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Python: Intro Lecture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1542142" y="1451428"/>
            <a:ext cx="1012734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Housekeeping:</a:t>
            </a:r>
            <a:endParaRPr lang="en-US" b="1">
              <a:ea typeface="+mn-lt"/>
              <a:cs typeface="+mn-lt"/>
            </a:endParaRPr>
          </a:p>
          <a:p>
            <a:endParaRPr lang="en-US" sz="2400" b="1"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400">
                <a:cs typeface="Arial"/>
              </a:rPr>
              <a:t>All good early instruction followers will be punished</a:t>
            </a:r>
          </a:p>
          <a:p>
            <a:endParaRPr lang="en-U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n-US" sz="2400" err="1">
                <a:cs typeface="Arial"/>
              </a:rPr>
              <a:t>jupyterlab</a:t>
            </a:r>
            <a:r>
              <a:rPr lang="en-US" sz="2400">
                <a:cs typeface="Arial"/>
              </a:rPr>
              <a:t>, </a:t>
            </a:r>
            <a:r>
              <a:rPr lang="en-US" sz="2400" err="1">
                <a:cs typeface="Arial"/>
              </a:rPr>
              <a:t>ipympl</a:t>
            </a:r>
            <a:endParaRPr lang="en-U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n-US" sz="2400">
              <a:cs typeface="Arial"/>
            </a:endParaRPr>
          </a:p>
          <a:p>
            <a:r>
              <a:rPr lang="en-US" sz="2400">
                <a:cs typeface="Arial"/>
              </a:rPr>
              <a:t>2. `git pull` to get the current everything</a:t>
            </a:r>
          </a:p>
          <a:p>
            <a:endParaRPr lang="en-US" sz="2400">
              <a:cs typeface="Arial"/>
            </a:endParaRPr>
          </a:p>
          <a:p>
            <a:r>
              <a:rPr lang="en-US" sz="2400">
                <a:cs typeface="Arial"/>
              </a:rPr>
              <a:t>3. Change into environment: </a:t>
            </a:r>
            <a:r>
              <a:rPr lang="en-US" sz="2400" err="1">
                <a:cs typeface="Arial"/>
              </a:rPr>
              <a:t>image_libraries</a:t>
            </a:r>
            <a:endParaRPr lang="en-US" sz="2400">
              <a:cs typeface="Arial"/>
            </a:endParaRPr>
          </a:p>
          <a:p>
            <a:endParaRPr lang="en-US" sz="2400">
              <a:cs typeface="Arial"/>
            </a:endParaRPr>
          </a:p>
          <a:p>
            <a:r>
              <a:rPr lang="en-US" sz="2400">
                <a:cs typeface="Arial"/>
              </a:rPr>
              <a:t>4. </a:t>
            </a:r>
            <a:r>
              <a:rPr lang="en-US" sz="2400" err="1">
                <a:cs typeface="Arial"/>
              </a:rPr>
              <a:t>Hackmd</a:t>
            </a:r>
            <a:r>
              <a:rPr lang="en-US" sz="2400">
                <a:cs typeface="Arial"/>
              </a:rPr>
              <a:t> : </a:t>
            </a:r>
            <a:r>
              <a:rPr lang="en-US" sz="2400" u="sng">
                <a:ea typeface="+mn-lt"/>
                <a:cs typeface="+mn-lt"/>
              </a:rPr>
              <a:t>https://tinyurl.com/22kxuwnf</a:t>
            </a:r>
            <a:r>
              <a:rPr lang="en-US" sz="2400">
                <a:ea typeface="+mn-lt"/>
                <a:cs typeface="+mn-lt"/>
                <a:hlinkClick r:id="rId2"/>
              </a:rPr>
              <a:t>https://tinyurl.com/22kxuwnf</a:t>
            </a:r>
          </a:p>
          <a:p>
            <a:pPr marL="342900" indent="-342900">
              <a:buFont typeface="Calibri"/>
              <a:buChar char="-"/>
            </a:pPr>
            <a:endParaRPr lang="en-US" sz="2400">
              <a:cs typeface="Arial"/>
            </a:endParaRPr>
          </a:p>
          <a:p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82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Python: Intro Lecture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What sort of scientific questions can we answer with image processing and computer vision?</a:t>
            </a:r>
            <a:endParaRPr lang="en-US" sz="2400"/>
          </a:p>
          <a:p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With image processing we can answer questions on large numbers of images quickly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Classic example is stuff on petri dishes e.g. cell counts, colony count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Consider cost of imaging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What are </a:t>
            </a:r>
            <a:r>
              <a:rPr lang="en-US" sz="2400">
                <a:solidFill>
                  <a:srgbClr val="00B050"/>
                </a:solidFill>
                <a:ea typeface="+mn-lt"/>
                <a:cs typeface="+mn-lt"/>
              </a:rPr>
              <a:t>morphometric</a:t>
            </a:r>
            <a:r>
              <a:rPr lang="en-US" sz="2400">
                <a:ea typeface="+mn-lt"/>
                <a:cs typeface="+mn-lt"/>
              </a:rPr>
              <a:t> problems?</a:t>
            </a:r>
            <a:endParaRPr lang="en-US" sz="2400"/>
          </a:p>
          <a:p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Etymology: morphometric is from Greek </a:t>
            </a:r>
            <a:r>
              <a:rPr lang="en-US" sz="2000" err="1">
                <a:ea typeface="+mn-lt"/>
                <a:cs typeface="+mn-lt"/>
              </a:rPr>
              <a:t>μορϕή</a:t>
            </a:r>
            <a:r>
              <a:rPr lang="en-US" sz="2000">
                <a:ea typeface="+mn-lt"/>
                <a:cs typeface="+mn-lt"/>
              </a:rPr>
              <a:t>  = "shape",  -</a:t>
            </a:r>
            <a:r>
              <a:rPr lang="en-US" sz="2000" err="1">
                <a:ea typeface="+mn-lt"/>
                <a:cs typeface="+mn-lt"/>
              </a:rPr>
              <a:t>μετρί</a:t>
            </a:r>
            <a:r>
              <a:rPr lang="en-US" sz="2000">
                <a:ea typeface="+mn-lt"/>
                <a:cs typeface="+mn-lt"/>
              </a:rPr>
              <a:t>α = "measurement"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Counting and shape analysis of objects inside an image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Understand how images are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Explain how a digital image is composed of 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pixels</a:t>
            </a:r>
            <a:endParaRPr lang="en-US">
              <a:solidFill>
                <a:srgbClr val="00B05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Define the terms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Digital images are a matrices/arrays of "picture elements" aka pixels</a:t>
            </a:r>
          </a:p>
          <a:p>
            <a:pPr marL="285750" indent="-285750" algn="l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Can be in millions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Can be 'heavy'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B050"/>
                </a:solidFill>
                <a:cs typeface="Arial"/>
              </a:rPr>
              <a:t>Bit</a:t>
            </a:r>
            <a:r>
              <a:rPr lang="en-US">
                <a:cs typeface="Arial"/>
              </a:rPr>
              <a:t>, byte, kilobyte, megabyte (0/1, 8, 8000, 8000000) metric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Bit, byte, kibibyte (0/1, 8, 1024 bytes, 1024KB ) IEC system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A5B9C2-7A3E-8FF0-F719-ED6BAC13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88" y="2933080"/>
            <a:ext cx="1655507" cy="10975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208A43C-719F-4C74-E739-F3097193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68" y="2868560"/>
            <a:ext cx="2718620" cy="2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030943" y="976514"/>
            <a:ext cx="10094896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Understand why </a:t>
            </a:r>
            <a:r>
              <a:rPr lang="en-US" err="1">
                <a:ea typeface="+mn-lt"/>
                <a:cs typeface="+mn-lt"/>
              </a:rPr>
              <a:t>skimage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numfocus</a:t>
            </a:r>
            <a:r>
              <a:rPr lang="en-US">
                <a:ea typeface="+mn-lt"/>
                <a:cs typeface="+mn-lt"/>
              </a:rPr>
              <a:t> FOSS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Arial"/>
              </a:rPr>
              <a:t>Skimage</a:t>
            </a:r>
            <a:r>
              <a:rPr lang="en-US">
                <a:cs typeface="Arial"/>
              </a:rPr>
              <a:t> images are </a:t>
            </a:r>
            <a:r>
              <a:rPr lang="en-US" err="1">
                <a:cs typeface="Arial"/>
              </a:rPr>
              <a:t>numpy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numpy</a:t>
            </a:r>
            <a:r>
              <a:rPr lang="en-US">
                <a:cs typeface="Arial"/>
              </a:rPr>
              <a:t> (also </a:t>
            </a:r>
            <a:r>
              <a:rPr lang="en-US" err="1">
                <a:cs typeface="Arial"/>
              </a:rPr>
              <a:t>numfocus</a:t>
            </a:r>
            <a:r>
              <a:rPr lang="en-US">
                <a:cs typeface="Arial"/>
              </a:rPr>
              <a:t>) is optimized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Recommend image io module?</a:t>
            </a:r>
          </a:p>
          <a:p>
            <a:pPr marL="12001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Imageio.v3.read() versus </a:t>
            </a:r>
            <a:r>
              <a:rPr lang="en-US" err="1">
                <a:latin typeface="Consolas"/>
                <a:ea typeface="+mn-lt"/>
                <a:cs typeface="+mn-lt"/>
              </a:rPr>
              <a:t>skimage.io.imread</a:t>
            </a:r>
            <a:r>
              <a:rPr lang="en-US">
                <a:latin typeface="Consolas"/>
                <a:ea typeface="+mn-lt"/>
                <a:cs typeface="+mn-lt"/>
              </a:rPr>
              <a:t>()</a:t>
            </a:r>
          </a:p>
          <a:p>
            <a:pPr marL="12001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latin typeface="Consolas"/>
                <a:ea typeface="+mn-lt"/>
                <a:cs typeface="+mn-lt"/>
              </a:rPr>
              <a:t>imageio</a:t>
            </a:r>
            <a:r>
              <a:rPr lang="en-US">
                <a:ea typeface="+mn-lt"/>
                <a:cs typeface="+mn-lt"/>
              </a:rPr>
              <a:t> supposedly better at handling metadata.</a:t>
            </a:r>
            <a:endParaRPr lang="en-US">
              <a:latin typeface="Consolas"/>
              <a:ea typeface="+mn-lt"/>
              <a:cs typeface="+mn-lt"/>
            </a:endParaRPr>
          </a:p>
          <a:p>
            <a:pPr marL="1200150" lvl="1" indent="-285750">
              <a:buFont typeface="Arial"/>
              <a:buChar char="•"/>
            </a:pPr>
            <a:r>
              <a:rPr lang="en-US">
                <a:cs typeface="Arial"/>
              </a:rPr>
              <a:t>Skimage.io wraps parts of it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Structure of a </a:t>
            </a:r>
            <a:r>
              <a:rPr lang="en-US" err="1">
                <a:cs typeface="Arial"/>
              </a:rPr>
              <a:t>numpy</a:t>
            </a:r>
            <a:r>
              <a:rPr lang="en-US">
                <a:cs typeface="Arial"/>
              </a:rPr>
              <a:t> image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r>
              <a:rPr lang="en-US">
                <a:cs typeface="Arial"/>
              </a:rPr>
              <a:t>Time for exercise #1: please open notebook for students in episode 1</a:t>
            </a:r>
          </a:p>
          <a:p>
            <a:r>
              <a:rPr lang="en-US">
                <a:cs typeface="Arial"/>
              </a:rPr>
              <a:t>Exercise #1 is read in image (it is prefilled for you) then knowing you have a </a:t>
            </a:r>
            <a:r>
              <a:rPr lang="en-US" err="1">
                <a:cs typeface="Arial"/>
              </a:rPr>
              <a:t>numpy</a:t>
            </a:r>
            <a:r>
              <a:rPr lang="en-US">
                <a:cs typeface="Arial"/>
              </a:rPr>
              <a:t> array, print the image shape, size, min pixel value, finally show the image (prefilled)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Why is it this shape? What shapes could a color versus black and white possibly be?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991560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cs typeface="Arial"/>
              </a:rPr>
              <a:t>RGB additive </a:t>
            </a:r>
            <a:r>
              <a:rPr lang="en-US" err="1">
                <a:cs typeface="Arial"/>
              </a:rPr>
              <a:t>colour</a:t>
            </a:r>
            <a:r>
              <a:rPr lang="en-US">
                <a:cs typeface="Arial"/>
              </a:rPr>
              <a:t> model used in digital images</a:t>
            </a:r>
          </a:p>
          <a:p>
            <a:r>
              <a:rPr lang="en-US">
                <a:cs typeface="Arial"/>
              </a:rPr>
              <a:t>  and order of the three </a:t>
            </a:r>
            <a:r>
              <a:rPr lang="en-US" err="1">
                <a:cs typeface="Arial"/>
              </a:rPr>
              <a:t>colour</a:t>
            </a:r>
            <a:r>
              <a:rPr lang="en-US">
                <a:cs typeface="Arial"/>
              </a:rPr>
              <a:t> values in </a:t>
            </a:r>
            <a:r>
              <a:rPr lang="en-US" err="1">
                <a:cs typeface="Arial"/>
              </a:rPr>
              <a:t>skimage</a:t>
            </a:r>
            <a:r>
              <a:rPr lang="en-US">
                <a:cs typeface="Arial"/>
              </a:rPr>
              <a:t> images</a:t>
            </a:r>
            <a:endParaRPr lang="en-US"/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                    Exercise 2: Show the image top half only one channel</a:t>
            </a: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 left-hand coordinate system used in digital images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cs typeface="Arial"/>
              </a:rPr>
              <a:t>2d vs. 3d and beyond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solidFill>
                  <a:schemeClr val="accent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Exercise 3: </a:t>
            </a:r>
            <a:endParaRPr lang="en-US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0E969D7-4814-F981-01E1-1729813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30" y="4175461"/>
            <a:ext cx="2743200" cy="2436607"/>
          </a:xfrm>
          <a:prstGeom prst="rect">
            <a:avLst/>
          </a:prstGeom>
        </p:spPr>
      </p:pic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B9CE6A8-3CB4-3F9C-2A7E-9EA2CC66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165" y="4270565"/>
            <a:ext cx="2743200" cy="22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848125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Ubuntu"/>
                <a:ea typeface="Ubuntu"/>
                <a:cs typeface="Ubuntu"/>
              </a:rPr>
              <a:t>From the carpentries : [</a:t>
            </a:r>
            <a:r>
              <a:rPr lang="en-US">
                <a:ea typeface="+mn-lt"/>
                <a:cs typeface="+mn-lt"/>
              </a:rPr>
              <a:t>red, green, blue</a:t>
            </a:r>
            <a:r>
              <a:rPr lang="en-US">
                <a:solidFill>
                  <a:srgbClr val="333333"/>
                </a:solidFill>
                <a:latin typeface="Ubuntu"/>
                <a:ea typeface="+mn-lt"/>
                <a:cs typeface="+mn-lt"/>
              </a:rPr>
              <a:t>], additive </a:t>
            </a:r>
            <a:endParaRPr lang="en-US"/>
          </a:p>
          <a:p>
            <a:pPr>
              <a:buAutoNum type="arabicPeriod"/>
            </a:pPr>
            <a:r>
              <a:rPr lang="en-US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(255, 0, 0)</a:t>
            </a:r>
            <a:endParaRPr lang="en-US"/>
          </a:p>
          <a:p>
            <a:pPr>
              <a:buAutoNum type="arabicPeriod"/>
            </a:pPr>
            <a:r>
              <a:rPr lang="en-US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(0, 255, 0)</a:t>
            </a:r>
          </a:p>
          <a:p>
            <a:pPr>
              <a:buAutoNum type="arabicPeriod"/>
            </a:pPr>
            <a:r>
              <a:rPr lang="en-US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(0, 0, 255)</a:t>
            </a:r>
          </a:p>
          <a:p>
            <a:pPr>
              <a:buAutoNum type="arabicPeriod"/>
            </a:pPr>
            <a:r>
              <a:rPr lang="en-US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(255, 255, 255)</a:t>
            </a:r>
          </a:p>
          <a:p>
            <a:pPr>
              <a:buAutoNum type="arabicPeriod"/>
            </a:pPr>
            <a:r>
              <a:rPr lang="en-US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(0, 0, 0)</a:t>
            </a:r>
          </a:p>
          <a:p>
            <a:pPr>
              <a:buAutoNum type="arabicPeriod"/>
            </a:pPr>
            <a:r>
              <a:rPr lang="en-US">
                <a:solidFill>
                  <a:srgbClr val="333333"/>
                </a:solidFill>
                <a:latin typeface="Ubuntu"/>
                <a:ea typeface="Ubuntu"/>
                <a:cs typeface="Ubuntu"/>
              </a:rPr>
              <a:t>(128, 128, 128)</a:t>
            </a:r>
          </a:p>
          <a:p>
            <a:pPr>
              <a:buAutoNum type="arabicPeriod"/>
            </a:pPr>
            <a:endParaRPr lang="en-US">
              <a:solidFill>
                <a:srgbClr val="333333"/>
              </a:solidFill>
              <a:latin typeface="Ubuntu"/>
            </a:endParaRPr>
          </a:p>
          <a:p>
            <a:pPr>
              <a:buAutoNum type="arabicPeriod"/>
            </a:pPr>
            <a:endParaRPr lang="en-US">
              <a:solidFill>
                <a:srgbClr val="333333"/>
              </a:solidFill>
              <a:latin typeface="Ubuntu"/>
            </a:endParaRPr>
          </a:p>
          <a:p>
            <a:r>
              <a:rPr lang="en-US">
                <a:solidFill>
                  <a:srgbClr val="333333"/>
                </a:solidFill>
                <a:latin typeface="Ubuntu"/>
              </a:rPr>
              <a:t>Note:  RGB is good for computers</a:t>
            </a:r>
          </a:p>
          <a:p>
            <a:endParaRPr lang="en-US">
              <a:solidFill>
                <a:srgbClr val="333333"/>
              </a:solidFill>
              <a:latin typeface="Ubuntu"/>
            </a:endParaRPr>
          </a:p>
          <a:p>
            <a:r>
              <a:rPr lang="en-US">
                <a:solidFill>
                  <a:srgbClr val="333333"/>
                </a:solidFill>
                <a:latin typeface="Ubuntu"/>
              </a:rPr>
              <a:t>Printers might want CMKY and an alpha even</a:t>
            </a:r>
          </a:p>
          <a:p>
            <a:endParaRPr lang="en-US">
              <a:solidFill>
                <a:srgbClr val="333333"/>
              </a:solidFill>
              <a:latin typeface="Ubuntu"/>
            </a:endParaRPr>
          </a:p>
          <a:p>
            <a:r>
              <a:rPr lang="en-US">
                <a:solidFill>
                  <a:srgbClr val="333333"/>
                </a:solidFill>
                <a:latin typeface="Ubuntu"/>
              </a:rPr>
              <a:t>In theory you can have n-channel images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BB8D144-FD0D-7DB1-7D1E-F17EEE98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257" y="1711790"/>
            <a:ext cx="4199965" cy="44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386253" y="229227"/>
            <a:ext cx="7769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118811" y="846668"/>
            <a:ext cx="10903851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Compression: Lossless versus lossy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 dirty="0">
                <a:ea typeface="+mn-lt"/>
                <a:cs typeface="+mn-lt"/>
              </a:rPr>
              <a:t>Different versions, different types, different types of encoding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Container versus payload format </a:t>
            </a:r>
            <a:endParaRPr lang="en-US" dirty="0"/>
          </a:p>
          <a:p>
            <a:endParaRPr lang="en-US" dirty="0">
              <a:cs typeface="Arial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JPEG is  most commonly used format today, DICOM loves JPEG2000</a:t>
            </a:r>
            <a:endParaRPr lang="en-US" dirty="0"/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PNG can have "luminance" channel (make LHS familiar printers really angry)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5316-9FF9-E85D-17E9-975686C6324B}"/>
              </a:ext>
            </a:extLst>
          </p:cNvPr>
          <p:cNvSpPr txBox="1"/>
          <p:nvPr/>
        </p:nvSpPr>
        <p:spPr>
          <a:xfrm>
            <a:off x="8762998" y="1632857"/>
            <a:ext cx="25980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lossy</a:t>
            </a:r>
          </a:p>
          <a:p>
            <a:endParaRPr lang="en-US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</a:rPr>
              <a:t>JPEG (not all JPEGs are lossy)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5618238" y="171147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i="1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E0C6B-8081-3E34-FEF3-14EA943E92D2}"/>
              </a:ext>
            </a:extLst>
          </p:cNvPr>
          <p:cNvSpPr txBox="1"/>
          <p:nvPr/>
        </p:nvSpPr>
        <p:spPr>
          <a:xfrm>
            <a:off x="1669142" y="1753809"/>
            <a:ext cx="36563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lossless 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  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i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PNG</a:t>
            </a:r>
          </a:p>
          <a:p>
            <a:r>
              <a:rPr lang="en-US" b="1" u="sng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BMP: nearly clean </a:t>
            </a:r>
            <a:r>
              <a:rPr lang="en-US" b="1" u="sng">
                <a:solidFill>
                  <a:srgbClr val="00B050"/>
                </a:solidFill>
                <a:ea typeface="+mn-lt"/>
                <a:cs typeface="+mn-lt"/>
              </a:rPr>
              <a:t>raster</a:t>
            </a:r>
          </a:p>
          <a:p>
            <a:pPr algn="l"/>
            <a:r>
              <a:rPr lang="en-US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GIF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386253" y="229227"/>
            <a:ext cx="7769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118811" y="846668"/>
            <a:ext cx="1090385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Compression: Lossless versus lossy</a:t>
            </a:r>
          </a:p>
          <a:p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r>
              <a:rPr lang="en-US" sz="2400" i="1" dirty="0">
                <a:cs typeface="Arial"/>
              </a:rPr>
              <a:t>Why ever lossy?</a:t>
            </a:r>
          </a:p>
          <a:p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Better in terms of certain numbers  (control over quality of compression) as a payback for degraded quality, storage savings</a:t>
            </a:r>
          </a:p>
          <a:p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Lossless encoding: information theory, exploits redundancies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 dirty="0">
                <a:cs typeface="Arial"/>
              </a:rPr>
              <a:t>JPEG: subsamples of image and makes a function for subsample- mathematical quilting? You can manipulate both subsample and precision of polynomial (which is not deterministic); therefore some images are much better as JPEGs than others (smoke is worst enemy)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2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office theme</vt:lpstr>
      <vt:lpstr>Office Theme</vt:lpstr>
      <vt:lpstr>Office Theme</vt:lpstr>
      <vt:lpstr>Office Theme</vt:lpstr>
      <vt:lpstr>Image Processing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110</cp:revision>
  <dcterms:created xsi:type="dcterms:W3CDTF">2023-01-31T11:47:30Z</dcterms:created>
  <dcterms:modified xsi:type="dcterms:W3CDTF">2023-02-28T19:49:11Z</dcterms:modified>
</cp:coreProperties>
</file>