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6" r:id="rId2"/>
    <p:sldMasterId id="2147483752" r:id="rId3"/>
  </p:sldMasterIdLst>
  <p:notesMasterIdLst>
    <p:notesMasterId r:id="rId10"/>
  </p:notesMasterIdLst>
  <p:sldIdLst>
    <p:sldId id="260" r:id="rId4"/>
    <p:sldId id="261" r:id="rId5"/>
    <p:sldId id="258" r:id="rId6"/>
    <p:sldId id="262" r:id="rId7"/>
    <p:sldId id="263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7977D-02CE-2EFB-1BD1-140C8A3A0905}" v="780" dt="2023-02-07T13:39:54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FCE-A50F-4DED-9A71-13FE2E53726C}" type="datetimeFigureOut">
              <a:t>11/03/2024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47EE-C5C7-47EE-878C-73BE2EF54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PNG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Day 1+ summary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Thijs </a:t>
            </a:r>
            <a:r>
              <a:rPr lang="nl-NL" sz="2400" spc="-1" dirty="0" err="1">
                <a:latin typeface="Assistant"/>
              </a:rPr>
              <a:t>Vroegh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Jaro </a:t>
            </a:r>
            <a:r>
              <a:rPr lang="nl-NL" sz="2400" spc="-1" dirty="0" err="1">
                <a:latin typeface="Assistant"/>
              </a:rPr>
              <a:t>Camphuijsen</a:t>
            </a:r>
            <a:r>
              <a:rPr lang="nl-NL" sz="2400" spc="-1" dirty="0">
                <a:latin typeface="Assistant"/>
              </a:rPr>
              <a:t>, MSc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Digital images are represented as rectangular arrays of square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Digital images (usually) use a left-hand coordinate system, with the origin in the upper left corner, the x-axis running to the right, and the y-axis running down.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i="1">
                <a:ea typeface="+mn-lt"/>
                <a:cs typeface="+mn-lt"/>
              </a:rPr>
              <a:t>Dimension name and order conventions in scikit-image *</a:t>
            </a:r>
            <a:endParaRPr lang="en-US" sz="2400" dirty="0">
              <a:cs typeface="Arial"/>
            </a:endParaRPr>
          </a:p>
          <a:p>
            <a:r>
              <a:rPr lang="en-US" sz="2400" dirty="0">
                <a:ea typeface="+mn-lt"/>
                <a:cs typeface="+mn-lt"/>
              </a:rPr>
              <a:t>                             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                           </a:t>
            </a:r>
            <a:endParaRPr lang="en-US" dirty="0"/>
          </a:p>
          <a:p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458C39-7601-CE69-1897-7CB4018D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4756"/>
              </p:ext>
            </p:extLst>
          </p:nvPr>
        </p:nvGraphicFramePr>
        <p:xfrm>
          <a:off x="1759728" y="3807247"/>
          <a:ext cx="8168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51216497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28150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 Image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2D grayscale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row, 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2D multichannel (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eg.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 RGB)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row, col, 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9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 grayscale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pln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, row, 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2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 multichannel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pln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, row, col, 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ch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53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Frequently digital images use an additive RGB model, with eight bits for the red, green, and blue channels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images are stored as multi-dimensional NumPy arrays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images are R then G then B (RBG)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image metadata can be critical and/or  need to be stripped (DICOM)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Image formats can be lossy or lossless</a:t>
            </a: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1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Colour</a:t>
            </a:r>
            <a:r>
              <a:rPr lang="en-US" sz="2400" dirty="0">
                <a:ea typeface="+mn-lt"/>
                <a:cs typeface="+mn-lt"/>
              </a:rPr>
              <a:t> images can be transformed to grayscale using </a:t>
            </a:r>
            <a:r>
              <a:rPr lang="en-US" sz="2400" dirty="0">
                <a:latin typeface="Consolas"/>
                <a:ea typeface="+mn-lt"/>
                <a:cs typeface="+mn-lt"/>
              </a:rPr>
              <a:t>skimage.color.rgb2gray()</a:t>
            </a:r>
            <a:r>
              <a:rPr lang="en-US" sz="2400" dirty="0">
                <a:ea typeface="+mn-lt"/>
                <a:cs typeface="+mn-lt"/>
              </a:rPr>
              <a:t> or can be read as grayscale directly by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iio.imread</a:t>
            </a:r>
            <a:r>
              <a:rPr lang="en-US" sz="2400" dirty="0">
                <a:latin typeface="Consolas"/>
                <a:ea typeface="+mn-lt"/>
                <a:cs typeface="+mn-lt"/>
              </a:rPr>
              <a:t>(….,mode="L")</a:t>
            </a:r>
            <a:endParaRPr lang="en-US" sz="2400" dirty="0">
              <a:cs typeface="Arial"/>
            </a:endParaRPr>
          </a:p>
          <a:p>
            <a:pPr>
              <a:buFont typeface="Arial"/>
              <a:buChar char="•"/>
            </a:pPr>
            <a:endParaRPr lang="en-US" sz="2400" dirty="0">
              <a:latin typeface="Consola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 can resize images with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skimage.transform.resize</a:t>
            </a:r>
            <a:r>
              <a:rPr lang="en-US" sz="2400" dirty="0">
                <a:latin typeface="Consolas"/>
                <a:ea typeface="+mn-lt"/>
                <a:cs typeface="+mn-lt"/>
              </a:rPr>
              <a:t>()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NumPy array commands can be used to manipulate the pixels of an image</a:t>
            </a: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Thresholding:  </a:t>
            </a:r>
            <a:r>
              <a:rPr lang="en-US" sz="2400" dirty="0">
                <a:latin typeface="Consolas"/>
                <a:ea typeface="+mn-lt"/>
                <a:cs typeface="+mn-lt"/>
              </a:rPr>
              <a:t>image[image &lt; 128] = 0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latin typeface="Consolas"/>
                <a:ea typeface="+mn-lt"/>
                <a:cs typeface="+mn-lt"/>
              </a:rPr>
              <a:t>Slicing: a</a:t>
            </a:r>
            <a:r>
              <a:rPr lang="en-US" sz="2400" dirty="0">
                <a:ea typeface="+mn-lt"/>
                <a:cs typeface="+mn-lt"/>
              </a:rPr>
              <a:t>rray slicing can be used to extract sub-images or modify areas of images, e.g., </a:t>
            </a:r>
            <a:r>
              <a:rPr lang="en-US" sz="2400" dirty="0">
                <a:latin typeface="Consolas"/>
                <a:cs typeface="Arial"/>
              </a:rPr>
              <a:t>clip = image[60:150, 135:480, :]</a:t>
            </a:r>
            <a:endParaRPr lang="en-US" sz="2400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Consolas"/>
                <a:ea typeface="+mn-lt"/>
                <a:cs typeface="+mn-lt"/>
              </a:rPr>
              <a:t>As with other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numpy</a:t>
            </a:r>
            <a:r>
              <a:rPr lang="en-US" sz="2400" dirty="0">
                <a:latin typeface="Consolas"/>
                <a:ea typeface="+mn-lt"/>
                <a:cs typeface="+mn-lt"/>
              </a:rPr>
              <a:t> arrays we can make histograms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We can draw on images</a:t>
            </a:r>
            <a:endParaRPr lang="en-US" sz="2400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 err="1">
                <a:latin typeface="Consolas"/>
                <a:cs typeface="Arial"/>
              </a:rPr>
              <a:t>skimage.draw.rectangle</a:t>
            </a:r>
            <a:r>
              <a:rPr lang="en-US" sz="2400" dirty="0">
                <a:latin typeface="Consolas"/>
                <a:cs typeface="Arial"/>
              </a:rPr>
              <a:t>()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latin typeface="Consolas"/>
                <a:cs typeface="Arial"/>
              </a:rPr>
              <a:t>skimage.draw.disk</a:t>
            </a:r>
            <a:r>
              <a:rPr lang="en-US" sz="2400" dirty="0">
                <a:latin typeface="Consolas"/>
                <a:cs typeface="Arial"/>
              </a:rPr>
              <a:t>()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latin typeface="Consolas"/>
                <a:cs typeface="Arial"/>
              </a:rPr>
              <a:t>skimage.draw.line</a:t>
            </a:r>
            <a:r>
              <a:rPr lang="en-US" sz="2400" dirty="0">
                <a:latin typeface="Consolas"/>
                <a:cs typeface="Arial"/>
              </a:rPr>
              <a:t>()</a:t>
            </a:r>
            <a:endParaRPr lang="en-US" sz="2400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latin typeface="Consolas"/>
                <a:cs typeface="Arial"/>
              </a:rPr>
              <a:t>As with other </a:t>
            </a:r>
            <a:r>
              <a:rPr lang="en-US" sz="2400" dirty="0" err="1">
                <a:latin typeface="Consolas"/>
                <a:cs typeface="Arial"/>
              </a:rPr>
              <a:t>numpy</a:t>
            </a:r>
            <a:r>
              <a:rPr lang="en-US" sz="2400" dirty="0">
                <a:latin typeface="Consolas"/>
                <a:cs typeface="Arial"/>
              </a:rPr>
              <a:t> arrays we can make histograms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Consola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Consolas"/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EF63C-2C08-BAA7-96D8-7DDD2426A566}"/>
              </a:ext>
            </a:extLst>
          </p:cNvPr>
          <p:cNvSpPr txBox="1"/>
          <p:nvPr/>
        </p:nvSpPr>
        <p:spPr>
          <a:xfrm>
            <a:off x="1135627" y="3907093"/>
            <a:ext cx="994532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400" dirty="0">
              <a:cs typeface="Arial"/>
            </a:endParaRPr>
          </a:p>
          <a:p>
            <a:pPr>
              <a:buChar char="•"/>
            </a:pPr>
            <a:r>
              <a:rPr lang="en-US" sz="2400" dirty="0">
                <a:cs typeface="Arial"/>
              </a:rPr>
              <a:t>Metadata is not retained when images are loaded as </a:t>
            </a:r>
            <a:r>
              <a:rPr lang="en-US" sz="2400" dirty="0" err="1">
                <a:cs typeface="Arial"/>
              </a:rPr>
              <a:t>skimage</a:t>
            </a:r>
            <a:r>
              <a:rPr lang="en-US" sz="2400" dirty="0">
                <a:cs typeface="Arial"/>
              </a:rPr>
              <a:t> images!</a:t>
            </a:r>
          </a:p>
          <a:p>
            <a:pPr>
              <a:buChar char="•"/>
            </a:pPr>
            <a:r>
              <a:rPr lang="en-US" sz="2400" dirty="0">
                <a:cs typeface="Arial"/>
              </a:rPr>
              <a:t> How lucky for the patients?</a:t>
            </a:r>
            <a:endParaRPr lang="en-US"/>
          </a:p>
          <a:p>
            <a:r>
              <a:rPr lang="en-US" sz="2400" dirty="0">
                <a:cs typeface="Segoe UI"/>
              </a:rPr>
              <a:t>​</a:t>
            </a:r>
          </a:p>
          <a:p>
            <a:r>
              <a:rPr lang="en-US" sz="2400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3442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Python: Day 1+ summary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A84C54-593B-4849-E351-16E18465C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87691"/>
              </p:ext>
            </p:extLst>
          </p:nvPr>
        </p:nvGraphicFramePr>
        <p:xfrm>
          <a:off x="2875004" y="1479732"/>
          <a:ext cx="88861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220">
                  <a:extLst>
                    <a:ext uri="{9D8B030D-6E8A-4147-A177-3AD203B41FA5}">
                      <a16:colId xmlns:a16="http://schemas.microsoft.com/office/drawing/2014/main" val="3374309221"/>
                    </a:ext>
                  </a:extLst>
                </a:gridCol>
                <a:gridCol w="1777220">
                  <a:extLst>
                    <a:ext uri="{9D8B030D-6E8A-4147-A177-3AD203B41FA5}">
                      <a16:colId xmlns:a16="http://schemas.microsoft.com/office/drawing/2014/main" val="3147185719"/>
                    </a:ext>
                  </a:extLst>
                </a:gridCol>
                <a:gridCol w="1777220">
                  <a:extLst>
                    <a:ext uri="{9D8B030D-6E8A-4147-A177-3AD203B41FA5}">
                      <a16:colId xmlns:a16="http://schemas.microsoft.com/office/drawing/2014/main" val="1021252587"/>
                    </a:ext>
                  </a:extLst>
                </a:gridCol>
                <a:gridCol w="1777220">
                  <a:extLst>
                    <a:ext uri="{9D8B030D-6E8A-4147-A177-3AD203B41FA5}">
                      <a16:colId xmlns:a16="http://schemas.microsoft.com/office/drawing/2014/main" val="2467608469"/>
                    </a:ext>
                  </a:extLst>
                </a:gridCol>
                <a:gridCol w="1777220">
                  <a:extLst>
                    <a:ext uri="{9D8B030D-6E8A-4147-A177-3AD203B41FA5}">
                      <a16:colId xmlns:a16="http://schemas.microsoft.com/office/drawing/2014/main" val="1923040961"/>
                    </a:ext>
                  </a:extLst>
                </a:gridCol>
              </a:tblGrid>
              <a:tr h="399168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Format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family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Compression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Advantages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Disadvantages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1206191995"/>
                  </a:ext>
                </a:extLst>
              </a:tr>
              <a:tr h="9123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BMP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None *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or </a:t>
                      </a:r>
                      <a:r>
                        <a:rPr lang="en-US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lzw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compression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None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* experts disagree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Universally viewable,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high quality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Large file sizes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6260002"/>
                  </a:ext>
                </a:extLst>
              </a:tr>
              <a:tr h="14256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JPEG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Lossy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(except some notable exceptions like some JPEG2000)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Universally viewable,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smaller file size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Detail may be lost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93377606"/>
                  </a:ext>
                </a:extLst>
              </a:tr>
              <a:tr h="116899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Lossless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Universally viewable, 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 standard</a:t>
                      </a:r>
                      <a:r>
                        <a:rPr lang="en-US" dirty="0">
                          <a:effectLst/>
                        </a:rPr>
                        <a:t>, smaller file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Metadata less flexible than TIFF, RGB only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1443914"/>
                  </a:ext>
                </a:extLst>
              </a:tr>
              <a:tr h="9123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None, lossy,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or lossless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High quality or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smaller file size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 universally viewable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576591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08CEDD-8017-9C80-1284-D3AD3F9A04A4}"/>
              </a:ext>
            </a:extLst>
          </p:cNvPr>
          <p:cNvSpPr txBox="1"/>
          <p:nvPr/>
        </p:nvSpPr>
        <p:spPr>
          <a:xfrm>
            <a:off x="700216" y="2100649"/>
            <a:ext cx="1276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</a:t>
            </a:r>
          </a:p>
          <a:p>
            <a:r>
              <a:rPr lang="en-US" dirty="0"/>
              <a:t>live </a:t>
            </a:r>
          </a:p>
          <a:p>
            <a:r>
              <a:rPr lang="en-US" dirty="0"/>
              <a:t>in </a:t>
            </a:r>
          </a:p>
          <a:p>
            <a:r>
              <a:rPr lang="en-US" dirty="0"/>
              <a:t>reality!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always keep learning!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81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502</Words>
  <Application>Microsoft Office PowerPoint</Application>
  <PresentationFormat>Widescreen</PresentationFormat>
  <Paragraphs>104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Arial,Sans-Serif</vt:lpstr>
      <vt:lpstr>Assistant</vt:lpstr>
      <vt:lpstr>Calibri</vt:lpstr>
      <vt:lpstr>Calibri Light</vt:lpstr>
      <vt:lpstr>Consolas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Image Processing with Python Day 1+ 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Candace Moore</cp:lastModifiedBy>
  <cp:revision>115</cp:revision>
  <dcterms:created xsi:type="dcterms:W3CDTF">2023-02-07T13:15:58Z</dcterms:created>
  <dcterms:modified xsi:type="dcterms:W3CDTF">2024-03-11T15:06:34Z</dcterms:modified>
</cp:coreProperties>
</file>