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76" r:id="rId2"/>
    <p:sldMasterId id="2147483752" r:id="rId3"/>
  </p:sldMasterIdLst>
  <p:notesMasterIdLst>
    <p:notesMasterId r:id="rId8"/>
  </p:notesMasterIdLst>
  <p:sldIdLst>
    <p:sldId id="260" r:id="rId4"/>
    <p:sldId id="261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5" d="100"/>
          <a:sy n="75" d="100"/>
        </p:scale>
        <p:origin x="67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19FCE-A50F-4DED-9A71-13FE2E53726C}" type="datetimeFigureOut">
              <a:t>04/03/2024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747EE-C5C7-47EE-878C-73BE2EF544C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236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this is 5min version of our 30min </a:t>
            </a:r>
            <a:r>
              <a:rPr lang="en-US" err="1">
                <a:latin typeface="Calibri"/>
                <a:cs typeface="Calibri"/>
              </a:rPr>
              <a:t>slidedeck</a:t>
            </a:r>
            <a:r>
              <a:rPr lang="en-US">
                <a:latin typeface="Calibri"/>
                <a:cs typeface="Calibri"/>
              </a:rPr>
              <a:t> :-)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pPr algn="r">
              <a:buNone/>
            </a:pPr>
            <a:fld id="{13F94545-58C9-4720-B6CA-4A7577470412}" type="slidenum">
              <a:rPr lang="nl-NL" sz="1400" b="0" strike="noStrike" spc="-1">
                <a:latin typeface="Times New Roman"/>
              </a:rPr>
              <a:t>1</a:t>
            </a:fld>
            <a:endParaRPr lang="nl-NL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12533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17BAB39-B035-4520-B726-243A995F47A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2184C2A-0541-447A-BBED-429BAC5965A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487EF5B-0DB8-4BB0-8D8B-B62A6A4D0B6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475755C-DCD5-49F4-9415-4E9EB68A987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BDE6843-290C-4424-A5BF-131A9FA97B1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4491FF4-02E0-4239-8D46-C162383B03B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046598A-DAFC-4EE8-BB19-F4DD70F6AEE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D56CD3C-3271-4999-B5FF-C1E22671071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CD71164-D284-46D8-8A9F-1E9CC0BCAD3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E440E5E-AF6D-4F3F-81DA-7DD77744008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3C3EE90-5031-42B2-86D2-6529E100ECD0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F903546-3B4E-4157-8FED-9B35E0A1D0E1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DFD75-F66A-4849-8F04-1D4BCBEA8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43760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FDA3F-E1B8-40BD-8CBB-3BE733B71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14240"/>
            <a:ext cx="9144000" cy="54356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A13D7-779E-4E56-AAA8-196B6D232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F56F3-B404-4155-829A-16CCD5902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0715F-5DAA-42CE-ADD5-D4D62E9EC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956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8FAD6A3-EE87-4D3D-A74B-0E6A4A55B7E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1B428BC-1A2F-488A-90DE-20071568037C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6DB8F72-C93E-492B-80FD-FD0CF47272F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FAFB31B-7B95-4889-AF77-2225C2883C5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38A4527-6D61-410D-B3C7-C771EDAEA15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3AE5E61-F229-488B-B65B-23DC6309C53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EE26401-CC40-4181-8635-8A73D5C3B1F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7DD1902-500B-4CA7-A87E-37E65F71EAD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F7F5083-BEA8-43F4-9C74-8B5EBECF7B3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818607A-0E5D-4763-A5EC-CE45FE53AD3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62DD451-2176-4074-B6BF-D2F53912CE81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73C489C-0C4E-4F90-AE87-EA0D4367E8CA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5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550920" y="2457360"/>
            <a:ext cx="5172120" cy="524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nl-NL" sz="1800" b="0" strike="noStrike" spc="-1">
                <a:latin typeface="Arial"/>
              </a:rPr>
              <a:t>Klik om de opmaak van de titeltekst te bewerken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nl-NL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nl-NL" sz="1400" b="0" strike="noStrike" spc="-1">
                <a:latin typeface="Times New Roman"/>
              </a:rPr>
              <a:t>&lt;voettekst&gt;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Assistan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B9D4B8D-43A0-4078-B8E4-8FD3F4CE9531}" type="slidenum">
              <a:rPr lang="en-US" sz="1200" b="0" strike="noStrike" spc="-1">
                <a:solidFill>
                  <a:srgbClr val="8B8B8B"/>
                </a:solidFill>
                <a:latin typeface="Assistant"/>
              </a:rPr>
              <a:t>‹#›</a:t>
            </a:fld>
            <a:endParaRPr lang="nl-NL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nl-NL" sz="1400" b="0" strike="noStrike" spc="-1">
                <a:latin typeface="Times New Roman"/>
              </a:defRPr>
            </a:lvl1pPr>
          </a:lstStyle>
          <a:p>
            <a:r>
              <a:rPr lang="nl-NL" sz="1400" b="0" strike="noStrike" spc="-1">
                <a:latin typeface="Times New Roman"/>
              </a:rPr>
              <a:t>&lt;datum/tijd&gt;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3200" b="0" strike="noStrike" spc="-1">
                <a:latin typeface="Arial"/>
              </a:rPr>
              <a:t>Klik om de opmaak van de overzichtstekst te bewerken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800" b="0" strike="noStrike" spc="-1">
                <a:latin typeface="Arial"/>
              </a:rPr>
              <a:t>Tweede overzichtsniveau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400" b="0" strike="noStrike" spc="-1">
                <a:latin typeface="Arial"/>
              </a:rPr>
              <a:t>Derde overzichtsniveau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000" b="0" strike="noStrike" spc="-1">
                <a:latin typeface="Arial"/>
              </a:rPr>
              <a:t>Vierde overzichtsniveau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Vijfde overzichtsniveau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Zesde overzichtsniveau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Zevende overzichtsniveau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3" r:id="rId2"/>
    <p:sldLayoutId id="2147483777" r:id="rId3"/>
    <p:sldLayoutId id="2147483779" r:id="rId4"/>
    <p:sldLayoutId id="2147483781" r:id="rId5"/>
    <p:sldLayoutId id="2147483772" r:id="rId6"/>
    <p:sldLayoutId id="2147483778" r:id="rId7"/>
    <p:sldLayoutId id="2147483780" r:id="rId8"/>
    <p:sldLayoutId id="2147483775" r:id="rId9"/>
    <p:sldLayoutId id="2147483774" r:id="rId10"/>
    <p:sldLayoutId id="2147483672" r:id="rId11"/>
    <p:sldLayoutId id="2147483673" r:id="rId12"/>
    <p:sldLayoutId id="214748373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550920" y="2457360"/>
            <a:ext cx="5172120" cy="524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nl-NL" sz="1800" b="0" strike="noStrike" spc="-1">
                <a:latin typeface="Arial"/>
              </a:rPr>
              <a:t>Klik om de opmaak van de titeltekst te bewerken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nl-NL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nl-NL" sz="1400" b="0" strike="noStrike" spc="-1">
                <a:latin typeface="Times New Roman"/>
              </a:rPr>
              <a:t>&lt;voettekst&gt;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Assistan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1D21642-DBE9-4A29-A54C-77874A324487}" type="slidenum">
              <a:rPr lang="en-US" sz="1200" b="0" strike="noStrike" spc="-1">
                <a:solidFill>
                  <a:srgbClr val="8B8B8B"/>
                </a:solidFill>
                <a:latin typeface="Assistant"/>
              </a:rPr>
              <a:t>‹#›</a:t>
            </a:fld>
            <a:endParaRPr lang="nl-NL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nl-NL" sz="1400" b="0" strike="noStrike" spc="-1">
                <a:latin typeface="Times New Roman"/>
              </a:defRPr>
            </a:lvl1pPr>
          </a:lstStyle>
          <a:p>
            <a:r>
              <a:rPr lang="nl-NL" sz="1400" b="0" strike="noStrike" spc="-1">
                <a:latin typeface="Times New Roman"/>
              </a:rPr>
              <a:t>&lt;datum/tijd&gt;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3200" b="0" strike="noStrike" spc="-1">
                <a:latin typeface="Arial"/>
              </a:rPr>
              <a:t>Klik om de opmaak van de overzichtstekst te bewerken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800" b="0" strike="noStrike" spc="-1">
                <a:latin typeface="Arial"/>
              </a:rPr>
              <a:t>Tweede overzichtsniveau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400" b="0" strike="noStrike" spc="-1">
                <a:latin typeface="Arial"/>
              </a:rPr>
              <a:t>Derde overzichtsniveau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000" b="0" strike="noStrike" spc="-1">
                <a:latin typeface="Arial"/>
              </a:rPr>
              <a:t>Vierde overzichtsniveau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Vijfde overzichtsniveau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Zesde overzichtsniveau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Zevende overzichtsniveau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75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2015700" y="2077680"/>
            <a:ext cx="8161920" cy="1066766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/>
            <a:r>
              <a:rPr lang="en-US" sz="4000" b="1" spc="-1" dirty="0">
                <a:solidFill>
                  <a:schemeClr val="bg1"/>
                </a:solidFill>
                <a:latin typeface="Nunito"/>
                <a:cs typeface="Arial"/>
              </a:rPr>
              <a:t>Image Processing with Python</a:t>
            </a:r>
            <a:br>
              <a:rPr lang="en-US" sz="4000" b="1" spc="-1" dirty="0">
                <a:solidFill>
                  <a:schemeClr val="bg1"/>
                </a:solidFill>
                <a:latin typeface="Nunito"/>
                <a:cs typeface="Arial"/>
              </a:rPr>
            </a:br>
            <a:r>
              <a:rPr lang="en-US" sz="4000" b="1" spc="-1" dirty="0">
                <a:solidFill>
                  <a:schemeClr val="bg1"/>
                </a:solidFill>
                <a:latin typeface="Nunito"/>
                <a:cs typeface="Arial"/>
              </a:rPr>
              <a:t>Drawing and Bitwise Operations</a:t>
            </a:r>
            <a:endParaRPr lang="en-US" sz="4000" b="1" strike="noStrike" spc="-1" dirty="0">
              <a:solidFill>
                <a:schemeClr val="bg1"/>
              </a:solidFill>
              <a:latin typeface="Nunito"/>
              <a:cs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subTitle"/>
          </p:nvPr>
        </p:nvSpPr>
        <p:spPr>
          <a:xfrm>
            <a:off x="-538730" y="4477049"/>
            <a:ext cx="13264519" cy="171643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nl-NL" sz="2400" spc="-1" dirty="0">
                <a:solidFill>
                  <a:srgbClr val="000000"/>
                </a:solidFill>
                <a:latin typeface="Assistant"/>
              </a:rPr>
              <a:t>Dr. </a:t>
            </a:r>
            <a:r>
              <a:rPr lang="nl-NL" sz="2400" spc="-1" dirty="0" err="1">
                <a:solidFill>
                  <a:srgbClr val="000000"/>
                </a:solidFill>
                <a:latin typeface="Assistant"/>
              </a:rPr>
              <a:t>Candace</a:t>
            </a:r>
            <a:r>
              <a:rPr lang="nl-NL" sz="2400" spc="-1" dirty="0">
                <a:solidFill>
                  <a:srgbClr val="000000"/>
                </a:solidFill>
                <a:latin typeface="Assistant"/>
              </a:rPr>
              <a:t> </a:t>
            </a:r>
            <a:r>
              <a:rPr lang="nl-NL" sz="2400" spc="-1" dirty="0" err="1">
                <a:solidFill>
                  <a:srgbClr val="000000"/>
                </a:solidFill>
                <a:latin typeface="Assistant"/>
              </a:rPr>
              <a:t>Makeda</a:t>
            </a:r>
            <a:r>
              <a:rPr lang="nl-NL" sz="2400" spc="-1" dirty="0">
                <a:solidFill>
                  <a:srgbClr val="000000"/>
                </a:solidFill>
                <a:latin typeface="Assistant"/>
              </a:rPr>
              <a:t> Moore, MD</a:t>
            </a:r>
            <a:endParaRPr lang="nl-NL" sz="2400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nl-NL" sz="2400" spc="-1" dirty="0">
                <a:latin typeface="Assistant"/>
              </a:rPr>
              <a:t>Dr. Thijs </a:t>
            </a:r>
            <a:r>
              <a:rPr lang="nl-NL" sz="2400" spc="-1" dirty="0" err="1">
                <a:latin typeface="Assistant"/>
              </a:rPr>
              <a:t>Vroegh</a:t>
            </a:r>
            <a:r>
              <a:rPr lang="nl-NL" sz="2400" spc="-1" dirty="0">
                <a:latin typeface="Assistant"/>
              </a:rPr>
              <a:t>, PhD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nl-NL" sz="2400" spc="-1" dirty="0">
                <a:latin typeface="Assistant"/>
              </a:rPr>
              <a:t>Jaro </a:t>
            </a:r>
            <a:r>
              <a:rPr lang="nl-NL" sz="2400" spc="-1" dirty="0" err="1">
                <a:latin typeface="Assistant"/>
              </a:rPr>
              <a:t>Camphuijsen</a:t>
            </a:r>
            <a:r>
              <a:rPr lang="nl-NL" sz="2400" spc="-1" dirty="0">
                <a:latin typeface="Assistant"/>
              </a:rPr>
              <a:t>, MSc</a:t>
            </a:r>
            <a:endParaRPr lang="nl-NL" sz="2400" b="0" strike="noStrike" spc="-1" dirty="0">
              <a:latin typeface="Assistant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nl-NL" sz="2400" spc="-1" dirty="0" err="1">
                <a:latin typeface="Assistant"/>
              </a:rPr>
              <a:t>Giulia</a:t>
            </a:r>
            <a:r>
              <a:rPr lang="nl-NL" sz="2400" spc="-1" dirty="0">
                <a:latin typeface="Assistant"/>
              </a:rPr>
              <a:t> </a:t>
            </a:r>
            <a:r>
              <a:rPr lang="nl-NL" sz="2400" spc="-1" dirty="0" err="1">
                <a:latin typeface="Assistant"/>
              </a:rPr>
              <a:t>Criocioni</a:t>
            </a:r>
            <a:r>
              <a:rPr lang="nl-NL" sz="2400" spc="-1" dirty="0">
                <a:latin typeface="Assistant"/>
              </a:rPr>
              <a:t>, MS</a:t>
            </a:r>
            <a:endParaRPr lang="nl-NL" sz="2400" b="0" strike="noStrike" spc="-1" dirty="0">
              <a:latin typeface="Assistant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nl-NL" sz="2400" b="0" strike="noStrike" spc="-1" dirty="0">
              <a:latin typeface="Assistant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nl-NL" sz="2400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nl-NL" sz="24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0711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B76E810A-7D89-CFF6-389E-860870EE3033}"/>
              </a:ext>
            </a:extLst>
          </p:cNvPr>
          <p:cNvSpPr txBox="1"/>
          <p:nvPr/>
        </p:nvSpPr>
        <p:spPr>
          <a:xfrm>
            <a:off x="1153417" y="374369"/>
            <a:ext cx="10000352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spc="-1" dirty="0">
                <a:solidFill>
                  <a:schemeClr val="accent2">
                    <a:lumMod val="75000"/>
                    <a:lumOff val="25000"/>
                  </a:schemeClr>
                </a:solidFill>
                <a:latin typeface="Assistant" pitchFamily="2" charset="-79"/>
                <a:cs typeface="Assistant" pitchFamily="2" charset="-79"/>
              </a:rPr>
              <a:t>Drawing and Bitwise Operations </a:t>
            </a:r>
            <a:r>
              <a:rPr lang="en-US" sz="2800" b="1" dirty="0">
                <a:solidFill>
                  <a:schemeClr val="accent2">
                    <a:lumMod val="75000"/>
                    <a:lumOff val="25000"/>
                  </a:schemeClr>
                </a:solidFill>
                <a:latin typeface="Assistant" pitchFamily="2" charset="-79"/>
                <a:cs typeface="Assistant" pitchFamily="2" charset="-79"/>
              </a:rPr>
              <a:t>  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C1830A-863E-F8CD-FD0D-B74B00274866}"/>
              </a:ext>
            </a:extLst>
          </p:cNvPr>
          <p:cNvSpPr txBox="1"/>
          <p:nvPr/>
        </p:nvSpPr>
        <p:spPr>
          <a:xfrm>
            <a:off x="762000" y="1451428"/>
            <a:ext cx="10127340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Drawing: changing parts of the image </a:t>
            </a:r>
            <a:r>
              <a:rPr lang="en-US" sz="2400" dirty="0">
                <a:ea typeface="+mn-lt"/>
                <a:cs typeface="+mn-lt"/>
                <a:sym typeface="Wingdings" panose="05000000000000000000" pitchFamily="2" charset="2"/>
              </a:rPr>
              <a:t> what you want</a:t>
            </a:r>
            <a:endParaRPr lang="en-US" sz="2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Masking is a kind of drawing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Masking allows you to control what you will do analysis/processing or learning on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sz="2400" dirty="0">
              <a:cs typeface="Arial"/>
            </a:endParaRPr>
          </a:p>
          <a:p>
            <a:endParaRPr lang="en-US" sz="2400" dirty="0">
              <a:cs typeface="Arial"/>
            </a:endParaRPr>
          </a:p>
          <a:p>
            <a:endParaRPr lang="en-US" dirty="0"/>
          </a:p>
        </p:txBody>
      </p:sp>
      <p:pic>
        <p:nvPicPr>
          <p:cNvPr id="6" name="Picture 5" descr="A close-up of a plant&#10;&#10;Description automatically generated">
            <a:extLst>
              <a:ext uri="{FF2B5EF4-FFF2-40B4-BE49-F238E27FC236}">
                <a16:creationId xmlns:a16="http://schemas.microsoft.com/office/drawing/2014/main" id="{34986E28-12D1-0A90-CA9B-3385E2BD1C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660" y="3657809"/>
            <a:ext cx="2393405" cy="2393405"/>
          </a:xfrm>
          <a:prstGeom prst="rect">
            <a:avLst/>
          </a:prstGeom>
        </p:spPr>
      </p:pic>
      <p:pic>
        <p:nvPicPr>
          <p:cNvPr id="8" name="Picture 7" descr="A close up of a game&#10;&#10;Description automatically generated">
            <a:extLst>
              <a:ext uri="{FF2B5EF4-FFF2-40B4-BE49-F238E27FC236}">
                <a16:creationId xmlns:a16="http://schemas.microsoft.com/office/drawing/2014/main" id="{66316037-F35F-5B7A-F23A-659986AA0F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725" y="3657809"/>
            <a:ext cx="1744184" cy="2608489"/>
          </a:xfrm>
          <a:prstGeom prst="rect">
            <a:avLst/>
          </a:prstGeom>
        </p:spPr>
      </p:pic>
      <p:pic>
        <p:nvPicPr>
          <p:cNvPr id="10" name="Picture 9" descr="A close-up of a black background&#10;&#10;Description automatically generated">
            <a:extLst>
              <a:ext uri="{FF2B5EF4-FFF2-40B4-BE49-F238E27FC236}">
                <a16:creationId xmlns:a16="http://schemas.microsoft.com/office/drawing/2014/main" id="{08CCE89F-207E-BDCA-0304-17AB0C2F5D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457" y="3657808"/>
            <a:ext cx="1744184" cy="260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530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03E6A8-361A-682E-A6BA-884963EC38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6C9877C3-9F75-82D0-A677-2AB73AB83C44}"/>
              </a:ext>
            </a:extLst>
          </p:cNvPr>
          <p:cNvSpPr txBox="1"/>
          <p:nvPr/>
        </p:nvSpPr>
        <p:spPr>
          <a:xfrm>
            <a:off x="1153417" y="374369"/>
            <a:ext cx="10000352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spc="-1" dirty="0">
                <a:solidFill>
                  <a:schemeClr val="accent2">
                    <a:lumMod val="75000"/>
                    <a:lumOff val="25000"/>
                  </a:schemeClr>
                </a:solidFill>
                <a:latin typeface="Assistant" pitchFamily="2" charset="-79"/>
                <a:cs typeface="Assistant" pitchFamily="2" charset="-79"/>
              </a:rPr>
              <a:t>Drawing and Bitwise Operations </a:t>
            </a:r>
            <a:r>
              <a:rPr lang="en-US" sz="2800" b="1" dirty="0">
                <a:solidFill>
                  <a:schemeClr val="accent2">
                    <a:lumMod val="75000"/>
                    <a:lumOff val="25000"/>
                  </a:schemeClr>
                </a:solidFill>
                <a:latin typeface="Assistant" pitchFamily="2" charset="-79"/>
                <a:cs typeface="Assistant" pitchFamily="2" charset="-79"/>
              </a:rPr>
              <a:t>  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589164-E55B-2C81-1DA9-7C3FEB044760}"/>
              </a:ext>
            </a:extLst>
          </p:cNvPr>
          <p:cNvSpPr txBox="1"/>
          <p:nvPr/>
        </p:nvSpPr>
        <p:spPr>
          <a:xfrm>
            <a:off x="762000" y="1451428"/>
            <a:ext cx="10127340" cy="24929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Drawing: </a:t>
            </a:r>
            <a:r>
              <a:rPr lang="en-US" sz="2400" dirty="0" err="1">
                <a:ea typeface="+mn-lt"/>
                <a:cs typeface="+mn-lt"/>
              </a:rPr>
              <a:t>skimage.draw</a:t>
            </a:r>
            <a:r>
              <a:rPr lang="en-US" sz="2400" dirty="0">
                <a:ea typeface="+mn-lt"/>
                <a:cs typeface="+mn-lt"/>
              </a:rPr>
              <a:t> documentation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Can you make an interesting drawing?</a:t>
            </a:r>
          </a:p>
          <a:p>
            <a:pPr marL="285750" indent="-285750"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sz="2400" dirty="0">
              <a:cs typeface="Arial"/>
            </a:endParaRPr>
          </a:p>
          <a:p>
            <a:endParaRPr lang="en-US" sz="2400" dirty="0">
              <a:cs typeface="Arial"/>
            </a:endParaRPr>
          </a:p>
          <a:p>
            <a:endParaRPr lang="en-US" dirty="0"/>
          </a:p>
        </p:txBody>
      </p:sp>
      <p:pic>
        <p:nvPicPr>
          <p:cNvPr id="5" name="Picture 4" descr="A red and blue squares and circles&#10;&#10;Description automatically generated">
            <a:extLst>
              <a:ext uri="{FF2B5EF4-FFF2-40B4-BE49-F238E27FC236}">
                <a16:creationId xmlns:a16="http://schemas.microsoft.com/office/drawing/2014/main" id="{C5294F16-0498-BA1B-C04A-80DE287DC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918460"/>
            <a:ext cx="4490720" cy="336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153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AFD1F2-20BE-BCDC-6CD2-8A80BCFFAB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1A51FFF6-F0CE-2BD0-ECC1-C45EC17B64B2}"/>
              </a:ext>
            </a:extLst>
          </p:cNvPr>
          <p:cNvSpPr txBox="1"/>
          <p:nvPr/>
        </p:nvSpPr>
        <p:spPr>
          <a:xfrm>
            <a:off x="1153417" y="374369"/>
            <a:ext cx="10000352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spc="-1" dirty="0">
                <a:solidFill>
                  <a:schemeClr val="accent2">
                    <a:lumMod val="75000"/>
                    <a:lumOff val="25000"/>
                  </a:schemeClr>
                </a:solidFill>
                <a:latin typeface="Assistant" pitchFamily="2" charset="-79"/>
                <a:cs typeface="Assistant" pitchFamily="2" charset="-79"/>
              </a:rPr>
              <a:t>Drawing and Bitwise Operations </a:t>
            </a:r>
            <a:r>
              <a:rPr lang="en-US" sz="2800" b="1" dirty="0">
                <a:solidFill>
                  <a:schemeClr val="accent2">
                    <a:lumMod val="75000"/>
                    <a:lumOff val="25000"/>
                  </a:schemeClr>
                </a:solidFill>
                <a:latin typeface="Assistant" pitchFamily="2" charset="-79"/>
                <a:cs typeface="Assistant" pitchFamily="2" charset="-79"/>
              </a:rPr>
              <a:t>  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89AE2E-B7A8-D0CF-1FE2-2B55DC0C66E3}"/>
              </a:ext>
            </a:extLst>
          </p:cNvPr>
          <p:cNvSpPr txBox="1"/>
          <p:nvPr/>
        </p:nvSpPr>
        <p:spPr>
          <a:xfrm>
            <a:off x="762000" y="1451428"/>
            <a:ext cx="10127340" cy="2123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Exercises: making masks</a:t>
            </a:r>
          </a:p>
          <a:p>
            <a:pPr marL="285750" indent="-285750"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sz="2400" dirty="0">
              <a:cs typeface="Arial"/>
            </a:endParaRPr>
          </a:p>
          <a:p>
            <a:endParaRPr lang="en-US" sz="2400" dirty="0">
              <a:cs typeface="Arial"/>
            </a:endParaRPr>
          </a:p>
          <a:p>
            <a:endParaRPr lang="en-US" dirty="0"/>
          </a:p>
        </p:txBody>
      </p:sp>
      <p:pic>
        <p:nvPicPr>
          <p:cNvPr id="9" name="Picture 8" descr="A remote control with buttons&#10;&#10;Description automatically generated">
            <a:extLst>
              <a:ext uri="{FF2B5EF4-FFF2-40B4-BE49-F238E27FC236}">
                <a16:creationId xmlns:a16="http://schemas.microsoft.com/office/drawing/2014/main" id="{05C4CF90-5293-5497-577E-37A2ECBFCE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739" y="3206770"/>
            <a:ext cx="3948021" cy="2948831"/>
          </a:xfrm>
          <a:prstGeom prst="rect">
            <a:avLst/>
          </a:prstGeom>
        </p:spPr>
      </p:pic>
      <p:pic>
        <p:nvPicPr>
          <p:cNvPr id="4" name="Picture 3" descr="A close-up of a black background&#10;&#10;Description automatically generated">
            <a:extLst>
              <a:ext uri="{FF2B5EF4-FFF2-40B4-BE49-F238E27FC236}">
                <a16:creationId xmlns:a16="http://schemas.microsoft.com/office/drawing/2014/main" id="{295FBEB3-3D7C-F2CC-F141-E29894D4BF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240" y="3206770"/>
            <a:ext cx="1942017" cy="290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178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DDD"/>
      </a:accent1>
      <a:accent2>
        <a:srgbClr val="380338"/>
      </a:accent2>
      <a:accent3>
        <a:srgbClr val="FFB213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DD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DDD"/>
      </a:accent1>
      <a:accent2>
        <a:srgbClr val="380338"/>
      </a:accent2>
      <a:accent3>
        <a:srgbClr val="FFB213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DD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101</Words>
  <Application>Microsoft Office PowerPoint</Application>
  <PresentationFormat>Widescreen</PresentationFormat>
  <Paragraphs>24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5" baseType="lpstr">
      <vt:lpstr>Arial</vt:lpstr>
      <vt:lpstr>Assistant</vt:lpstr>
      <vt:lpstr>Calibri</vt:lpstr>
      <vt:lpstr>Calibri Light</vt:lpstr>
      <vt:lpstr>Nunito</vt:lpstr>
      <vt:lpstr>Symbol</vt:lpstr>
      <vt:lpstr>Times New Roman</vt:lpstr>
      <vt:lpstr>Wingdings</vt:lpstr>
      <vt:lpstr>office theme</vt:lpstr>
      <vt:lpstr>Office Theme</vt:lpstr>
      <vt:lpstr>Office Theme</vt:lpstr>
      <vt:lpstr>Image Processing with Python Drawing and Bitwise Operations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Candace Moore</cp:lastModifiedBy>
  <cp:revision>116</cp:revision>
  <dcterms:created xsi:type="dcterms:W3CDTF">2023-02-07T13:15:58Z</dcterms:created>
  <dcterms:modified xsi:type="dcterms:W3CDTF">2024-03-05T12:20:41Z</dcterms:modified>
</cp:coreProperties>
</file>