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76" r:id="rId3"/>
    <p:sldMasterId id="2147483752" r:id="rId4"/>
  </p:sldMasterIdLst>
  <p:notesMasterIdLst>
    <p:notesMasterId r:id="rId20"/>
  </p:notesMasterIdLst>
  <p:sldIdLst>
    <p:sldId id="278" r:id="rId5"/>
    <p:sldId id="279" r:id="rId6"/>
    <p:sldId id="270" r:id="rId7"/>
    <p:sldId id="280" r:id="rId8"/>
    <p:sldId id="269" r:id="rId9"/>
    <p:sldId id="272" r:id="rId10"/>
    <p:sldId id="281" r:id="rId11"/>
    <p:sldId id="282" r:id="rId12"/>
    <p:sldId id="274" r:id="rId13"/>
    <p:sldId id="273" r:id="rId14"/>
    <p:sldId id="276" r:id="rId15"/>
    <p:sldId id="283" r:id="rId16"/>
    <p:sldId id="275" r:id="rId17"/>
    <p:sldId id="28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61582" autoAdjust="0"/>
  </p:normalViewPr>
  <p:slideViewPr>
    <p:cSldViewPr snapToGrid="0">
      <p:cViewPr varScale="1">
        <p:scale>
          <a:sx n="58" d="100"/>
          <a:sy n="58" d="100"/>
        </p:scale>
        <p:origin x="14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F979-4547-4A3A-A3A2-55B2EE3424FC}" type="datetimeFigureOut">
              <a:t>08/03/2024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52F9-905A-4EB1-B64D-BA2B735BA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Pixels can be thought of as boxes of light with different color and shade. A matrix is a math concept and an array is a computer science concept. A matrix is numbers evenly spaced  arranged in a rectangle or a cuboid (3-d equivalent to rectangle). In computing an array refers to the structure </a:t>
            </a:r>
            <a:r>
              <a:rPr lang="en-US" b="0" i="0" u="sng" cap="all" dirty="0">
                <a:solidFill>
                  <a:srgbClr val="383838"/>
                </a:solidFill>
                <a:effectLst/>
                <a:latin typeface="Mulish"/>
              </a:rPr>
              <a:t>IN THE COMPUTER’S MEMORY WHERE DATA IS STORED IN EVENLY SPACED </a:t>
            </a:r>
            <a:r>
              <a:rPr lang="en-US" b="1" i="0" u="sng" cap="all" dirty="0">
                <a:solidFill>
                  <a:srgbClr val="383838"/>
                </a:solidFill>
                <a:effectLst/>
                <a:latin typeface="Mulish"/>
              </a:rPr>
              <a:t>ELEMENTS</a:t>
            </a:r>
            <a:r>
              <a:rPr lang="en-US" b="0" i="0" u="sng" cap="all" dirty="0">
                <a:solidFill>
                  <a:srgbClr val="383838"/>
                </a:solidFill>
                <a:effectLst/>
                <a:latin typeface="Mulish"/>
              </a:rPr>
              <a:t>. In reality we often use these terms interchangeably.  </a:t>
            </a:r>
            <a:r>
              <a:rPr lang="en-US" dirty="0"/>
              <a:t>A bit is a binary digit, and this is how your computer stores numbers. RAM memory is in terms of megabytes, gigabytes and even terabytes…(but some medical) images are gigabytes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C52F9-905A-4EB1-B64D-BA2B735BA047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435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413A4DF-60ED-4D29-91AE-F6D9EE6C55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B5A1DA7-E569-4F06-8017-FA2B5B145F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1E0A4B-02FE-41AD-B8C7-7AD1E0CF0A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6C8C535-AA9A-4B7E-81A9-866AFD0DA9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A6DF8E-08B5-4C33-95C6-E372E986EB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D00FB5-25B3-4D74-9C6E-521F4DE16C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25C6D7A-9C4B-4E54-8034-E22078F3ECE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5FE247-EDE7-434C-A62D-F0E1F860FC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63E9687-FAA1-4ED9-9341-937F92DAA1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2260CA-E1C3-441C-B333-A55AA613F3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13D0B52-18B8-46AF-9BA1-EDA6F41DC1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F0400E-488D-43CB-9B3D-5362514073F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32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8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"/>
          <p:cNvSpPr/>
          <p:nvPr/>
        </p:nvSpPr>
        <p:spPr>
          <a:xfrm>
            <a:off x="6655680" y="1287720"/>
            <a:ext cx="5344200" cy="4448880"/>
          </a:xfrm>
          <a:prstGeom prst="roundRect">
            <a:avLst>
              <a:gd name="adj" fmla="val 16667"/>
            </a:avLst>
          </a:prstGeom>
          <a:solidFill>
            <a:srgbClr val="1F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FD281-C8E9-4219-A374-3236AF31753B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  <p:sldLayoutId id="2147483783" r:id="rId13"/>
    <p:sldLayoutId id="214748378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PNG/" TargetMode="External"/><Relationship Id="rId2" Type="http://schemas.openxmlformats.org/officeDocument/2006/relationships/hyperlink" Target="https://www.w3.org/TR/PNG/#11keywords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08" y="2167234"/>
            <a:ext cx="9144000" cy="2387600"/>
          </a:xfrm>
        </p:spPr>
        <p:txBody>
          <a:bodyPr/>
          <a:lstStyle/>
          <a:p>
            <a:br>
              <a:rPr lang="en-US" sz="4000" dirty="0"/>
            </a:br>
            <a:r>
              <a:rPr lang="en-US" sz="4000" dirty="0"/>
              <a:t>Image processing w/ Python:</a:t>
            </a:r>
            <a:br>
              <a:rPr lang="en-US" sz="4000" dirty="0"/>
            </a:br>
            <a:r>
              <a:rPr lang="en-US" sz="5400" dirty="0"/>
              <a:t>Image Basics </a:t>
            </a:r>
            <a:br>
              <a:rPr lang="en-US" sz="4000" dirty="0"/>
            </a:br>
            <a:br>
              <a:rPr lang="en-US" sz="4000" dirty="0"/>
            </a:br>
            <a:r>
              <a:rPr lang="en-US" sz="3200" b="0" dirty="0"/>
              <a:t>Dr. Candace Makeda Moore, MD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10353C8-F1B0-84E8-4EAC-CD7DC7604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54" y="-55216"/>
            <a:ext cx="4071978" cy="423862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C4E1640-FA4A-6866-C499-4E7C613A4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" y="1199515"/>
            <a:ext cx="2030418" cy="565848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4F24F41-6B62-73DD-D4A8-69C5CA4E62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2" y="4393182"/>
            <a:ext cx="4071979" cy="2474343"/>
          </a:xfrm>
          <a:prstGeom prst="rect">
            <a:avLst/>
          </a:prstGeom>
        </p:spPr>
      </p:pic>
      <p:pic>
        <p:nvPicPr>
          <p:cNvPr id="15" name="Afbeelding 14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BA48A7DB-4F19-A414-B682-BB6DC4CD4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817262"/>
            <a:ext cx="731832" cy="176035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2BC4B1A0-6291-F8CA-B7B4-45301CD53D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2" y="2840204"/>
            <a:ext cx="569243" cy="130317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213E253A-4C9A-3FE3-0ABD-4597D3E9F6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888461" y="1277566"/>
            <a:ext cx="7756186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cs typeface="Arial"/>
              </a:rPr>
              <a:t> left-hand coordinate system used in digital images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2d vs. 3d and beyond</a:t>
            </a: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cs typeface="Arial"/>
              </a:rPr>
              <a:t>RGB additive </a:t>
            </a:r>
            <a:r>
              <a:rPr lang="en-US" sz="2400" dirty="0" err="1">
                <a:cs typeface="Arial"/>
              </a:rPr>
              <a:t>colour</a:t>
            </a:r>
            <a:r>
              <a:rPr lang="en-US" sz="2400" dirty="0">
                <a:cs typeface="Arial"/>
              </a:rPr>
              <a:t> model used in many digital images</a:t>
            </a:r>
          </a:p>
          <a:p>
            <a:r>
              <a:rPr lang="en-US" sz="2400" dirty="0">
                <a:cs typeface="Arial"/>
              </a:rPr>
              <a:t>  and order of the three </a:t>
            </a:r>
            <a:r>
              <a:rPr lang="en-US" sz="2400" dirty="0" err="1">
                <a:cs typeface="Arial"/>
              </a:rPr>
              <a:t>colour</a:t>
            </a:r>
            <a:r>
              <a:rPr lang="en-US" sz="2400" dirty="0">
                <a:cs typeface="Arial"/>
              </a:rPr>
              <a:t> values in </a:t>
            </a:r>
            <a:r>
              <a:rPr lang="en-US" sz="2400" dirty="0" err="1">
                <a:cs typeface="Arial"/>
              </a:rPr>
              <a:t>skimage</a:t>
            </a:r>
            <a:r>
              <a:rPr lang="en-US" sz="2400" dirty="0">
                <a:cs typeface="Arial"/>
              </a:rPr>
              <a:t> images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sz="2000" dirty="0">
                <a:solidFill>
                  <a:srgbClr val="00B050"/>
                </a:solidFill>
                <a:cs typeface="Arial"/>
              </a:rPr>
              <a:t>Watch code for random checkerboard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A5AD903-DA69-F554-355E-BC9EB1C477C2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pic>
        <p:nvPicPr>
          <p:cNvPr id="4098" name="Picture 2" descr="RGB Additive Color Model with First Letters of the Colors (Red, Green ...">
            <a:extLst>
              <a:ext uri="{FF2B5EF4-FFF2-40B4-BE49-F238E27FC236}">
                <a16:creationId xmlns:a16="http://schemas.microsoft.com/office/drawing/2014/main" id="{30D87333-3FE1-600B-D171-353651B6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75" y="1947763"/>
            <a:ext cx="3363946" cy="321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Arial"/>
              </a:rPr>
              <a:t>RGB additive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model used in digital images</a:t>
            </a:r>
          </a:p>
          <a:p>
            <a:r>
              <a:rPr lang="en-US" dirty="0">
                <a:cs typeface="Arial"/>
              </a:rPr>
              <a:t>  and order of the three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values in </a:t>
            </a:r>
            <a:r>
              <a:rPr lang="en-US" dirty="0" err="1">
                <a:cs typeface="Arial"/>
              </a:rPr>
              <a:t>skimage</a:t>
            </a:r>
            <a:r>
              <a:rPr lang="en-US" dirty="0">
                <a:cs typeface="Arial"/>
              </a:rPr>
              <a:t> images</a:t>
            </a:r>
            <a:endParaRPr lang="en-US" dirty="0"/>
          </a:p>
          <a:p>
            <a:endParaRPr lang="en-US" dirty="0">
              <a:cs typeface="Arial"/>
            </a:endParaRP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  <a:cs typeface="Arial"/>
              </a:rPr>
              <a:t>Exercise 2:</a:t>
            </a:r>
          </a:p>
          <a:p>
            <a:pPr algn="l"/>
            <a:r>
              <a:rPr lang="en-US" b="0" i="0" dirty="0">
                <a:solidFill>
                  <a:srgbClr val="383838"/>
                </a:solidFill>
                <a:effectLst/>
                <a:latin typeface="Mulish"/>
              </a:rPr>
              <a:t>Suppose that we represent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Mulish"/>
              </a:rPr>
              <a:t>colours</a:t>
            </a:r>
            <a:r>
              <a:rPr lang="en-US" b="0" i="0" dirty="0">
                <a:solidFill>
                  <a:srgbClr val="383838"/>
                </a:solidFill>
                <a:effectLst/>
                <a:latin typeface="Mulish"/>
              </a:rPr>
              <a:t> as triples (r, g, b), where each of r, g, and b is an integer in [0, 255]. What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Mulish"/>
              </a:rPr>
              <a:t>colours</a:t>
            </a:r>
            <a:r>
              <a:rPr lang="en-US" b="0" i="0" dirty="0">
                <a:solidFill>
                  <a:srgbClr val="383838"/>
                </a:solidFill>
                <a:effectLst/>
                <a:latin typeface="Mulish"/>
              </a:rPr>
              <a:t> are represented by each of these triples? (Try to answer these questions without reading/looking up)</a:t>
            </a:r>
          </a:p>
          <a:p>
            <a:pPr algn="l"/>
            <a:endParaRPr lang="en-US" b="0" i="0" dirty="0">
              <a:solidFill>
                <a:srgbClr val="383838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(255, 0, 0)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(0, 255, 0)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(0, 0, 255)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(255, 255, 255)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(0, 0, 0)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(128, 128, 128)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DE06B73-82C8-C2C3-B3BA-330CD1C1AAD9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88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18047" y="1088572"/>
            <a:ext cx="7293427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  <a:cs typeface="Arial"/>
              </a:rPr>
              <a:t>Exercise 2:</a:t>
            </a:r>
          </a:p>
          <a:p>
            <a:pPr algn="l"/>
            <a:endParaRPr lang="en-US" b="0" i="0" dirty="0">
              <a:solidFill>
                <a:srgbClr val="383838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Mulish"/>
              </a:rPr>
              <a:t>(255, 0, 0) 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FF0000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B050"/>
                </a:solidFill>
                <a:effectLst/>
                <a:latin typeface="Mulish"/>
              </a:rPr>
              <a:t>(0, 255, 0) 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0B050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Mulish"/>
              </a:rPr>
              <a:t>(0, 0, 255) 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(255, 255, 255)  When we mix the maximum value of all three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Mulish"/>
              </a:rPr>
              <a:t>colour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 channels, we see the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Mulish"/>
              </a:rPr>
              <a:t>colour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 white.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12529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(0, 0, 0) represents the absence of all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Mulish"/>
              </a:rPr>
              <a:t>colour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, or black.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12529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(128, 128, 128) represents a medium shade of gray..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DE06B73-82C8-C2C3-B3BA-330CD1C1AAD9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1257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61572"/>
            <a:ext cx="8853712" cy="6128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Compression: Lossless versus lossy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Don't overlook exploiting lossy algorithms: did you want every detail?</a:t>
            </a:r>
          </a:p>
          <a:p>
            <a:endParaRPr lang="en-US"/>
          </a:p>
          <a:p>
            <a:r>
              <a:rPr lang="en-US" dirty="0">
                <a:cs typeface="Arial"/>
              </a:rPr>
              <a:t>JPEG is actually most commonly used format today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PNG has a luminance channel!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25316-9FF9-E85D-17E9-975686C6324B}"/>
              </a:ext>
            </a:extLst>
          </p:cNvPr>
          <p:cNvSpPr txBox="1"/>
          <p:nvPr/>
        </p:nvSpPr>
        <p:spPr>
          <a:xfrm>
            <a:off x="5515427" y="1977571"/>
            <a:ext cx="25980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lossy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JPEG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FD12A-CCA3-E1B4-9E11-43BE6C81C72F}"/>
              </a:ext>
            </a:extLst>
          </p:cNvPr>
          <p:cNvSpPr txBox="1"/>
          <p:nvPr/>
        </p:nvSpPr>
        <p:spPr>
          <a:xfrm>
            <a:off x="3302000" y="3211286"/>
            <a:ext cx="279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Can be either: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TIFF</a:t>
            </a: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MNG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E0C6B-8081-3E34-FEF3-14EA943E92D2}"/>
              </a:ext>
            </a:extLst>
          </p:cNvPr>
          <p:cNvSpPr txBox="1"/>
          <p:nvPr/>
        </p:nvSpPr>
        <p:spPr>
          <a:xfrm>
            <a:off x="1705428" y="1904999"/>
            <a:ext cx="36563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lossless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  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BMP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GIF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64224E4-85FE-01D0-2EB0-6D6EA6601F57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6795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64224E4-85FE-01D0-2EB0-6D6EA6601F57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328BE3-7350-4268-C920-EB0E813A9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25910"/>
              </p:ext>
            </p:extLst>
          </p:nvPr>
        </p:nvGraphicFramePr>
        <p:xfrm>
          <a:off x="1400783" y="1258112"/>
          <a:ext cx="9429342" cy="5225520"/>
        </p:xfrm>
        <a:graphic>
          <a:graphicData uri="http://schemas.openxmlformats.org/drawingml/2006/table">
            <a:tbl>
              <a:tblPr/>
              <a:tblGrid>
                <a:gridCol w="2850663">
                  <a:extLst>
                    <a:ext uri="{9D8B030D-6E8A-4147-A177-3AD203B41FA5}">
                      <a16:colId xmlns:a16="http://schemas.microsoft.com/office/drawing/2014/main" val="938170079"/>
                    </a:ext>
                  </a:extLst>
                </a:gridCol>
                <a:gridCol w="1471981">
                  <a:extLst>
                    <a:ext uri="{9D8B030D-6E8A-4147-A177-3AD203B41FA5}">
                      <a16:colId xmlns:a16="http://schemas.microsoft.com/office/drawing/2014/main" val="3021817387"/>
                    </a:ext>
                  </a:extLst>
                </a:gridCol>
                <a:gridCol w="1471981">
                  <a:extLst>
                    <a:ext uri="{9D8B030D-6E8A-4147-A177-3AD203B41FA5}">
                      <a16:colId xmlns:a16="http://schemas.microsoft.com/office/drawing/2014/main" val="391014214"/>
                    </a:ext>
                  </a:extLst>
                </a:gridCol>
                <a:gridCol w="1615386">
                  <a:extLst>
                    <a:ext uri="{9D8B030D-6E8A-4147-A177-3AD203B41FA5}">
                      <a16:colId xmlns:a16="http://schemas.microsoft.com/office/drawing/2014/main" val="1889070920"/>
                    </a:ext>
                  </a:extLst>
                </a:gridCol>
                <a:gridCol w="2019331">
                  <a:extLst>
                    <a:ext uri="{9D8B030D-6E8A-4147-A177-3AD203B41FA5}">
                      <a16:colId xmlns:a16="http://schemas.microsoft.com/office/drawing/2014/main" val="2531748029"/>
                    </a:ext>
                  </a:extLst>
                </a:gridCol>
              </a:tblGrid>
              <a:tr h="557538"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Format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Compression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C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Metadata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Advantages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D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Disadvantages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1456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BMP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None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None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Universally viewable,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Large file sizes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333838"/>
                  </a:ext>
                </a:extLst>
              </a:tr>
              <a:tr h="352397"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F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D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high quality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F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23702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JPEG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Lossy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Yes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Universally viewable,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D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Detail may be lost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796629"/>
                  </a:ext>
                </a:extLst>
              </a:tr>
              <a:tr h="557538"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smaller file size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D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464663"/>
                  </a:ext>
                </a:extLst>
              </a:tr>
              <a:tr h="1457639">
                <a:tc>
                  <a:txBody>
                    <a:bodyPr/>
                    <a:lstStyle/>
                    <a:p>
                      <a:pPr algn="l"/>
                      <a:r>
                        <a:rPr lang="nl-NL" sz="1600" b="0" dirty="0">
                          <a:effectLst/>
                          <a:latin typeface="Mulish"/>
                        </a:rPr>
                        <a:t>PNG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Lossless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E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 u="none" strike="noStrike">
                          <a:solidFill>
                            <a:srgbClr val="0044D7"/>
                          </a:solidFill>
                          <a:effectLst/>
                          <a:latin typeface="Mulish"/>
                          <a:hlinkClick r:id="rId2"/>
                        </a:rPr>
                        <a:t>Yes</a:t>
                      </a:r>
                      <a:endParaRPr lang="nl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Mulish"/>
                        </a:rPr>
                        <a:t>Universally viewable, </a:t>
                      </a:r>
                      <a:r>
                        <a:rPr lang="en-US" sz="1600" b="0" u="none" strike="noStrike" dirty="0">
                          <a:solidFill>
                            <a:srgbClr val="0044D7"/>
                          </a:solidFill>
                          <a:effectLst/>
                          <a:latin typeface="Mulish"/>
                          <a:hlinkClick r:id="rId3"/>
                        </a:rPr>
                        <a:t>open </a:t>
                      </a:r>
                      <a:r>
                        <a:rPr lang="en-US" sz="1600" b="0" u="none" strike="noStrike" dirty="0" err="1">
                          <a:solidFill>
                            <a:srgbClr val="0044D7"/>
                          </a:solidFill>
                          <a:effectLst/>
                          <a:latin typeface="Mulish"/>
                          <a:hlinkClick r:id="rId3"/>
                        </a:rPr>
                        <a:t>sd</a:t>
                      </a:r>
                      <a:r>
                        <a:rPr lang="en-US" sz="1600" b="0" dirty="0">
                          <a:effectLst/>
                          <a:latin typeface="Mulish"/>
                        </a:rPr>
                        <a:t>, smaller file size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Mulish"/>
                        </a:rPr>
                        <a:t>Metadata less flexible than TIFF, RGB only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95638"/>
                  </a:ext>
                </a:extLst>
              </a:tr>
              <a:tr h="557538"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TIFF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E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E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None, lossy,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F0E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E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Yes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High quality or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Not universally viewable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59542"/>
                  </a:ext>
                </a:extLst>
              </a:tr>
              <a:tr h="557538"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E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E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E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or lossless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smaller file size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600" dirty="0"/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460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7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61572"/>
            <a:ext cx="885371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Arial"/>
              </a:rPr>
              <a:t>Metadata: non-pixel/voxel data</a:t>
            </a: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r>
              <a:rPr lang="en-US" sz="2800" dirty="0">
                <a:cs typeface="Arial"/>
              </a:rPr>
              <a:t>Depends on sensor/camera and file format and not the only place extra information can be lurking</a:t>
            </a: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r>
              <a:rPr lang="en-US" sz="2800" dirty="0">
                <a:cs typeface="Arial"/>
              </a:rPr>
              <a:t>Code along example: 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64224E4-85FE-01D0-2EB0-6D6EA6601F57}"/>
              </a:ext>
            </a:extLst>
          </p:cNvPr>
          <p:cNvSpPr txBox="1"/>
          <p:nvPr/>
        </p:nvSpPr>
        <p:spPr>
          <a:xfrm>
            <a:off x="1906621" y="374369"/>
            <a:ext cx="924714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</p:txBody>
      </p:sp>
    </p:spTree>
    <p:extLst>
      <p:ext uri="{BB962C8B-B14F-4D97-AF65-F5344CB8AC3E}">
        <p14:creationId xmlns:p14="http://schemas.microsoft.com/office/powerpoint/2010/main" val="348051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8" y="530049"/>
            <a:ext cx="5401147" cy="1325563"/>
          </a:xfrm>
        </p:spPr>
        <p:txBody>
          <a:bodyPr/>
          <a:lstStyle/>
          <a:p>
            <a:r>
              <a:rPr lang="en-US" dirty="0">
                <a:latin typeface="Nunito"/>
              </a:rPr>
              <a:t>Set up continues: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08" y="1736436"/>
            <a:ext cx="5284233" cy="49428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Repo cloned </a:t>
            </a:r>
          </a:p>
          <a:p>
            <a:r>
              <a:rPr lang="en-US" dirty="0"/>
              <a:t>Environment entered</a:t>
            </a:r>
          </a:p>
          <a:p>
            <a:r>
              <a:rPr lang="en-US" dirty="0"/>
              <a:t>Collaborative document open?</a:t>
            </a:r>
          </a:p>
          <a:p>
            <a:endParaRPr lang="en-US" dirty="0"/>
          </a:p>
          <a:p>
            <a:r>
              <a:rPr lang="en-US" dirty="0"/>
              <a:t>There is a cheat sheet if you want one (later)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D2F2B-DD85-923F-9FF9-4D5D5BB46BF7}"/>
              </a:ext>
            </a:extLst>
          </p:cNvPr>
          <p:cNvSpPr txBox="1"/>
          <p:nvPr/>
        </p:nvSpPr>
        <p:spPr>
          <a:xfrm>
            <a:off x="6626061" y="5454134"/>
            <a:ext cx="63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Scott Lord on </a:t>
            </a:r>
            <a:r>
              <a:rPr lang="en-US" dirty="0" err="1"/>
              <a:t>Unsplash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 descr="A picture containing nebula, galaxy, space, universe&#10;&#10;Description automatically generated">
            <a:extLst>
              <a:ext uri="{FF2B5EF4-FFF2-40B4-BE49-F238E27FC236}">
                <a16:creationId xmlns:a16="http://schemas.microsoft.com/office/drawing/2014/main" id="{78F46853-822D-7953-7556-BB15F9928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258410"/>
            <a:ext cx="5207955" cy="5264917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D3B89977-F58A-0996-2FEC-2C908A135A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2584" y="2216322"/>
            <a:ext cx="706120" cy="70612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6EB3C7D-1B80-F85A-35DC-87CC7C3C6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4240" y="1954530"/>
            <a:ext cx="523585" cy="52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What sort of scientific questions can we answer with image processing and computer vision?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With image processing we can answer questions on large numbers of images quickly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Classic example is stuff on petri dishes e.g. cell counts, colony count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But also, stars in sky, birds in trees, rows of trees with fruit..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Consider cost of imaging and computation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Also consider advantages of computation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B00A93F-4EA5-E052-8703-BB2312611F81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87502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5283199" y="2406072"/>
            <a:ext cx="699924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Etymology: morphometric is from Greek </a:t>
            </a:r>
            <a:r>
              <a:rPr lang="en-US" sz="2400" dirty="0" err="1">
                <a:ea typeface="+mn-lt"/>
                <a:cs typeface="+mn-lt"/>
              </a:rPr>
              <a:t>μορϕή</a:t>
            </a:r>
            <a:r>
              <a:rPr lang="en-US" sz="2400" dirty="0">
                <a:ea typeface="+mn-lt"/>
                <a:cs typeface="+mn-lt"/>
              </a:rPr>
              <a:t>  = "shape",  -</a:t>
            </a:r>
            <a:r>
              <a:rPr lang="en-US" sz="2400" dirty="0" err="1">
                <a:ea typeface="+mn-lt"/>
                <a:cs typeface="+mn-lt"/>
              </a:rPr>
              <a:t>μετρί</a:t>
            </a:r>
            <a:r>
              <a:rPr lang="en-US" sz="2400" dirty="0">
                <a:ea typeface="+mn-lt"/>
                <a:cs typeface="+mn-lt"/>
              </a:rPr>
              <a:t>α = "measurement“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Arial"/>
              </a:rPr>
              <a:t>Counting and shape analysis of objects inside an image</a:t>
            </a:r>
          </a:p>
          <a:p>
            <a:endParaRPr lang="en-US" sz="2400" dirty="0"/>
          </a:p>
        </p:txBody>
      </p:sp>
      <p:pic>
        <p:nvPicPr>
          <p:cNvPr id="1030" name="Picture 6" descr="Neurons">
            <a:extLst>
              <a:ext uri="{FF2B5EF4-FFF2-40B4-BE49-F238E27FC236}">
                <a16:creationId xmlns:a16="http://schemas.microsoft.com/office/drawing/2014/main" id="{3283BAF6-6DBA-5C2A-47AF-88C29BB9B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58" y="2117441"/>
            <a:ext cx="4316984" cy="32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15A6A-9553-D344-EE26-F2A9F9CBDC88}"/>
              </a:ext>
            </a:extLst>
          </p:cNvPr>
          <p:cNvSpPr txBox="1"/>
          <p:nvPr/>
        </p:nvSpPr>
        <p:spPr>
          <a:xfrm>
            <a:off x="2927928" y="53026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Werning</a:t>
            </a:r>
            <a:r>
              <a:rPr lang="en-US" sz="1600" dirty="0"/>
              <a:t> Lab/Stanford</a:t>
            </a:r>
            <a:endParaRPr lang="en-N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75B38-1912-14AB-3BF8-7F06B67F8980}"/>
              </a:ext>
            </a:extLst>
          </p:cNvPr>
          <p:cNvSpPr txBox="1"/>
          <p:nvPr/>
        </p:nvSpPr>
        <p:spPr>
          <a:xfrm>
            <a:off x="1607127" y="1057564"/>
            <a:ext cx="828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What are morphometric problems?</a:t>
            </a:r>
            <a:endParaRPr lang="en-US" sz="3600" b="1" dirty="0"/>
          </a:p>
          <a:p>
            <a:endParaRPr lang="en-NL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AE864-C349-4E92-CC6A-B91A678C4FD6}"/>
              </a:ext>
            </a:extLst>
          </p:cNvPr>
          <p:cNvSpPr txBox="1"/>
          <p:nvPr/>
        </p:nvSpPr>
        <p:spPr>
          <a:xfrm>
            <a:off x="1782619" y="5938982"/>
            <a:ext cx="988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12529"/>
                </a:solidFill>
                <a:effectLst/>
                <a:latin typeface="Assistant" pitchFamily="2" charset="-79"/>
                <a:cs typeface="Assistant" pitchFamily="2" charset="-79"/>
              </a:rPr>
              <a:t>Simple Python and scikit-image (or alternative libraries) techniques can be used to solve real  problems</a:t>
            </a:r>
            <a:endParaRPr lang="en-NL" sz="24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720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5518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Understand how images are represented in digital format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how a digital image is composed of pixels.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Define the terms bit, byte, kilobyte, megabyte, etc.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Recommend using </a:t>
            </a:r>
            <a:r>
              <a:rPr lang="en-US" dirty="0" err="1">
                <a:ea typeface="+mn-lt"/>
                <a:cs typeface="+mn-lt"/>
              </a:rPr>
              <a:t>imageio</a:t>
            </a:r>
            <a:r>
              <a:rPr lang="en-US" dirty="0">
                <a:ea typeface="+mn-lt"/>
                <a:cs typeface="+mn-lt"/>
              </a:rPr>
              <a:t> (resp.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) for I/O (resp. image processing) tasks.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how images are stored in NumPy arrays.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left-hand coordinate system used in digital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RGB additive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model used in digital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order of the three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values in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characteristics of the BMP, JPEG, and TIFF image formats.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difference between lossy and lossless compression.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advantages and disadvantages of compressed image formats.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what information could be contained in image metadata.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53311"/>
            <a:ext cx="9409888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Understand images as represented in digital format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Digital image as composed of pixels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Digital images are a matrices/arrays of "picture elements" aka pixels (or voxels)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Definitions: bit, byte, kilobyte, megabyte, etc.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Can be in millions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Can be 'heavy'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Bit, byte, kilobyte, megabyte (0/1, 8, 8000, 8000000)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A5B9C2-7A3E-8FF0-F719-ED6BAC13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88" y="2933080"/>
            <a:ext cx="1655507" cy="10975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208A43C-719F-4C74-E739-F3097193F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868" y="2868560"/>
            <a:ext cx="2718620" cy="270633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5CEEB092-CF08-B0C5-0886-279408FCEE4B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Digital images</a:t>
            </a:r>
          </a:p>
        </p:txBody>
      </p:sp>
    </p:spTree>
    <p:extLst>
      <p:ext uri="{BB962C8B-B14F-4D97-AF65-F5344CB8AC3E}">
        <p14:creationId xmlns:p14="http://schemas.microsoft.com/office/powerpoint/2010/main" val="40491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167852" y="1467148"/>
            <a:ext cx="940988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Let’s examine an image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Open </a:t>
            </a:r>
            <a:r>
              <a:rPr lang="en-US" sz="2000" dirty="0" err="1">
                <a:ea typeface="+mn-lt"/>
                <a:cs typeface="+mn-lt"/>
              </a:rPr>
              <a:t>Jupyter</a:t>
            </a:r>
            <a:r>
              <a:rPr lang="en-US" sz="2000" dirty="0">
                <a:ea typeface="+mn-lt"/>
                <a:cs typeface="+mn-lt"/>
              </a:rPr>
              <a:t> lab if you want to code along (not yet exercise) 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`</a:t>
            </a:r>
            <a:r>
              <a:rPr lang="en-US" sz="2000" dirty="0" err="1">
                <a:ea typeface="+mn-lt"/>
                <a:cs typeface="+mn-lt"/>
              </a:rPr>
              <a:t>jupyter</a:t>
            </a:r>
            <a:r>
              <a:rPr lang="en-US" sz="2000" dirty="0">
                <a:ea typeface="+mn-lt"/>
                <a:cs typeface="+mn-lt"/>
              </a:rPr>
              <a:t> lab`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CEEB092-CF08-B0C5-0886-279408FCEE4B}"/>
              </a:ext>
            </a:extLst>
          </p:cNvPr>
          <p:cNvSpPr txBox="1"/>
          <p:nvPr/>
        </p:nvSpPr>
        <p:spPr>
          <a:xfrm>
            <a:off x="1860110" y="374369"/>
            <a:ext cx="929365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Practice with a digital image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41117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167852" y="1467148"/>
            <a:ext cx="9409888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Implicit learning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Import brings in libraries (whole versus part)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Image is an array of numbers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Matplotlib displays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Matplotlib is where we assign a color schema to our numbers for viewing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Numpy</a:t>
            </a:r>
            <a:r>
              <a:rPr lang="en-US" sz="2000" dirty="0">
                <a:ea typeface="+mn-lt"/>
                <a:cs typeface="+mn-lt"/>
              </a:rPr>
              <a:t> lets us manipulate the array</a:t>
            </a:r>
          </a:p>
          <a:p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CEEB092-CF08-B0C5-0886-279408FCEE4B}"/>
              </a:ext>
            </a:extLst>
          </p:cNvPr>
          <p:cNvSpPr txBox="1"/>
          <p:nvPr/>
        </p:nvSpPr>
        <p:spPr>
          <a:xfrm>
            <a:off x="1860110" y="374369"/>
            <a:ext cx="929365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Digital image notebook 1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39627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239949" y="1088572"/>
            <a:ext cx="8577480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Understand why </a:t>
            </a:r>
            <a:r>
              <a:rPr lang="en-US" sz="2400" dirty="0" err="1">
                <a:latin typeface="Assistant" pitchFamily="2" charset="-79"/>
                <a:ea typeface="+mn-lt"/>
                <a:cs typeface="Assistant" pitchFamily="2" charset="-79"/>
              </a:rPr>
              <a:t>skimage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: </a:t>
            </a:r>
            <a:r>
              <a:rPr lang="en-US" sz="2400" dirty="0" err="1">
                <a:latin typeface="Assistant" pitchFamily="2" charset="-79"/>
                <a:ea typeface="+mn-lt"/>
                <a:cs typeface="Assistant" pitchFamily="2" charset="-79"/>
              </a:rPr>
              <a:t>numfocus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, FOSS, </a:t>
            </a:r>
            <a:r>
              <a:rPr lang="en-US" sz="2400" dirty="0" err="1">
                <a:latin typeface="Assistant" pitchFamily="2" charset="-79"/>
                <a:cs typeface="Assistant" pitchFamily="2" charset="-79"/>
              </a:rPr>
              <a:t>numpy</a:t>
            </a:r>
            <a:r>
              <a:rPr lang="en-US" sz="2400" dirty="0">
                <a:latin typeface="Assistant" pitchFamily="2" charset="-79"/>
                <a:cs typeface="Assistant" pitchFamily="2" charset="-79"/>
              </a:rPr>
              <a:t> (also </a:t>
            </a:r>
            <a:r>
              <a:rPr lang="en-US" sz="2400" dirty="0" err="1">
                <a:latin typeface="Assistant" pitchFamily="2" charset="-79"/>
                <a:cs typeface="Assistant" pitchFamily="2" charset="-79"/>
              </a:rPr>
              <a:t>numfocus</a:t>
            </a:r>
            <a:r>
              <a:rPr lang="en-US" sz="2400" dirty="0">
                <a:latin typeface="Assistant" pitchFamily="2" charset="-79"/>
                <a:cs typeface="Assistant" pitchFamily="2" charset="-79"/>
              </a:rPr>
              <a:t>) is optimized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cs typeface="Assistant" pitchFamily="2" charset="-79"/>
              </a:rPr>
              <a:t>Recommend image io module?</a:t>
            </a:r>
          </a:p>
          <a:p>
            <a:pPr marL="1200150" lvl="1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Imageio.v3.read() versus </a:t>
            </a:r>
            <a:r>
              <a:rPr lang="en-US" sz="2400" dirty="0" err="1">
                <a:latin typeface="Assistant" pitchFamily="2" charset="-79"/>
                <a:ea typeface="+mn-lt"/>
                <a:cs typeface="Assistant" pitchFamily="2" charset="-79"/>
              </a:rPr>
              <a:t>skimage.io.imread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()</a:t>
            </a:r>
          </a:p>
          <a:p>
            <a:pPr marL="1200150" lvl="1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 </a:t>
            </a:r>
            <a:r>
              <a:rPr lang="en-US" sz="2400" dirty="0" err="1">
                <a:latin typeface="Assistant" pitchFamily="2" charset="-79"/>
                <a:ea typeface="+mn-lt"/>
                <a:cs typeface="Assistant" pitchFamily="2" charset="-79"/>
              </a:rPr>
              <a:t>imageio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 supposedly better at handling metadata.</a:t>
            </a:r>
          </a:p>
          <a:p>
            <a:pPr marL="1200150" lvl="1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cs typeface="Assistant" pitchFamily="2" charset="-79"/>
              </a:rPr>
              <a:t>Skimage.io wraps parts of it</a:t>
            </a:r>
          </a:p>
          <a:p>
            <a:pPr marL="742950" lvl="1" indent="-285750">
              <a:buFont typeface="Arial"/>
              <a:buChar char="•"/>
            </a:pPr>
            <a:endParaRPr lang="en-US" sz="24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cs typeface="Assistant" pitchFamily="2" charset="-79"/>
              </a:rPr>
              <a:t>Structure of a </a:t>
            </a:r>
            <a:r>
              <a:rPr lang="en-US" sz="2400" dirty="0" err="1">
                <a:latin typeface="Assistant" pitchFamily="2" charset="-79"/>
                <a:cs typeface="Assistant" pitchFamily="2" charset="-79"/>
              </a:rPr>
              <a:t>numpy</a:t>
            </a:r>
            <a:r>
              <a:rPr lang="en-US" sz="2400" dirty="0">
                <a:latin typeface="Assistant" pitchFamily="2" charset="-79"/>
                <a:cs typeface="Assistant" pitchFamily="2" charset="-79"/>
              </a:rPr>
              <a:t> image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cs typeface="Assistant" pitchFamily="2" charset="-79"/>
              </a:rPr>
              <a:t>Image [rows, columns], left hand system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                                                Time for exercise #1: please open notebook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D6CEEFD-6CE7-20A5-5590-21382E2ECD70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1384A-5882-920B-4474-B9F04E948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45" y="1928813"/>
            <a:ext cx="4037108" cy="40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1109</Words>
  <Application>Microsoft Office PowerPoint</Application>
  <PresentationFormat>Widescreen</PresentationFormat>
  <Paragraphs>254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Arial,Sans-Serif</vt:lpstr>
      <vt:lpstr>Assistant</vt:lpstr>
      <vt:lpstr>Calibri</vt:lpstr>
      <vt:lpstr>Calibri Light</vt:lpstr>
      <vt:lpstr>Mulish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 Image processing w/ Python: Image Basics   Dr. Candace Makeda Moore, MD</vt:lpstr>
      <vt:lpstr>Set up continues: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402</cp:revision>
  <dcterms:created xsi:type="dcterms:W3CDTF">2023-01-31T11:47:30Z</dcterms:created>
  <dcterms:modified xsi:type="dcterms:W3CDTF">2024-03-08T13:34:11Z</dcterms:modified>
</cp:coreProperties>
</file>