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6" r:id="rId2"/>
    <p:sldMasterId id="2147483752" r:id="rId3"/>
  </p:sldMasterIdLst>
  <p:notesMasterIdLst>
    <p:notesMasterId r:id="rId9"/>
  </p:notesMasterIdLst>
  <p:sldIdLst>
    <p:sldId id="260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7977D-02CE-2EFB-1BD1-140C8A3A0905}" v="780" dt="2023-02-07T13:39:54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9FCE-A50F-4DED-9A71-13FE2E53726C}" type="datetimeFigureOut"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747EE-C5C7-47EE-878C-73BE2EF54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2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015700" y="2077680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Image Processing with Python</a:t>
            </a: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Day 1 summary</a:t>
            </a: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-538730" y="4477049"/>
            <a:ext cx="13264519" cy="17164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Dr.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Candace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Dr. Dani </a:t>
            </a:r>
            <a:r>
              <a:rPr lang="nl-NL" sz="2400" spc="-1" dirty="0" err="1">
                <a:latin typeface="Assistant"/>
              </a:rPr>
              <a:t>Bodor</a:t>
            </a:r>
            <a:r>
              <a:rPr lang="nl-NL" sz="2400" spc="-1" dirty="0">
                <a:latin typeface="Assistant"/>
              </a:rPr>
              <a:t>, PhD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Djura</a:t>
            </a:r>
            <a:r>
              <a:rPr lang="nl-NL" sz="2400" spc="-1" dirty="0">
                <a:latin typeface="Assistant"/>
              </a:rPr>
              <a:t> Smits,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Giulia</a:t>
            </a:r>
            <a:r>
              <a:rPr lang="nl-NL" sz="2400" spc="-1" dirty="0">
                <a:latin typeface="Assistant"/>
              </a:rPr>
              <a:t> </a:t>
            </a:r>
            <a:r>
              <a:rPr lang="nl-NL" sz="2400" spc="-1" dirty="0" err="1">
                <a:latin typeface="Assistant"/>
              </a:rPr>
              <a:t>Criocioni</a:t>
            </a:r>
            <a:r>
              <a:rPr lang="nl-NL" sz="2400" spc="-1" dirty="0">
                <a:latin typeface="Assistant"/>
              </a:rPr>
              <a:t>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Image processing in Python: 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Summary Lecture, day 1</a:t>
            </a:r>
            <a:endParaRPr lang="en-US" dirty="0"/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Digital images are represented as rectangular arrays of square pixels.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Digital images (usually) use a left-hand coordinate system, with the origin in the upper left corner, the x-axis running to the right, and the y-axis running down.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i="1">
                <a:ea typeface="+mn-lt"/>
                <a:cs typeface="+mn-lt"/>
              </a:rPr>
              <a:t>Dimension name and order conventions in scikit-image *</a:t>
            </a:r>
            <a:endParaRPr lang="en-US" sz="2400" dirty="0">
              <a:cs typeface="Arial"/>
            </a:endParaRPr>
          </a:p>
          <a:p>
            <a:r>
              <a:rPr lang="en-US" sz="2400" dirty="0">
                <a:ea typeface="+mn-lt"/>
                <a:cs typeface="+mn-lt"/>
              </a:rPr>
              <a:t>                              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                           </a:t>
            </a:r>
            <a:endParaRPr lang="en-US" dirty="0"/>
          </a:p>
          <a:p>
            <a:endParaRPr lang="en-US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458C39-7601-CE69-1897-7CB4018DD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14756"/>
              </p:ext>
            </p:extLst>
          </p:nvPr>
        </p:nvGraphicFramePr>
        <p:xfrm>
          <a:off x="1759728" y="3807247"/>
          <a:ext cx="8168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51216497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28150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  Image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Coordinates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6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2D grayscale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row, col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5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2D multichannel (</a:t>
                      </a:r>
                      <a:r>
                        <a:rPr lang="en-US" sz="1800" b="0" i="0" u="none" strike="noStrike" noProof="0" dirty="0" err="1">
                          <a:latin typeface="Arial"/>
                        </a:rPr>
                        <a:t>eg.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 RGB)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row, col, </a:t>
                      </a:r>
                      <a:r>
                        <a:rPr lang="en-US" sz="1800" b="0" i="0" u="none" strike="noStrike" noProof="0" dirty="0" err="1">
                          <a:latin typeface="Arial"/>
                        </a:rPr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9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3D grayscale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rial"/>
                        </a:rPr>
                        <a:t>pln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, row, col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2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3D multichannel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rial"/>
                        </a:rPr>
                        <a:t>pln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, row, col, </a:t>
                      </a:r>
                      <a:r>
                        <a:rPr lang="en-US" sz="1800" b="0" i="0" u="none" strike="noStrike" noProof="0" dirty="0" err="1">
                          <a:latin typeface="Arial"/>
                        </a:rPr>
                        <a:t>ch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2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53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Image processing in Python: 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Summary Lecture, day 1</a:t>
            </a:r>
            <a:endParaRPr lang="en-US" dirty="0"/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Frequently digital images use an additive RGB model, with eight bits for the red, green, and blue channels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skimage</a:t>
            </a:r>
            <a:r>
              <a:rPr lang="en-US" sz="2400" dirty="0">
                <a:ea typeface="+mn-lt"/>
                <a:cs typeface="+mn-lt"/>
              </a:rPr>
              <a:t> images are stored as multi-dimensional NumPy arrays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skimage</a:t>
            </a:r>
            <a:r>
              <a:rPr lang="en-US" sz="2400" dirty="0">
                <a:ea typeface="+mn-lt"/>
                <a:cs typeface="+mn-lt"/>
              </a:rPr>
              <a:t> images are R then G then B (RBG)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image metadata can be critical and/or  need to be stripped (DICOM)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Arial"/>
              </a:rPr>
              <a:t>Image formats can be lossy or lossless</a:t>
            </a: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1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Image processing in Python: 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Summary Lecture, day 1</a:t>
            </a:r>
            <a:endParaRPr lang="en-US" dirty="0"/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Colour</a:t>
            </a:r>
            <a:r>
              <a:rPr lang="en-US" sz="2400" dirty="0">
                <a:ea typeface="+mn-lt"/>
                <a:cs typeface="+mn-lt"/>
              </a:rPr>
              <a:t> images can be transformed to grayscale using </a:t>
            </a:r>
            <a:r>
              <a:rPr lang="en-US" sz="2400" dirty="0">
                <a:latin typeface="Consolas"/>
                <a:ea typeface="+mn-lt"/>
                <a:cs typeface="+mn-lt"/>
              </a:rPr>
              <a:t>skimage.color.rgb2gray()</a:t>
            </a:r>
            <a:r>
              <a:rPr lang="en-US" sz="2400" dirty="0">
                <a:ea typeface="+mn-lt"/>
                <a:cs typeface="+mn-lt"/>
              </a:rPr>
              <a:t> or can be read as grayscale directly by 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iio.imread</a:t>
            </a:r>
            <a:r>
              <a:rPr lang="en-US" sz="2400" dirty="0">
                <a:latin typeface="Consolas"/>
                <a:ea typeface="+mn-lt"/>
                <a:cs typeface="+mn-lt"/>
              </a:rPr>
              <a:t>(….,mode="L")</a:t>
            </a:r>
            <a:endParaRPr lang="en-US" sz="2400" dirty="0">
              <a:cs typeface="Arial"/>
            </a:endParaRPr>
          </a:p>
          <a:p>
            <a:pPr>
              <a:buFont typeface="Arial"/>
              <a:buChar char="•"/>
            </a:pPr>
            <a:endParaRPr lang="en-US" sz="2400" dirty="0">
              <a:latin typeface="Consolas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We can resize images with 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skimage.transform.resize</a:t>
            </a:r>
            <a:r>
              <a:rPr lang="en-US" sz="2400" dirty="0">
                <a:latin typeface="Consolas"/>
                <a:ea typeface="+mn-lt"/>
                <a:cs typeface="+mn-lt"/>
              </a:rPr>
              <a:t>()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/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NumPy array commands can be used to manipulate the pixels of an image</a:t>
            </a:r>
            <a:endParaRPr lang="en-US" dirty="0"/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Thresholding:  </a:t>
            </a:r>
            <a:r>
              <a:rPr lang="en-US" sz="2400" dirty="0">
                <a:latin typeface="Consolas"/>
                <a:ea typeface="+mn-lt"/>
                <a:cs typeface="+mn-lt"/>
              </a:rPr>
              <a:t>image[image &lt; 128] = 0</a:t>
            </a:r>
            <a:endParaRPr lang="en-US" sz="2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latin typeface="Consolas"/>
                <a:ea typeface="+mn-lt"/>
                <a:cs typeface="+mn-lt"/>
              </a:rPr>
              <a:t>Slicing: a</a:t>
            </a:r>
            <a:r>
              <a:rPr lang="en-US" sz="2400" dirty="0">
                <a:ea typeface="+mn-lt"/>
                <a:cs typeface="+mn-lt"/>
              </a:rPr>
              <a:t>rray slicing can be used to extract sub-images or modify areas of images, e.g., </a:t>
            </a:r>
            <a:r>
              <a:rPr lang="en-US" sz="2400" dirty="0">
                <a:latin typeface="Consolas"/>
                <a:cs typeface="Arial"/>
              </a:rPr>
              <a:t>clip = image[60:150, 135:480, :]</a:t>
            </a:r>
            <a:endParaRPr lang="en-US" sz="2400" dirty="0"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Consolas"/>
                <a:ea typeface="+mn-lt"/>
                <a:cs typeface="+mn-lt"/>
              </a:rPr>
              <a:t>As with other 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numpy</a:t>
            </a:r>
            <a:r>
              <a:rPr lang="en-US" sz="2400" dirty="0">
                <a:latin typeface="Consolas"/>
                <a:ea typeface="+mn-lt"/>
                <a:cs typeface="+mn-lt"/>
              </a:rPr>
              <a:t> arrays we can make histograms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Image processing in Python: 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Summary Lecture, day 1</a:t>
            </a:r>
            <a:endParaRPr lang="en-US" dirty="0"/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 We can draw on images</a:t>
            </a:r>
            <a:endParaRPr lang="en-US" sz="2400" dirty="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400" dirty="0" err="1">
                <a:latin typeface="Consolas"/>
                <a:cs typeface="Arial"/>
              </a:rPr>
              <a:t>skimage.draw.rectangle</a:t>
            </a:r>
            <a:r>
              <a:rPr lang="en-US" sz="2400" dirty="0">
                <a:latin typeface="Consolas"/>
                <a:cs typeface="Arial"/>
              </a:rPr>
              <a:t>()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latin typeface="Consolas"/>
                <a:cs typeface="Arial"/>
              </a:rPr>
              <a:t>skimage.draw.disk</a:t>
            </a:r>
            <a:r>
              <a:rPr lang="en-US" sz="2400" dirty="0">
                <a:latin typeface="Consolas"/>
                <a:cs typeface="Arial"/>
              </a:rPr>
              <a:t>()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latin typeface="Consolas"/>
                <a:cs typeface="Arial"/>
              </a:rPr>
              <a:t>skimage.draw.line</a:t>
            </a:r>
            <a:r>
              <a:rPr lang="en-US" sz="2400" dirty="0">
                <a:latin typeface="Consolas"/>
                <a:cs typeface="Arial"/>
              </a:rPr>
              <a:t>()</a:t>
            </a:r>
            <a:endParaRPr lang="en-US" sz="2400" dirty="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latin typeface="Consolas"/>
                <a:cs typeface="Arial"/>
              </a:rPr>
              <a:t>As with other </a:t>
            </a:r>
            <a:r>
              <a:rPr lang="en-US" sz="2400" dirty="0" err="1">
                <a:latin typeface="Consolas"/>
                <a:cs typeface="Arial"/>
              </a:rPr>
              <a:t>numpy</a:t>
            </a:r>
            <a:r>
              <a:rPr lang="en-US" sz="2400" dirty="0">
                <a:latin typeface="Consolas"/>
                <a:cs typeface="Arial"/>
              </a:rPr>
              <a:t> arrays we can make histograms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Consola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Consolas"/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EF63C-2C08-BAA7-96D8-7DDD2426A566}"/>
              </a:ext>
            </a:extLst>
          </p:cNvPr>
          <p:cNvSpPr txBox="1"/>
          <p:nvPr/>
        </p:nvSpPr>
        <p:spPr>
          <a:xfrm>
            <a:off x="1135627" y="3907093"/>
            <a:ext cx="994532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sz="2400" dirty="0">
              <a:cs typeface="Arial"/>
            </a:endParaRPr>
          </a:p>
          <a:p>
            <a:pPr>
              <a:buChar char="•"/>
            </a:pPr>
            <a:r>
              <a:rPr lang="en-US" sz="2400" dirty="0">
                <a:cs typeface="Arial"/>
              </a:rPr>
              <a:t>Metadata is not retained when images are loaded as </a:t>
            </a:r>
            <a:r>
              <a:rPr lang="en-US" sz="2400" dirty="0" err="1">
                <a:cs typeface="Arial"/>
              </a:rPr>
              <a:t>skimage</a:t>
            </a:r>
            <a:r>
              <a:rPr lang="en-US" sz="2400" dirty="0">
                <a:cs typeface="Arial"/>
              </a:rPr>
              <a:t> images!</a:t>
            </a:r>
          </a:p>
          <a:p>
            <a:pPr>
              <a:buChar char="•"/>
            </a:pPr>
            <a:r>
              <a:rPr lang="en-US" sz="2400" dirty="0">
                <a:cs typeface="Arial"/>
              </a:rPr>
              <a:t> How lucky for the patients?</a:t>
            </a:r>
            <a:endParaRPr lang="en-US"/>
          </a:p>
          <a:p>
            <a:r>
              <a:rPr lang="en-US" sz="2400" dirty="0">
                <a:cs typeface="Segoe UI"/>
              </a:rPr>
              <a:t>​</a:t>
            </a:r>
          </a:p>
          <a:p>
            <a:r>
              <a:rPr lang="en-US" sz="2400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93442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Office Theme</vt:lpstr>
      <vt:lpstr>Image Processing with Python Day 1 summary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113</cp:revision>
  <dcterms:created xsi:type="dcterms:W3CDTF">2023-02-07T13:15:58Z</dcterms:created>
  <dcterms:modified xsi:type="dcterms:W3CDTF">2023-02-07T13:40:46Z</dcterms:modified>
</cp:coreProperties>
</file>