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776" r:id="rId3"/>
    <p:sldMasterId id="2147483752" r:id="rId4"/>
  </p:sldMasterIdLst>
  <p:notesMasterIdLst>
    <p:notesMasterId r:id="rId14"/>
  </p:notesMasterIdLst>
  <p:sldIdLst>
    <p:sldId id="271" r:id="rId5"/>
    <p:sldId id="267" r:id="rId6"/>
    <p:sldId id="270" r:id="rId7"/>
    <p:sldId id="269" r:id="rId8"/>
    <p:sldId id="272" r:id="rId9"/>
    <p:sldId id="274" r:id="rId10"/>
    <p:sldId id="273" r:id="rId11"/>
    <p:sldId id="276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2B0BE-AE5A-E91E-AC3B-BE992B1B4A79}" v="53" dt="2023-02-01T14:09:40.722"/>
    <p1510:client id="{9867CBEA-40A8-9D76-507B-D9C151B336EC}" v="798" dt="2023-01-31T14:51:34.554"/>
    <p1510:client id="{C0D2A659-A8AA-EC00-C674-13625E5830BC}" v="248" dt="2023-01-31T12:00:21.946"/>
    <p1510:client id="{E771AC64-28C4-FC67-A825-CBF904105B72}" v="1501" dt="2023-02-07T12:35:02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F979-4547-4A3A-A3A2-55B2EE3424FC}" type="datetimeFigureOut"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C52F9-905A-4EB1-B64D-BA2B735BA0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3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-215900">
              <a:tabLst>
                <a:tab pos="0" algn="l"/>
              </a:tabLst>
            </a:pPr>
            <a:r>
              <a:rPr lang="en-US" sz="2000" spc="-1" dirty="0">
                <a:latin typeface="Arial"/>
                <a:cs typeface="Arial"/>
              </a:rPr>
              <a:t>And our mission is </a:t>
            </a:r>
            <a:r>
              <a:rPr lang="en-US" sz="2000" spc="-1" dirty="0">
                <a:cs typeface="Arial"/>
              </a:rPr>
              <a:t>e</a:t>
            </a:r>
            <a:r>
              <a:rPr lang="en-US" spc="-1" dirty="0">
                <a:cs typeface="Arial"/>
              </a:rPr>
              <a:t>mpowering researchers across all disciplines through innovative research software.</a:t>
            </a:r>
            <a:endParaRPr lang="en-US" sz="2000" spc="-1" dirty="0">
              <a:latin typeface="Arial"/>
              <a:cs typeface="Arial"/>
            </a:endParaRPr>
          </a:p>
          <a:p>
            <a:pPr marL="215900" indent="-215900">
              <a:tabLst>
                <a:tab pos="0" algn="l"/>
              </a:tabLst>
            </a:pPr>
            <a:endParaRPr lang="en-US" sz="2000" spc="-1" dirty="0">
              <a:latin typeface="Arial"/>
              <a:cs typeface="Arial"/>
            </a:endParaRPr>
          </a:p>
          <a:p>
            <a:pPr marL="215900" indent="-2159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  <a:cs typeface="Arial"/>
              </a:rPr>
              <a:t>The Netherlands eScience Center is the national </a:t>
            </a:r>
            <a:r>
              <a:rPr lang="en-US" sz="2000" b="0" strike="noStrike" spc="-1" dirty="0" err="1">
                <a:latin typeface="Arial"/>
                <a:cs typeface="Arial"/>
              </a:rPr>
              <a:t>centre</a:t>
            </a:r>
            <a:r>
              <a:rPr lang="en-US" sz="2000" b="0" strike="noStrike" spc="-1" dirty="0">
                <a:latin typeface="Arial"/>
                <a:cs typeface="Arial"/>
              </a:rPr>
              <a:t> for innovative software solutions in academic research. It was founded in 2012 as an independent foundation by NWO and SURF.</a:t>
            </a:r>
            <a:endParaRPr lang="nl-NL" sz="2000" b="0" strike="noStrike" spc="-1" dirty="0">
              <a:latin typeface="Arial"/>
              <a:cs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endParaRPr lang="nl-NL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pos="0" algn="l"/>
              </a:tabLst>
            </a:pPr>
            <a:r>
              <a:rPr lang="en-US" sz="2000" b="1" strike="noStrike" spc="-1" dirty="0">
                <a:latin typeface="Arial"/>
                <a:cs typeface="Arial"/>
              </a:rPr>
              <a:t>Our Mission</a:t>
            </a:r>
            <a:r>
              <a:rPr lang="en-US" sz="2000" b="0" strike="noStrike" spc="-1" dirty="0">
                <a:latin typeface="Arial"/>
                <a:cs typeface="Arial"/>
              </a:rPr>
              <a:t>: Empowering researchers across all disciplines through innovative research software.</a:t>
            </a:r>
            <a:endParaRPr lang="nl-NL" sz="2000" b="0" strike="noStrike" spc="-1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  <a:tabLst>
                <a:tab pos="0" algn="l"/>
              </a:tabLst>
            </a:pPr>
            <a:r>
              <a:rPr lang="en-US" sz="2000" b="1" strike="noStrike" spc="-1" dirty="0">
                <a:latin typeface="Arial"/>
                <a:cs typeface="Arial"/>
              </a:rPr>
              <a:t>Our Vision</a:t>
            </a:r>
            <a:r>
              <a:rPr lang="en-US" sz="2000" b="0" strike="noStrike" spc="-1" dirty="0">
                <a:latin typeface="Arial"/>
                <a:cs typeface="Arial"/>
              </a:rPr>
              <a:t>: Our vision is a thriving research community where researchers in all disciplines can make use of advanced software, computing and digital technologies, keeping the Netherlands at the forefront of research. </a:t>
            </a:r>
            <a:endParaRPr lang="nl-NL" sz="2000" b="0" strike="noStrike" spc="-1" dirty="0">
              <a:latin typeface="Arial"/>
              <a:cs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8CC0AF-BA78-478E-932D-8B213EEC8218}" type="slidenum">
              <a:rPr lang="en-US" sz="1200" b="0" strike="noStrike" spc="-1">
                <a:latin typeface="Times New Roman"/>
              </a:rPr>
              <a:t>2</a:t>
            </a:fld>
            <a:endParaRPr lang="nl-NL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413A4DF-60ED-4D29-91AE-F6D9EE6C551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B5A1DA7-E569-4F06-8017-FA2B5B145F0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61E0A4B-02FE-41AD-B8C7-7AD1E0CF0A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6C8C535-AA9A-4B7E-81A9-866AFD0DA96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7A6DF8E-08B5-4C33-95C6-E372E986EB3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6D00FB5-25B3-4D74-9C6E-521F4DE16CC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25C6D7A-9C4B-4E54-8034-E22078F3ECE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05FE247-EDE7-434C-A62D-F0E1F860FC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63E9687-FAA1-4ED9-9341-937F92DAA1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72260CA-E1C3-441C-B333-A55AA613F35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13D0B52-18B8-46AF-9BA1-EDA6F41DC13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7F0400E-488D-43CB-9B3D-5362514073F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"/>
          <p:cNvSpPr/>
          <p:nvPr/>
        </p:nvSpPr>
        <p:spPr>
          <a:xfrm>
            <a:off x="6655680" y="1287720"/>
            <a:ext cx="5344200" cy="4448880"/>
          </a:xfrm>
          <a:prstGeom prst="roundRect">
            <a:avLst>
              <a:gd name="adj" fmla="val 16667"/>
            </a:avLst>
          </a:prstGeom>
          <a:solidFill>
            <a:srgbClr val="1F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BFD281-C8E9-4219-A374-3236AF31753B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nl-NL" sz="44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  <p:sldLayoutId id="214748373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015700" y="2077680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  <a:t>Image Processing with Python</a:t>
            </a: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-538730" y="4477049"/>
            <a:ext cx="13264519" cy="17164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Dr.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Candace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Makeda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Moore, MD</a:t>
            </a:r>
            <a:endParaRPr lang="nl-NL" sz="2400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>
                <a:latin typeface="Assistant"/>
              </a:rPr>
              <a:t>Dr. Dani </a:t>
            </a:r>
            <a:r>
              <a:rPr lang="nl-NL" sz="2400" spc="-1" dirty="0" err="1">
                <a:latin typeface="Assistant"/>
              </a:rPr>
              <a:t>Bodor</a:t>
            </a:r>
            <a:r>
              <a:rPr lang="nl-NL" sz="2400" spc="-1" dirty="0">
                <a:latin typeface="Assistant"/>
              </a:rPr>
              <a:t>, PhD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latin typeface="Assistant"/>
              </a:rPr>
              <a:t>Djura</a:t>
            </a:r>
            <a:r>
              <a:rPr lang="nl-NL" sz="2400" spc="-1" dirty="0">
                <a:latin typeface="Assistant"/>
              </a:rPr>
              <a:t> Smits, MS</a:t>
            </a: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latin typeface="Assistant"/>
              </a:rPr>
              <a:t>Giulia</a:t>
            </a:r>
            <a:r>
              <a:rPr lang="nl-NL" sz="2400" spc="-1" dirty="0">
                <a:latin typeface="Assistant"/>
              </a:rPr>
              <a:t> </a:t>
            </a:r>
            <a:r>
              <a:rPr lang="nl-NL" sz="2400" spc="-1" dirty="0" err="1">
                <a:latin typeface="Assistant"/>
              </a:rPr>
              <a:t>Criocioni</a:t>
            </a:r>
            <a:r>
              <a:rPr lang="nl-NL" sz="2400" spc="-1" dirty="0">
                <a:latin typeface="Assistant"/>
              </a:rPr>
              <a:t>, MS</a:t>
            </a: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966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Picture 2"/>
          <p:cNvPicPr/>
          <p:nvPr/>
        </p:nvPicPr>
        <p:blipFill>
          <a:blip r:embed="rId3"/>
          <a:stretch/>
        </p:blipFill>
        <p:spPr>
          <a:xfrm>
            <a:off x="2440333" y="878160"/>
            <a:ext cx="6870737" cy="5653299"/>
          </a:xfrm>
          <a:prstGeom prst="rect">
            <a:avLst/>
          </a:prstGeom>
          <a:ln w="0">
            <a:noFill/>
          </a:ln>
        </p:spPr>
      </p:pic>
      <p:pic>
        <p:nvPicPr>
          <p:cNvPr id="319" name="Picture 3"/>
          <p:cNvPicPr/>
          <p:nvPr/>
        </p:nvPicPr>
        <p:blipFill>
          <a:blip r:embed="rId4"/>
          <a:stretch/>
        </p:blipFill>
        <p:spPr>
          <a:xfrm>
            <a:off x="10636560" y="5926680"/>
            <a:ext cx="1168920" cy="600480"/>
          </a:xfrm>
          <a:prstGeom prst="rect">
            <a:avLst/>
          </a:prstGeom>
          <a:ln w="0">
            <a:noFill/>
          </a:ln>
        </p:spPr>
      </p:pic>
      <p:pic>
        <p:nvPicPr>
          <p:cNvPr id="320" name="Picture 4" descr="Logo, company name&#10;&#10;Description automatically generated"/>
          <p:cNvPicPr/>
          <p:nvPr/>
        </p:nvPicPr>
        <p:blipFill>
          <a:blip r:embed="rId5"/>
          <a:stretch/>
        </p:blipFill>
        <p:spPr>
          <a:xfrm>
            <a:off x="10690200" y="4488120"/>
            <a:ext cx="723960" cy="117036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0897ED-502A-DD76-EBD3-83AE36D5820F}"/>
              </a:ext>
            </a:extLst>
          </p:cNvPr>
          <p:cNvSpPr txBox="1"/>
          <p:nvPr/>
        </p:nvSpPr>
        <p:spPr>
          <a:xfrm>
            <a:off x="2994338" y="273676"/>
            <a:ext cx="6069168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Netherlands eScience Center</a:t>
            </a:r>
          </a:p>
        </p:txBody>
      </p:sp>
    </p:spTree>
    <p:extLst>
      <p:ext uri="{BB962C8B-B14F-4D97-AF65-F5344CB8AC3E}">
        <p14:creationId xmlns:p14="http://schemas.microsoft.com/office/powerpoint/2010/main" val="54129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860110" y="374369"/>
            <a:ext cx="929365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Python: Intro Lecture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What sort of scientific questions can we answer with image processing and computer vision?</a:t>
            </a:r>
            <a:endParaRPr lang="en-US" sz="2400" dirty="0"/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With image processing we can answer questions on large numbers of images quickly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Classic example is stuff on petri dishes e.g. cell counts, colony count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Consider cost of imaging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What are morphometric problems?</a:t>
            </a:r>
            <a:endParaRPr lang="en-US" sz="2400" dirty="0"/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Etymology: morphometric is from Greek </a:t>
            </a:r>
            <a:r>
              <a:rPr lang="en-US" sz="2000" dirty="0" err="1">
                <a:ea typeface="+mn-lt"/>
                <a:cs typeface="+mn-lt"/>
              </a:rPr>
              <a:t>μορϕή</a:t>
            </a:r>
            <a:r>
              <a:rPr lang="en-US" sz="2000" dirty="0">
                <a:ea typeface="+mn-lt"/>
                <a:cs typeface="+mn-lt"/>
              </a:rPr>
              <a:t>  = "shape",  -</a:t>
            </a:r>
            <a:r>
              <a:rPr lang="en-US" sz="2000" dirty="0" err="1">
                <a:ea typeface="+mn-lt"/>
                <a:cs typeface="+mn-lt"/>
              </a:rPr>
              <a:t>μετρί</a:t>
            </a:r>
            <a:r>
              <a:rPr lang="en-US" sz="2000" dirty="0">
                <a:ea typeface="+mn-lt"/>
                <a:cs typeface="+mn-lt"/>
              </a:rPr>
              <a:t>α = "measurement"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Arial"/>
              </a:rPr>
              <a:t>Counting and shape analysis of objects inside an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2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7293427" cy="55185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Understand how images are represented in digital format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how a digital image is composed of pixels.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Define the terms bit, byte, kilobyte, megabyte, etc.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Recommend using </a:t>
            </a:r>
            <a:r>
              <a:rPr lang="en-US" dirty="0" err="1">
                <a:ea typeface="+mn-lt"/>
                <a:cs typeface="+mn-lt"/>
              </a:rPr>
              <a:t>imageio</a:t>
            </a:r>
            <a:r>
              <a:rPr lang="en-US" dirty="0">
                <a:ea typeface="+mn-lt"/>
                <a:cs typeface="+mn-lt"/>
              </a:rPr>
              <a:t> (resp. </a:t>
            </a:r>
            <a:r>
              <a:rPr lang="en-US" dirty="0" err="1">
                <a:ea typeface="+mn-lt"/>
                <a:cs typeface="+mn-lt"/>
              </a:rPr>
              <a:t>skimage</a:t>
            </a:r>
            <a:r>
              <a:rPr lang="en-US" dirty="0">
                <a:ea typeface="+mn-lt"/>
                <a:cs typeface="+mn-lt"/>
              </a:rPr>
              <a:t>) for I/O (resp. image processing) tasks.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how images are stored in NumPy arrays.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left-hand coordinate system used in digital images.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RGB additive </a:t>
            </a:r>
            <a:r>
              <a:rPr lang="en-US" dirty="0" err="1">
                <a:ea typeface="+mn-lt"/>
                <a:cs typeface="+mn-lt"/>
              </a:rPr>
              <a:t>colour</a:t>
            </a:r>
            <a:r>
              <a:rPr lang="en-US" dirty="0">
                <a:ea typeface="+mn-lt"/>
                <a:cs typeface="+mn-lt"/>
              </a:rPr>
              <a:t> model used in digital images.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order of the three </a:t>
            </a:r>
            <a:r>
              <a:rPr lang="en-US" dirty="0" err="1">
                <a:ea typeface="+mn-lt"/>
                <a:cs typeface="+mn-lt"/>
              </a:rPr>
              <a:t>colour</a:t>
            </a:r>
            <a:r>
              <a:rPr lang="en-US" dirty="0">
                <a:ea typeface="+mn-lt"/>
                <a:cs typeface="+mn-lt"/>
              </a:rPr>
              <a:t> values in </a:t>
            </a:r>
            <a:r>
              <a:rPr lang="en-US" dirty="0" err="1">
                <a:ea typeface="+mn-lt"/>
                <a:cs typeface="+mn-lt"/>
              </a:rPr>
              <a:t>skimage</a:t>
            </a:r>
            <a:r>
              <a:rPr lang="en-US" dirty="0">
                <a:ea typeface="+mn-lt"/>
                <a:cs typeface="+mn-lt"/>
              </a:rPr>
              <a:t> images.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characteristics of the BMP, JPEG, and TIFF image formats.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difference between lossy and lossless compression.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advantages and disadvantages of compressed image formats.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what information could be contained in image metadata.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8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7293427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Understand how images are represented in digital format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how a digital image is composed of pixels.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Define the terms bit, byte, kilobyte, megabyte, etc.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Digital images are a matrices/arrays of "picture elements" aka pixels</a:t>
            </a:r>
          </a:p>
          <a:p>
            <a:pPr marL="285750" indent="-285750" algn="l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Can be in millions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Can be 'heavy'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Bit, byte, kilobyte, megabyte (0/1, 8, 8000, 8000000)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A5B9C2-7A3E-8FF0-F719-ED6BAC13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88" y="2933080"/>
            <a:ext cx="1655507" cy="109757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208A43C-719F-4C74-E739-F3097193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868" y="2868560"/>
            <a:ext cx="2718620" cy="27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7293427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Understand why </a:t>
            </a:r>
            <a:r>
              <a:rPr lang="en-US" dirty="0" err="1">
                <a:ea typeface="+mn-lt"/>
                <a:cs typeface="+mn-lt"/>
              </a:rPr>
              <a:t>skimage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numfocus</a:t>
            </a:r>
            <a:r>
              <a:rPr lang="en-US" dirty="0">
                <a:ea typeface="+mn-lt"/>
                <a:cs typeface="+mn-lt"/>
              </a:rPr>
              <a:t> FOSS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Arial"/>
              </a:rPr>
              <a:t>numpy</a:t>
            </a:r>
            <a:r>
              <a:rPr lang="en-US" dirty="0">
                <a:cs typeface="Arial"/>
              </a:rPr>
              <a:t> (also </a:t>
            </a:r>
            <a:r>
              <a:rPr lang="en-US" dirty="0" err="1">
                <a:cs typeface="Arial"/>
              </a:rPr>
              <a:t>numfocus</a:t>
            </a:r>
            <a:r>
              <a:rPr lang="en-US" dirty="0">
                <a:cs typeface="Arial"/>
              </a:rPr>
              <a:t>) is optimized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Recommend image io module?</a:t>
            </a:r>
          </a:p>
          <a:p>
            <a:pPr marL="12001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Imageio.v3.read() versus </a:t>
            </a:r>
            <a:r>
              <a:rPr lang="en-US" dirty="0" err="1">
                <a:latin typeface="Consolas"/>
                <a:ea typeface="+mn-lt"/>
                <a:cs typeface="+mn-lt"/>
              </a:rPr>
              <a:t>skimage.io.imread</a:t>
            </a:r>
            <a:r>
              <a:rPr lang="en-US" dirty="0">
                <a:latin typeface="Consolas"/>
                <a:ea typeface="+mn-lt"/>
                <a:cs typeface="+mn-lt"/>
              </a:rPr>
              <a:t>()</a:t>
            </a:r>
          </a:p>
          <a:p>
            <a:pPr marL="12001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latin typeface="Consolas"/>
                <a:ea typeface="+mn-lt"/>
                <a:cs typeface="+mn-lt"/>
              </a:rPr>
              <a:t>imageio</a:t>
            </a:r>
            <a:r>
              <a:rPr lang="en-US" dirty="0">
                <a:ea typeface="+mn-lt"/>
                <a:cs typeface="+mn-lt"/>
              </a:rPr>
              <a:t> supposedly better at handling metadata.</a:t>
            </a:r>
            <a:endParaRPr lang="en-US" dirty="0">
              <a:latin typeface="Consolas"/>
              <a:ea typeface="+mn-lt"/>
              <a:cs typeface="+mn-lt"/>
            </a:endParaRPr>
          </a:p>
          <a:p>
            <a:pPr marL="1200150" lvl="1" indent="-285750">
              <a:buFont typeface="Arial"/>
              <a:buChar char="•"/>
            </a:pPr>
            <a:r>
              <a:rPr lang="en-US" dirty="0">
                <a:cs typeface="Arial"/>
              </a:rPr>
              <a:t>Skimage.io wraps parts of it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Structure of a </a:t>
            </a:r>
            <a:r>
              <a:rPr lang="en-US" dirty="0" err="1">
                <a:cs typeface="Arial"/>
              </a:rPr>
              <a:t>numpy</a:t>
            </a:r>
            <a:r>
              <a:rPr lang="en-US" dirty="0">
                <a:cs typeface="Arial"/>
              </a:rPr>
              <a:t> image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Time for exercise #1: please open notebook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729342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Arial"/>
              </a:rPr>
              <a:t> left-hand coordinate system used in digital images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2d vs. 3d and beyond</a:t>
            </a:r>
          </a:p>
          <a:p>
            <a:pPr marL="742950" lvl="1" indent="-285750">
              <a:buFont typeface="Arial,Sans-Serif"/>
              <a:buChar char="•"/>
            </a:pPr>
            <a:endParaRPr lang="en-US" dirty="0"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endParaRPr lang="en-US" dirty="0"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  <a:cs typeface="Arial"/>
              </a:rPr>
              <a:t>Exercise 2: 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Arial"/>
              </a:rPr>
              <a:t>RGB additive </a:t>
            </a:r>
            <a:r>
              <a:rPr lang="en-US" dirty="0" err="1">
                <a:cs typeface="Arial"/>
              </a:rPr>
              <a:t>colour</a:t>
            </a:r>
            <a:r>
              <a:rPr lang="en-US" dirty="0">
                <a:cs typeface="Arial"/>
              </a:rPr>
              <a:t> model used in digital images</a:t>
            </a:r>
          </a:p>
          <a:p>
            <a:r>
              <a:rPr lang="en-US" dirty="0">
                <a:cs typeface="Arial"/>
              </a:rPr>
              <a:t>  and order of the three </a:t>
            </a:r>
            <a:r>
              <a:rPr lang="en-US" dirty="0" err="1">
                <a:cs typeface="Arial"/>
              </a:rPr>
              <a:t>colour</a:t>
            </a:r>
            <a:r>
              <a:rPr lang="en-US" dirty="0">
                <a:cs typeface="Arial"/>
              </a:rPr>
              <a:t> values in </a:t>
            </a:r>
            <a:r>
              <a:rPr lang="en-US" dirty="0" err="1">
                <a:cs typeface="Arial"/>
              </a:rPr>
              <a:t>skimage</a:t>
            </a:r>
            <a:r>
              <a:rPr lang="en-US" dirty="0">
                <a:cs typeface="Arial"/>
              </a:rPr>
              <a:t> images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3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729342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Arial"/>
              </a:rPr>
              <a:t>RGB additive </a:t>
            </a:r>
            <a:r>
              <a:rPr lang="en-US" dirty="0" err="1">
                <a:cs typeface="Arial"/>
              </a:rPr>
              <a:t>colour</a:t>
            </a:r>
            <a:r>
              <a:rPr lang="en-US" dirty="0">
                <a:cs typeface="Arial"/>
              </a:rPr>
              <a:t> model used in digital images</a:t>
            </a:r>
          </a:p>
          <a:p>
            <a:r>
              <a:rPr lang="en-US" dirty="0">
                <a:cs typeface="Arial"/>
              </a:rPr>
              <a:t>  and order of the three </a:t>
            </a:r>
            <a:r>
              <a:rPr lang="en-US" dirty="0" err="1">
                <a:cs typeface="Arial"/>
              </a:rPr>
              <a:t>colour</a:t>
            </a:r>
            <a:r>
              <a:rPr lang="en-US" dirty="0">
                <a:cs typeface="Arial"/>
              </a:rPr>
              <a:t> values in </a:t>
            </a:r>
            <a:r>
              <a:rPr lang="en-US" dirty="0" err="1">
                <a:cs typeface="Arial"/>
              </a:rPr>
              <a:t>skimage</a:t>
            </a:r>
            <a:r>
              <a:rPr lang="en-US" dirty="0">
                <a:cs typeface="Arial"/>
              </a:rPr>
              <a:t> images</a:t>
            </a:r>
            <a:endParaRPr lang="en-US" dirty="0"/>
          </a:p>
          <a:p>
            <a:endParaRPr lang="en-US" dirty="0">
              <a:cs typeface="Arial"/>
            </a:endParaRPr>
          </a:p>
          <a:p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  <a:cs typeface="Arial"/>
              </a:rPr>
              <a:t>Exercise 3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386253" y="229227"/>
            <a:ext cx="776965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961572"/>
            <a:ext cx="8853712" cy="6128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Arial"/>
              </a:rPr>
              <a:t>Compression: Lossless versus lossy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Don't overlook exploiting lossy algorithms: did you want every detail?</a:t>
            </a:r>
          </a:p>
          <a:p>
            <a:endParaRPr lang="en-US"/>
          </a:p>
          <a:p>
            <a:r>
              <a:rPr lang="en-US" dirty="0">
                <a:cs typeface="Arial"/>
              </a:rPr>
              <a:t>JPEG is actually most commonly used format today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PNG has a luminance channel!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25316-9FF9-E85D-17E9-975686C6324B}"/>
              </a:ext>
            </a:extLst>
          </p:cNvPr>
          <p:cNvSpPr txBox="1"/>
          <p:nvPr/>
        </p:nvSpPr>
        <p:spPr>
          <a:xfrm>
            <a:off x="5515427" y="1977571"/>
            <a:ext cx="25980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lossy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JPEG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FD12A-CCA3-E1B4-9E11-43BE6C81C72F}"/>
              </a:ext>
            </a:extLst>
          </p:cNvPr>
          <p:cNvSpPr txBox="1"/>
          <p:nvPr/>
        </p:nvSpPr>
        <p:spPr>
          <a:xfrm>
            <a:off x="3302000" y="3211286"/>
            <a:ext cx="27976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Can be either:</a:t>
            </a:r>
          </a:p>
          <a:p>
            <a:endParaRPr lang="en-US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TIFF</a:t>
            </a:r>
          </a:p>
          <a:p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MNG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E0C6B-8081-3E34-FEF3-14EA943E92D2}"/>
              </a:ext>
            </a:extLst>
          </p:cNvPr>
          <p:cNvSpPr txBox="1"/>
          <p:nvPr/>
        </p:nvSpPr>
        <p:spPr>
          <a:xfrm>
            <a:off x="1705428" y="1904999"/>
            <a:ext cx="365638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lossless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  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PNG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BMP</a:t>
            </a:r>
          </a:p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GIF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0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office theme</vt:lpstr>
      <vt:lpstr>Office Theme</vt:lpstr>
      <vt:lpstr>Office Theme</vt:lpstr>
      <vt:lpstr>Office Theme</vt:lpstr>
      <vt:lpstr>Image Processing with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398</cp:revision>
  <dcterms:created xsi:type="dcterms:W3CDTF">2023-01-31T11:47:30Z</dcterms:created>
  <dcterms:modified xsi:type="dcterms:W3CDTF">2023-02-07T12:37:44Z</dcterms:modified>
</cp:coreProperties>
</file>