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16"/>
  </p:notesMasterIdLst>
  <p:sldIdLst>
    <p:sldId id="271" r:id="rId5"/>
    <p:sldId id="279" r:id="rId6"/>
    <p:sldId id="270" r:id="rId7"/>
    <p:sldId id="272" r:id="rId8"/>
    <p:sldId id="274" r:id="rId9"/>
    <p:sldId id="273" r:id="rId10"/>
    <p:sldId id="276" r:id="rId11"/>
    <p:sldId id="275" r:id="rId12"/>
    <p:sldId id="277" r:id="rId13"/>
    <p:sldId id="26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2B0BE-AE5A-E91E-AC3B-BE992B1B4A79}" v="53" dt="2023-02-01T14:09:40.722"/>
    <p1510:client id="{711CAD78-D7A1-1520-09E9-1E9A6227BBC0}" v="130" dt="2023-02-28T03:48:17.476"/>
    <p1510:client id="{75E431AF-FF07-F5A5-B612-88EBC64F72B2}" v="107" dt="2023-02-28T14:27:37.398"/>
    <p1510:client id="{9867CBEA-40A8-9D76-507B-D9C151B336EC}" v="798" dt="2023-01-31T14:51:34.554"/>
    <p1510:client id="{B1E81A2A-0F2F-99B7-0E20-3C1589240B36}" v="576" dt="2023-02-28T13:55:50.428"/>
    <p1510:client id="{C0D2A659-A8AA-EC00-C674-13625E5830BC}" v="248" dt="2023-01-31T12:00:21.946"/>
    <p1510:client id="{C7A9C375-0C54-79B1-F013-AF29011B9F7E}" v="212" dt="2023-02-28T14:23:42.536"/>
    <p1510:client id="{E771AC64-28C4-FC67-A825-CBF904105B72}" v="1501" dt="2023-02-07T12:35:02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22kxuwnf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PNG/" TargetMode="External"/><Relationship Id="rId2" Type="http://schemas.openxmlformats.org/officeDocument/2006/relationships/hyperlink" Target="https://www.w3.org/TR/PNG/#11keywords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Dani </a:t>
            </a:r>
            <a:r>
              <a:rPr lang="nl-NL" sz="2400" spc="-1" dirty="0" err="1">
                <a:latin typeface="Assistant"/>
              </a:rPr>
              <a:t>Bodor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Djura</a:t>
            </a:r>
            <a:r>
              <a:rPr lang="nl-NL" sz="2400" spc="-1" dirty="0">
                <a:latin typeface="Assistant"/>
              </a:rPr>
              <a:t> Smits,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6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information could be contained in image metadata?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For DICOMs endless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For many image file formats less important but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latin typeface="Consolas"/>
              <a:cs typeface="Arial"/>
            </a:endParaRPr>
          </a:p>
          <a:p>
            <a:r>
              <a:rPr lang="en-US" i="1" dirty="0" err="1">
                <a:latin typeface="Consolas"/>
                <a:cs typeface="Arial"/>
              </a:rPr>
              <a:t>imwrite</a:t>
            </a:r>
            <a:r>
              <a:rPr lang="en-US" i="1" dirty="0">
                <a:latin typeface="Consolas"/>
                <a:cs typeface="Arial"/>
              </a:rPr>
              <a:t>()</a:t>
            </a:r>
            <a:r>
              <a:rPr lang="en-US" i="1" dirty="0">
                <a:ea typeface="+mn-lt"/>
                <a:cs typeface="+mn-lt"/>
              </a:rPr>
              <a:t> will not retain all metadata associated with the original image that was loaded into Python!</a:t>
            </a:r>
            <a:r>
              <a:rPr lang="en-US" dirty="0">
                <a:ea typeface="+mn-lt"/>
                <a:cs typeface="+mn-lt"/>
              </a:rPr>
              <a:t> If the image metadata is important to you, be sure to </a:t>
            </a:r>
            <a:r>
              <a:rPr lang="en-US" b="1" dirty="0">
                <a:ea typeface="+mn-lt"/>
                <a:cs typeface="+mn-lt"/>
              </a:rPr>
              <a:t>always keep an unchanged copy of the original image!</a:t>
            </a:r>
            <a:endParaRPr lang="en-US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Working with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 specifically: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Check the premade cheat sheets and the notebook for syntax</a:t>
            </a:r>
          </a:p>
          <a:p>
            <a:endParaRPr lang="en-US" dirty="0">
              <a:cs typeface="Arial"/>
            </a:endParaRPr>
          </a:p>
          <a:p>
            <a:endParaRPr lang="en-US" b="1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Read and save images with </a:t>
            </a:r>
            <a:r>
              <a:rPr lang="en-US" dirty="0" err="1"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Display images (with matplotlib)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Resize images with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Perform simple image thresholding with NumPy array operations.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Extract sub-images using array slicing.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0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Python: Intro Lecture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1542142" y="1451428"/>
            <a:ext cx="1012734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Housekeeping:</a:t>
            </a:r>
            <a:endParaRPr lang="en-US" b="1">
              <a:ea typeface="+mn-lt"/>
              <a:cs typeface="+mn-lt"/>
            </a:endParaRPr>
          </a:p>
          <a:p>
            <a:endParaRPr lang="en-US" sz="2400" b="1" dirty="0"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 dirty="0">
                <a:cs typeface="Arial"/>
              </a:rPr>
              <a:t>All good early instruction followers will be punished</a:t>
            </a:r>
          </a:p>
          <a:p>
            <a:endParaRPr lang="en-US" sz="2400" dirty="0"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n-US" sz="2400" dirty="0" err="1">
                <a:cs typeface="Arial"/>
              </a:rPr>
              <a:t>jupyterlab</a:t>
            </a:r>
            <a:r>
              <a:rPr lang="en-US" sz="2400" dirty="0">
                <a:cs typeface="Arial"/>
              </a:rPr>
              <a:t>, </a:t>
            </a:r>
            <a:r>
              <a:rPr lang="en-US" sz="2400" dirty="0" err="1">
                <a:cs typeface="Arial"/>
              </a:rPr>
              <a:t>ipympl</a:t>
            </a:r>
          </a:p>
          <a:p>
            <a:pPr marL="342900" indent="-342900">
              <a:buFont typeface="Calibri"/>
              <a:buChar char="-"/>
            </a:pP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2. Pull `git pull` to get the current everything</a:t>
            </a:r>
          </a:p>
          <a:p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3. Change into environment: </a:t>
            </a:r>
            <a:r>
              <a:rPr lang="en-US" sz="2400" dirty="0" err="1">
                <a:cs typeface="Arial"/>
              </a:rPr>
              <a:t>image_libraries</a:t>
            </a: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4. </a:t>
            </a:r>
            <a:r>
              <a:rPr lang="en-US" sz="2400" dirty="0" err="1">
                <a:cs typeface="Arial"/>
              </a:rPr>
              <a:t>Hackmd</a:t>
            </a:r>
            <a:r>
              <a:rPr lang="en-US" sz="2400" dirty="0">
                <a:cs typeface="Arial"/>
              </a:rPr>
              <a:t> : </a:t>
            </a:r>
            <a:r>
              <a:rPr lang="en-US" sz="2400" dirty="0">
                <a:ea typeface="+mn-lt"/>
                <a:cs typeface="+mn-lt"/>
              </a:rPr>
              <a:t>https://tinyurl.com/22kxuwnf</a:t>
            </a:r>
            <a:r>
              <a:rPr lang="en-US" sz="2400" dirty="0">
                <a:ea typeface="+mn-lt"/>
                <a:cs typeface="+mn-lt"/>
                <a:hlinkClick r:id="rId2"/>
              </a:rPr>
              <a:t>https://tinyurl.com/22kxuwnf</a:t>
            </a:r>
          </a:p>
          <a:p>
            <a:pPr marL="342900" indent="-342900">
              <a:buFont typeface="Calibri"/>
              <a:buChar char="-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82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Python: Intro Lecture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What sort of scientific questions can we answer with image processing and computer vision?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With image processing we can answer questions on large numbers of images quickly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Classic example is stuff on petri dishes e.g. cell counts, colony count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Consider cost of imaging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What are morphometric problems?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Etymology: morphometric is from Greek </a:t>
            </a:r>
            <a:r>
              <a:rPr lang="en-US" sz="2000" dirty="0" err="1">
                <a:ea typeface="+mn-lt"/>
                <a:cs typeface="+mn-lt"/>
              </a:rPr>
              <a:t>μορϕή</a:t>
            </a:r>
            <a:r>
              <a:rPr lang="en-US" sz="2000" dirty="0">
                <a:ea typeface="+mn-lt"/>
                <a:cs typeface="+mn-lt"/>
              </a:rPr>
              <a:t>  = "shape",  -</a:t>
            </a:r>
            <a:r>
              <a:rPr lang="en-US" sz="2000" dirty="0" err="1">
                <a:ea typeface="+mn-lt"/>
                <a:cs typeface="+mn-lt"/>
              </a:rPr>
              <a:t>μετρί</a:t>
            </a:r>
            <a:r>
              <a:rPr lang="en-US" sz="2000" dirty="0">
                <a:ea typeface="+mn-lt"/>
                <a:cs typeface="+mn-lt"/>
              </a:rPr>
              <a:t>α = "measurement"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Counting and shape analysis of objects inside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a digital image is composed of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Digital images are a matrices/arrays of "picture elements" aka pixels</a:t>
            </a:r>
          </a:p>
          <a:p>
            <a:pPr marL="285750" indent="-285750" algn="l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Can be in millions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Can be 'heavy'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Bit, byte, kilobyte, megabyte (0/1, 8, 8000, 8000000)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5B9C2-7A3E-8FF0-F719-ED6BAC13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8" y="2933080"/>
            <a:ext cx="1655507" cy="10975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208A43C-719F-4C74-E739-F309719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68" y="2868560"/>
            <a:ext cx="2718620" cy="2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030943" y="976514"/>
            <a:ext cx="10094896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Understand why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numfocus</a:t>
            </a:r>
            <a:r>
              <a:rPr lang="en-US" dirty="0">
                <a:ea typeface="+mn-lt"/>
                <a:cs typeface="+mn-lt"/>
              </a:rPr>
              <a:t> FOSS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 images are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 (also </a:t>
            </a:r>
            <a:r>
              <a:rPr lang="en-US" dirty="0" err="1">
                <a:cs typeface="Arial"/>
              </a:rPr>
              <a:t>numfocus</a:t>
            </a:r>
            <a:r>
              <a:rPr lang="en-US" dirty="0">
                <a:cs typeface="Arial"/>
              </a:rPr>
              <a:t>) is optimized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Recommend image io module?</a:t>
            </a:r>
          </a:p>
          <a:p>
            <a:pPr marL="12001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Imageio.v3.read() versus </a:t>
            </a:r>
            <a:r>
              <a:rPr lang="en-US" dirty="0" err="1">
                <a:latin typeface="Consolas"/>
                <a:ea typeface="+mn-lt"/>
                <a:cs typeface="+mn-lt"/>
              </a:rPr>
              <a:t>skimage.io.imread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</a:p>
          <a:p>
            <a:pPr marL="12001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 supposedly better at handling metadata.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dirty="0">
                <a:cs typeface="Arial"/>
              </a:rPr>
              <a:t>Skimage.io wraps parts of it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Structure of a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 image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Time for exercise #1: please open notebook for students in episode 1</a:t>
            </a:r>
          </a:p>
          <a:p>
            <a:r>
              <a:rPr lang="en-US" dirty="0">
                <a:cs typeface="Arial"/>
              </a:rPr>
              <a:t>Exercise #1 is read in image (it is prefilled for you) then knowing you have a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 array, print the image shape, size, min pixel value, finally show the image (prefilled)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Why is it this shape? What shapes could a color versus black and white possibly be?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991560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                    Exercise 2: Show the image top half only one channel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 left-hand coordinate system used in digital images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cs typeface="Arial"/>
              </a:rPr>
              <a:t>2d vs. 3d and beyond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Exercise 3: </a:t>
            </a:r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0E969D7-4814-F981-01E1-1729813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30" y="4175461"/>
            <a:ext cx="2743200" cy="2436607"/>
          </a:xfrm>
          <a:prstGeom prst="rect">
            <a:avLst/>
          </a:prstGeom>
        </p:spPr>
      </p:pic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B9CE6A8-3CB4-3F9C-2A7E-9EA2CC66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165" y="4270565"/>
            <a:ext cx="2743200" cy="22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848125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Ubuntu"/>
                <a:ea typeface="Ubuntu"/>
                <a:cs typeface="Ubuntu"/>
              </a:rPr>
              <a:t>From the carpentries : [</a:t>
            </a:r>
            <a:r>
              <a:rPr lang="en-US" dirty="0">
                <a:ea typeface="+mn-lt"/>
                <a:cs typeface="+mn-lt"/>
              </a:rPr>
              <a:t>red, green, blue</a:t>
            </a:r>
            <a:r>
              <a:rPr lang="en-US" dirty="0">
                <a:solidFill>
                  <a:srgbClr val="333333"/>
                </a:solidFill>
                <a:latin typeface="Ubuntu"/>
                <a:ea typeface="+mn-lt"/>
                <a:cs typeface="+mn-lt"/>
              </a:rPr>
              <a:t>], additive </a:t>
            </a:r>
            <a:endParaRPr lang="en-US" dirty="0"/>
          </a:p>
          <a:p>
            <a:pPr>
              <a:buAutoNum type="arabicPeriod"/>
            </a:pPr>
            <a:r>
              <a:rPr lang="en-US" dirty="0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(255, 0, 0)</a:t>
            </a:r>
            <a:endParaRPr lang="en-US" dirty="0"/>
          </a:p>
          <a:p>
            <a:pPr>
              <a:buAutoNum type="arabicPeriod"/>
            </a:pPr>
            <a:r>
              <a:rPr lang="en-US" dirty="0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(0, 255, 0)</a:t>
            </a:r>
          </a:p>
          <a:p>
            <a:pPr>
              <a:buAutoNum type="arabicPeriod"/>
            </a:pPr>
            <a:r>
              <a:rPr lang="en-US" dirty="0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(0, 0, 255)</a:t>
            </a:r>
          </a:p>
          <a:p>
            <a:pPr>
              <a:buAutoNum type="arabicPeriod"/>
            </a:pPr>
            <a:r>
              <a:rPr lang="en-US" dirty="0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(255, 255, 255)</a:t>
            </a:r>
          </a:p>
          <a:p>
            <a:pPr>
              <a:buAutoNum type="arabicPeriod"/>
            </a:pPr>
            <a:r>
              <a:rPr lang="en-US" dirty="0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(0, 0, 0)</a:t>
            </a:r>
          </a:p>
          <a:p>
            <a:pPr>
              <a:buAutoNum type="arabicPeriod"/>
            </a:pPr>
            <a:r>
              <a:rPr lang="en-US" dirty="0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(128, 128, 128)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BB8D144-FD0D-7DB1-7D1E-F17EEE98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1711790"/>
            <a:ext cx="4199965" cy="44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6128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Don't overlook exploiting lossy algorithms: did you want every detail?</a:t>
            </a:r>
          </a:p>
          <a:p>
            <a:endParaRPr lang="en-US"/>
          </a:p>
          <a:p>
            <a:r>
              <a:rPr lang="en-US" dirty="0">
                <a:cs typeface="Arial"/>
              </a:rPr>
              <a:t>JPEG is actually most commonly used format today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PNG has a luminance channel!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5515427" y="1977571"/>
            <a:ext cx="2598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JPEG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705428" y="190499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5515427" y="1977571"/>
            <a:ext cx="2598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JPEG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705428" y="190499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A84C54-593B-4849-E351-16E18465C619}"/>
              </a:ext>
            </a:extLst>
          </p:cNvPr>
          <p:cNvGraphicFramePr>
            <a:graphicFrameLocks noGrp="1"/>
          </p:cNvGraphicFramePr>
          <p:nvPr/>
        </p:nvGraphicFramePr>
        <p:xfrm>
          <a:off x="666750" y="899160"/>
          <a:ext cx="108585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37430922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14718571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021252587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676084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923040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Format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Compression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Metadata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Advantages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Disadvantages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1206191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Universally viewable,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Large file sizes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626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high quality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360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JPEG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Lossy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Universally viewable,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Detail may be lost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9337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smaller file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009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Lossless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2"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Universally viewable, </a:t>
                      </a:r>
                      <a:r>
                        <a:rPr lang="en-US">
                          <a:effectLst/>
                          <a:hlinkClick r:id="rId3"/>
                        </a:rPr>
                        <a:t>open standard</a:t>
                      </a:r>
                      <a:r>
                        <a:rPr lang="en-US">
                          <a:effectLst/>
                        </a:rPr>
                        <a:t>, smaller file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Metadata less flexible than TIFF, RGB only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1443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None, lossy,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High quality 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 universally viewable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5765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 lossless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smaller file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9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1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Image Processing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539</cp:revision>
  <dcterms:created xsi:type="dcterms:W3CDTF">2023-01-31T11:47:30Z</dcterms:created>
  <dcterms:modified xsi:type="dcterms:W3CDTF">2023-02-28T14:27:39Z</dcterms:modified>
</cp:coreProperties>
</file>