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76" r:id="rId2"/>
  </p:sldMasterIdLst>
  <p:notesMasterIdLst>
    <p:notesMasterId r:id="rId10"/>
  </p:notesMasterIdLst>
  <p:sldIdLst>
    <p:sldId id="273" r:id="rId3"/>
    <p:sldId id="282" r:id="rId4"/>
    <p:sldId id="284" r:id="rId5"/>
    <p:sldId id="283" r:id="rId6"/>
    <p:sldId id="281" r:id="rId7"/>
    <p:sldId id="277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1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08/10/2024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710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3089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4771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6599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6902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8675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3FF387-57CF-4E14-B8AF-24841806062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0504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FD75-F66A-4849-8F04-1D4BCBEA8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3760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FDA3F-E1B8-40BD-8CBB-3BE733B7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14240"/>
            <a:ext cx="9144000" cy="54356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13D7-779E-4E56-AAA8-196B6D23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30EFB-AB28-4A68-9CF2-24FEA7CF3D98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56F3-B404-4155-829A-16CCD59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0715F-5DAA-42CE-ADD5-D4D62E9E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0EB9D-8EC8-4EF4-9A95-65EE5F6F8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95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  <p:sldLayoutId id="214748373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radiopaedia.org/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sv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hyperlink" Target="https://radiopaedia.org/cases/61830" TargetMode="Externa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13.jpeg"/><Relationship Id="rId4" Type="http://schemas.openxmlformats.org/officeDocument/2006/relationships/hyperlink" Target="https://pubmed.ncbi.nlm.nih.gov/3729307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jpeg"/><Relationship Id="rId5" Type="http://schemas.openxmlformats.org/officeDocument/2006/relationships/hyperlink" Target="https://radiopaedia.org/cases/61830" TargetMode="External"/><Relationship Id="rId4" Type="http://schemas.openxmlformats.org/officeDocument/2006/relationships/hyperlink" Target="https://radiopaedia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 dirty="0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69AA4-0711-959B-CAE5-A3B713772B09}"/>
              </a:ext>
            </a:extLst>
          </p:cNvPr>
          <p:cNvSpPr txBox="1"/>
          <p:nvPr/>
        </p:nvSpPr>
        <p:spPr>
          <a:xfrm>
            <a:off x="2798694" y="6235306"/>
            <a:ext cx="53170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highlight>
                  <a:srgbClr val="F8F9F9"/>
                </a:highlight>
                <a:latin typeface="Mulish"/>
              </a:rPr>
              <a:t>Case courtesy of Ian </a:t>
            </a:r>
            <a:r>
              <a:rPr lang="en-US" sz="1400" b="0" i="0" dirty="0" err="1">
                <a:effectLst/>
                <a:highlight>
                  <a:srgbClr val="F8F9F9"/>
                </a:highlight>
                <a:latin typeface="Mulish"/>
              </a:rPr>
              <a:t>Bickle</a:t>
            </a:r>
            <a:r>
              <a:rPr lang="en-US" sz="1400" b="0" i="0" dirty="0">
                <a:effectLst/>
                <a:highlight>
                  <a:srgbClr val="F8F9F9"/>
                </a:highlight>
                <a:latin typeface="Mulish"/>
              </a:rPr>
              <a:t>, </a:t>
            </a:r>
            <a:r>
              <a:rPr lang="en-US" sz="1400" b="0" i="0" u="none" strike="noStrike" dirty="0">
                <a:effectLst/>
                <a:latin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Radiopaedia.org</a:t>
            </a:r>
            <a:r>
              <a:rPr lang="en-US" sz="1400" b="0" i="0" dirty="0">
                <a:effectLst/>
                <a:highlight>
                  <a:srgbClr val="F8F9F9"/>
                </a:highlight>
                <a:latin typeface="Mulish"/>
              </a:rPr>
              <a:t>. From the case </a:t>
            </a:r>
            <a:r>
              <a:rPr lang="en-US" sz="1400" b="0" i="0" u="none" strike="noStrike" dirty="0" err="1">
                <a:effectLst/>
                <a:latin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sz="1400" b="0" i="0" u="none" strike="noStrike" dirty="0" err="1">
                <a:effectLst/>
                <a:latin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</a:t>
            </a:r>
            <a:r>
              <a:rPr lang="en-US" sz="1400" b="0" i="0" u="none" strike="noStrike" dirty="0">
                <a:effectLst/>
                <a:latin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61830</a:t>
            </a:r>
            <a:endParaRPr lang="LID4096" sz="1400" dirty="0"/>
          </a:p>
        </p:txBody>
      </p:sp>
      <p:pic>
        <p:nvPicPr>
          <p:cNvPr id="5" name="Graphic 4" descr="Heart lock outline">
            <a:extLst>
              <a:ext uri="{FF2B5EF4-FFF2-40B4-BE49-F238E27FC236}">
                <a16:creationId xmlns:a16="http://schemas.microsoft.com/office/drawing/2014/main" id="{62CB753B-E41A-98FB-F48A-49D4E4697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5190" y="2085310"/>
            <a:ext cx="3305542" cy="3305542"/>
          </a:xfrm>
          <a:prstGeom prst="rect">
            <a:avLst/>
          </a:prstGeom>
        </p:spPr>
      </p:pic>
      <p:pic>
        <p:nvPicPr>
          <p:cNvPr id="8" name="Graphic 7" descr="Folder Search outline">
            <a:extLst>
              <a:ext uri="{FF2B5EF4-FFF2-40B4-BE49-F238E27FC236}">
                <a16:creationId xmlns:a16="http://schemas.microsoft.com/office/drawing/2014/main" id="{93839C13-3DC2-C9D7-2251-BFA52CC87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1554" y="2340436"/>
            <a:ext cx="914400" cy="914400"/>
          </a:xfrm>
          <a:prstGeom prst="rect">
            <a:avLst/>
          </a:prstGeom>
        </p:spPr>
      </p:pic>
      <p:pic>
        <p:nvPicPr>
          <p:cNvPr id="10" name="Graphic 9" descr="Research outline">
            <a:extLst>
              <a:ext uri="{FF2B5EF4-FFF2-40B4-BE49-F238E27FC236}">
                <a16:creationId xmlns:a16="http://schemas.microsoft.com/office/drawing/2014/main" id="{3464A2EC-309F-5BA6-D0BA-6A35C3E408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27042" y="3328349"/>
            <a:ext cx="914400" cy="91440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3CF2CBBC-3473-EFA7-3106-5E9C02DACB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92532" y="424274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1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 dirty="0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795867" y="4487333"/>
            <a:ext cx="971973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Metadata such as patient names and addresses </a:t>
            </a:r>
            <a:r>
              <a:rPr lang="en-US" sz="2400" dirty="0">
                <a:sym typeface="Wingdings" panose="05000000000000000000" pitchFamily="2" charset="2"/>
              </a:rPr>
              <a:t> identification</a:t>
            </a:r>
          </a:p>
          <a:p>
            <a:r>
              <a:rPr lang="en-US" sz="2400" dirty="0"/>
              <a:t>Even images without obvious metadata </a:t>
            </a:r>
            <a:r>
              <a:rPr lang="en-US" sz="2400" dirty="0">
                <a:sym typeface="Wingdings" panose="05000000000000000000" pitchFamily="2" charset="2"/>
              </a:rPr>
              <a:t> identification?</a:t>
            </a:r>
            <a:endParaRPr lang="en-US" sz="2400" dirty="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pic>
        <p:nvPicPr>
          <p:cNvPr id="7" name="Graphic 6" descr="Snowflake outline">
            <a:extLst>
              <a:ext uri="{FF2B5EF4-FFF2-40B4-BE49-F238E27FC236}">
                <a16:creationId xmlns:a16="http://schemas.microsoft.com/office/drawing/2014/main" id="{5463E5F3-084E-3742-3C1E-F6D818E32B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8805" y="1340718"/>
            <a:ext cx="3392864" cy="339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 dirty="0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2284413" y="1452100"/>
            <a:ext cx="84359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Many tools could help you deal with DICOM metadata:</a:t>
            </a:r>
          </a:p>
          <a:p>
            <a:pPr algn="ctr"/>
            <a:endParaRPr lang="en-US" sz="2400" dirty="0">
              <a:cs typeface="Segoe U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SITK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cs typeface="Segoe UI"/>
              </a:rPr>
              <a:t>PyDICOM</a:t>
            </a:r>
            <a:endParaRPr lang="en-US" sz="2400" dirty="0">
              <a:cs typeface="Segoe U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 err="1">
                <a:cs typeface="Segoe UI"/>
              </a:rPr>
              <a:t>Medpy</a:t>
            </a:r>
            <a:endParaRPr lang="en-US" sz="2400" dirty="0">
              <a:cs typeface="Segoe UI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strike="sngStrike" dirty="0">
                <a:cs typeface="Segoe UI"/>
              </a:rPr>
              <a:t>bare python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5960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 dirty="0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 dirty="0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791922" y="1421322"/>
            <a:ext cx="7878363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cs typeface="Segoe UI"/>
            </a:endParaRPr>
          </a:p>
          <a:p>
            <a:r>
              <a:rPr lang="en-US" sz="2800" dirty="0">
                <a:cs typeface="Segoe UI"/>
              </a:rPr>
              <a:t>Metadata approaches: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K-anonymity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Peel everything you don’t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Remember DICOM fields can be used oddly and search for names, addresses,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cs typeface="Segoe 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cs typeface="Segoe UI"/>
              </a:rPr>
              <a:t>Share “wisely”?</a:t>
            </a:r>
          </a:p>
          <a:p>
            <a:endParaRPr lang="en-US" sz="2400" dirty="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531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3843867" y="1065205"/>
            <a:ext cx="878680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/>
              <a:t>Faces, defacing</a:t>
            </a:r>
            <a:endParaRPr lang="en-US" sz="3600" dirty="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pic>
        <p:nvPicPr>
          <p:cNvPr id="11" name="Picture 10" descr="A collage of images of a person's head&#10;&#10;Description automatically generated">
            <a:extLst>
              <a:ext uri="{FF2B5EF4-FFF2-40B4-BE49-F238E27FC236}">
                <a16:creationId xmlns:a16="http://schemas.microsoft.com/office/drawing/2014/main" id="{54225DDB-1285-D797-A8A8-899807B00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068" y="1776608"/>
            <a:ext cx="3626246" cy="30646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B073D6-72CF-824B-F484-C498591A2C5A}"/>
              </a:ext>
            </a:extLst>
          </p:cNvPr>
          <p:cNvSpPr txBox="1"/>
          <p:nvPr/>
        </p:nvSpPr>
        <p:spPr>
          <a:xfrm>
            <a:off x="967833" y="4938640"/>
            <a:ext cx="37844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Image from ‘A reproducibility evaluation of the effects of MRI defacing on brain segmentation’ by </a:t>
            </a:r>
            <a:r>
              <a:rPr lang="en-US" sz="1000" b="0" i="0" dirty="0" err="1">
                <a:effectLst/>
                <a:highlight>
                  <a:srgbClr val="F8F9F9"/>
                </a:highlight>
                <a:latin typeface="Mulish"/>
              </a:rPr>
              <a:t>Chenyu</a:t>
            </a:r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 Gao, Bennett A. Landman, Jerry L. Prince, and Aaron </a:t>
            </a:r>
            <a:r>
              <a:rPr lang="en-US" sz="1000" b="0" i="0" dirty="0" err="1">
                <a:effectLst/>
                <a:highlight>
                  <a:srgbClr val="F8F9F9"/>
                </a:highlight>
                <a:latin typeface="Mulish"/>
              </a:rPr>
              <a:t>Carass</a:t>
            </a:r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 (preprint available at </a:t>
            </a:r>
            <a:r>
              <a:rPr lang="en-US" sz="1000" b="0" i="0" u="none" strike="noStrike" dirty="0">
                <a:effectLst/>
                <a:latin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https://pubmed.ncbi.nlm.nih.gov/37293070/</a:t>
            </a:r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 or on </a:t>
            </a:r>
            <a:r>
              <a:rPr lang="en-US" sz="1000" b="0" i="0" dirty="0" err="1">
                <a:effectLst/>
                <a:highlight>
                  <a:srgbClr val="F8F9F9"/>
                </a:highlight>
                <a:latin typeface="Mulish"/>
              </a:rPr>
              <a:t>MedRxiv</a:t>
            </a:r>
            <a:r>
              <a:rPr lang="en-US" sz="1000" b="0" i="0" dirty="0">
                <a:effectLst/>
                <a:highlight>
                  <a:srgbClr val="F8F9F9"/>
                </a:highlight>
                <a:latin typeface="Mulish"/>
              </a:rPr>
              <a:t>)</a:t>
            </a:r>
            <a:endParaRPr lang="LID4096" sz="1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40F003-0151-AF9E-19AC-428E4CC1F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799" y="1776608"/>
            <a:ext cx="4926832" cy="306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909B18-BF08-F981-13F3-A3A15AAA2B55}"/>
              </a:ext>
            </a:extLst>
          </p:cNvPr>
          <p:cNvSpPr txBox="1"/>
          <p:nvPr/>
        </p:nvSpPr>
        <p:spPr>
          <a:xfrm>
            <a:off x="9009157" y="4843420"/>
            <a:ext cx="1683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effectLst/>
                <a:highlight>
                  <a:srgbClr val="FFFFFF"/>
                </a:highlight>
                <a:latin typeface="Helvetica Neue"/>
              </a:rPr>
              <a:t> Julie D. White, </a:t>
            </a:r>
            <a:r>
              <a:rPr lang="en-US" sz="1000" b="0" i="0" u="none" strike="noStrike" dirty="0">
                <a:effectLst/>
                <a:highlight>
                  <a:srgbClr val="FFFFFF"/>
                </a:highlight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14803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  <a:endParaRPr lang="en-US" sz="2400" b="1" dirty="0">
              <a:solidFill>
                <a:srgbClr val="00A0E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 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69AA4-0711-959B-CAE5-A3B713772B09}"/>
              </a:ext>
            </a:extLst>
          </p:cNvPr>
          <p:cNvSpPr txBox="1"/>
          <p:nvPr/>
        </p:nvSpPr>
        <p:spPr>
          <a:xfrm>
            <a:off x="939800" y="1092200"/>
            <a:ext cx="1065953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Mulish"/>
              </a:rPr>
              <a:t>Beyond faces...</a:t>
            </a:r>
          </a:p>
          <a:p>
            <a:pPr algn="ctr"/>
            <a:endParaRPr lang="en-US" sz="2400" b="0" i="0" u="none" strike="noStrike" dirty="0">
              <a:solidFill>
                <a:srgbClr val="00B05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1026" name="Picture 2" descr="jewlery artifact">
            <a:extLst>
              <a:ext uri="{FF2B5EF4-FFF2-40B4-BE49-F238E27FC236}">
                <a16:creationId xmlns:a16="http://schemas.microsoft.com/office/drawing/2014/main" id="{682F908F-FBE4-D34E-751D-217D6413D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411" y="1928813"/>
            <a:ext cx="3701520" cy="33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069AA4-0711-959B-CAE5-A3B713772B09}"/>
              </a:ext>
            </a:extLst>
          </p:cNvPr>
          <p:cNvSpPr txBox="1"/>
          <p:nvPr/>
        </p:nvSpPr>
        <p:spPr>
          <a:xfrm>
            <a:off x="1215428" y="5352927"/>
            <a:ext cx="37855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effectLst/>
                <a:highlight>
                  <a:srgbClr val="F8F9F9"/>
                </a:highlight>
                <a:latin typeface="Mulish"/>
              </a:rPr>
              <a:t>Case courtesy of Ian </a:t>
            </a:r>
            <a:r>
              <a:rPr lang="en-US" sz="1400" b="0" i="0" dirty="0" err="1">
                <a:effectLst/>
                <a:highlight>
                  <a:srgbClr val="F8F9F9"/>
                </a:highlight>
                <a:latin typeface="Mulish"/>
              </a:rPr>
              <a:t>Bickle</a:t>
            </a:r>
            <a:r>
              <a:rPr lang="en-US" sz="1400" b="0" i="0" dirty="0">
                <a:effectLst/>
                <a:highlight>
                  <a:srgbClr val="F8F9F9"/>
                </a:highlight>
                <a:latin typeface="Mulish"/>
              </a:rPr>
              <a:t>, </a:t>
            </a:r>
            <a:r>
              <a:rPr lang="en-US" sz="1400" b="0" i="0" u="none" strike="noStrike" dirty="0">
                <a:effectLst/>
                <a:latin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Radiopaedia.org</a:t>
            </a:r>
            <a:r>
              <a:rPr lang="en-US" sz="1400" b="0" i="0" dirty="0">
                <a:effectLst/>
                <a:highlight>
                  <a:srgbClr val="F8F9F9"/>
                </a:highlight>
                <a:latin typeface="Mulish"/>
              </a:rPr>
              <a:t>. From the case </a:t>
            </a:r>
            <a:r>
              <a:rPr lang="en-US" sz="1400" b="0" i="0" u="none" strike="noStrike" dirty="0" err="1">
                <a:effectLst/>
                <a:latin typeface="Mulish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sz="1400" b="0" i="0" u="none" strike="noStrike" dirty="0" err="1">
                <a:effectLst/>
                <a:latin typeface="Mulish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</a:t>
            </a:r>
            <a:r>
              <a:rPr lang="en-US" sz="1400" b="0" i="0" u="none" strike="noStrike" dirty="0">
                <a:effectLst/>
                <a:latin typeface="Mulish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61830</a:t>
            </a:r>
            <a:endParaRPr lang="LID4096" sz="1400" dirty="0"/>
          </a:p>
        </p:txBody>
      </p:sp>
      <p:pic>
        <p:nvPicPr>
          <p:cNvPr id="5122" name="Picture 2" descr="Radiology Graduation Gift, Personalized Name Necklace, Xray Gifts, Xray ...">
            <a:extLst>
              <a:ext uri="{FF2B5EF4-FFF2-40B4-BE49-F238E27FC236}">
                <a16:creationId xmlns:a16="http://schemas.microsoft.com/office/drawing/2014/main" id="{9B65E224-971D-3776-38A5-E7A43E819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729" y="1933219"/>
            <a:ext cx="4488768" cy="448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71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1299411" y="1836821"/>
            <a:ext cx="942097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endParaRPr lang="en-US" sz="2400" b="1">
              <a:solidFill>
                <a:srgbClr val="7030A0"/>
              </a:solidFill>
              <a:latin typeface="Assistant" pitchFamily="2" charset="-79"/>
              <a:cs typeface="Assistant" pitchFamily="2" charset="-79"/>
            </a:endParaRPr>
          </a:p>
          <a:p>
            <a:r>
              <a:rPr lang="en-US" sz="2400" b="1">
                <a:solidFill>
                  <a:srgbClr val="00A0E1"/>
                </a:solidFill>
                <a:latin typeface="Assistant" pitchFamily="2" charset="-79"/>
                <a:cs typeface="Assistant" pitchFamily="2" charset="-79"/>
              </a:rPr>
              <a:t>   </a:t>
            </a:r>
            <a:endParaRPr lang="en-US" sz="2400" b="1" dirty="0">
              <a:solidFill>
                <a:srgbClr val="00A0E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223292A2-BB5C-E829-4FE8-6EED9FD4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731" y="177348"/>
            <a:ext cx="9036908" cy="654674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 Image anonymization 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974A0-21C0-2F1D-D9BF-1419456DDDCF}"/>
              </a:ext>
            </a:extLst>
          </p:cNvPr>
          <p:cNvSpPr txBox="1"/>
          <p:nvPr/>
        </p:nvSpPr>
        <p:spPr>
          <a:xfrm>
            <a:off x="6023729" y="1836821"/>
            <a:ext cx="513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>
              <a:solidFill>
                <a:srgbClr val="3E1B59"/>
              </a:solidFill>
              <a:latin typeface="Assistant" pitchFamily="2" charset="-79"/>
              <a:cs typeface="Assistant" pitchFamily="2" charset="-79"/>
            </a:endParaRPr>
          </a:p>
          <a:p>
            <a:endParaRPr lang="LID4096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69AA4-0711-959B-CAE5-A3B713772B09}"/>
              </a:ext>
            </a:extLst>
          </p:cNvPr>
          <p:cNvSpPr txBox="1"/>
          <p:nvPr/>
        </p:nvSpPr>
        <p:spPr>
          <a:xfrm>
            <a:off x="939800" y="1092200"/>
            <a:ext cx="106595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rgbClr val="383838"/>
                </a:solidFill>
                <a:highlight>
                  <a:srgbClr val="FFFFFF"/>
                </a:highlight>
                <a:latin typeface="Mulish"/>
              </a:rPr>
              <a:t>Text in unexpected places</a:t>
            </a:r>
            <a:r>
              <a:rPr lang="en-US" sz="40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Mulish"/>
              </a:rPr>
              <a:t>...</a:t>
            </a:r>
          </a:p>
          <a:p>
            <a:pPr algn="ctr"/>
            <a:r>
              <a:rPr lang="en-US" sz="4000" b="0" i="0" dirty="0">
                <a:solidFill>
                  <a:srgbClr val="383838"/>
                </a:solidFill>
                <a:effectLst/>
                <a:highlight>
                  <a:srgbClr val="FFFFFF"/>
                </a:highlight>
                <a:latin typeface="Mulish"/>
              </a:rPr>
              <a:t>Various meth</a:t>
            </a:r>
            <a:r>
              <a:rPr lang="en-US" sz="4000" dirty="0">
                <a:solidFill>
                  <a:srgbClr val="383838"/>
                </a:solidFill>
                <a:highlight>
                  <a:srgbClr val="FFFFFF"/>
                </a:highlight>
                <a:latin typeface="Mulish"/>
              </a:rPr>
              <a:t>ods depend on how it is annotated</a:t>
            </a:r>
            <a:endParaRPr lang="en-US" sz="4000" b="0" i="0" dirty="0">
              <a:solidFill>
                <a:srgbClr val="383838"/>
              </a:solidFill>
              <a:effectLst/>
              <a:highlight>
                <a:srgbClr val="FFFFFF"/>
              </a:highlight>
              <a:latin typeface="Mulish"/>
            </a:endParaRPr>
          </a:p>
          <a:p>
            <a:pPr algn="ctr"/>
            <a:endParaRPr lang="en-US" sz="2400" b="0" i="0" u="none" strike="noStrike" dirty="0">
              <a:solidFill>
                <a:srgbClr val="00B050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F76E6-C237-0797-B51C-A26636887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632" y="2382341"/>
            <a:ext cx="5353797" cy="3639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5200B-9061-FF5E-1DA1-A9102E988D11}"/>
              </a:ext>
            </a:extLst>
          </p:cNvPr>
          <p:cNvSpPr txBox="1"/>
          <p:nvPr/>
        </p:nvSpPr>
        <p:spPr>
          <a:xfrm>
            <a:off x="2899954" y="6126654"/>
            <a:ext cx="5852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Image from Gary Kin-</a:t>
            </a:r>
            <a:r>
              <a:rPr lang="en-US" sz="1000" dirty="0" err="1"/>
              <a:t>wai</a:t>
            </a:r>
            <a:r>
              <a:rPr lang="en-US" sz="1000" dirty="0"/>
              <a:t> Tsui Tao Chan, Automatic Selective Removal of Embedded Patient Information From Image Content of DICOM Files, AJR (2012)</a:t>
            </a:r>
            <a:endParaRPr lang="LID4096" sz="1000" dirty="0"/>
          </a:p>
        </p:txBody>
      </p:sp>
    </p:spTree>
    <p:extLst>
      <p:ext uri="{BB962C8B-B14F-4D97-AF65-F5344CB8AC3E}">
        <p14:creationId xmlns:p14="http://schemas.microsoft.com/office/powerpoint/2010/main" val="319732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235</Words>
  <Application>Microsoft Office PowerPoint</Application>
  <PresentationFormat>Widescreen</PresentationFormat>
  <Paragraphs>59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Assistant</vt:lpstr>
      <vt:lpstr>Calibri</vt:lpstr>
      <vt:lpstr>Calibri Light</vt:lpstr>
      <vt:lpstr>Helvetica Neue</vt:lpstr>
      <vt:lpstr>Mulish</vt:lpstr>
      <vt:lpstr>Segoe UI</vt:lpstr>
      <vt:lpstr>Symbol</vt:lpstr>
      <vt:lpstr>Times New Roman</vt:lpstr>
      <vt:lpstr>Wingdings</vt:lpstr>
      <vt:lpstr>office theme</vt:lpstr>
      <vt:lpstr>Office Theme</vt:lpstr>
      <vt:lpstr> Image anonymization</vt:lpstr>
      <vt:lpstr> Image anonymization</vt:lpstr>
      <vt:lpstr> Image anonymization</vt:lpstr>
      <vt:lpstr> Image anonymization</vt:lpstr>
      <vt:lpstr> Image anonymization</vt:lpstr>
      <vt:lpstr> Image anonymization </vt:lpstr>
      <vt:lpstr> Image anonymization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161</cp:revision>
  <dcterms:created xsi:type="dcterms:W3CDTF">2022-12-06T14:01:28Z</dcterms:created>
  <dcterms:modified xsi:type="dcterms:W3CDTF">2024-08-10T14:15:07Z</dcterms:modified>
</cp:coreProperties>
</file>