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25"/>
  </p:notesMasterIdLst>
  <p:sldIdLst>
    <p:sldId id="257" r:id="rId4"/>
    <p:sldId id="293" r:id="rId5"/>
    <p:sldId id="311" r:id="rId6"/>
    <p:sldId id="305" r:id="rId7"/>
    <p:sldId id="322" r:id="rId8"/>
    <p:sldId id="314" r:id="rId9"/>
    <p:sldId id="321" r:id="rId10"/>
    <p:sldId id="308" r:id="rId11"/>
    <p:sldId id="315" r:id="rId12"/>
    <p:sldId id="307" r:id="rId13"/>
    <p:sldId id="316" r:id="rId14"/>
    <p:sldId id="312" r:id="rId15"/>
    <p:sldId id="313" r:id="rId16"/>
    <p:sldId id="317" r:id="rId17"/>
    <p:sldId id="318" r:id="rId18"/>
    <p:sldId id="309" r:id="rId19"/>
    <p:sldId id="320" r:id="rId20"/>
    <p:sldId id="306" r:id="rId21"/>
    <p:sldId id="310" r:id="rId22"/>
    <p:sldId id="319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65760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or nii.gz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102150"/>
            <a:ext cx="8371995" cy="1144800"/>
          </a:xfrm>
        </p:spPr>
        <p:txBody>
          <a:bodyPr/>
          <a:lstStyle/>
          <a:p>
            <a:r>
              <a:rPr lang="en-US" dirty="0"/>
              <a:t>MRI : coding along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F0E49-B2A9-64CE-A140-5DCF7A39CAA5}"/>
              </a:ext>
            </a:extLst>
          </p:cNvPr>
          <p:cNvSpPr txBox="1"/>
          <p:nvPr/>
        </p:nvSpPr>
        <p:spPr>
          <a:xfrm>
            <a:off x="2421668" y="1123539"/>
            <a:ext cx="8371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Turning DICOM </a:t>
            </a:r>
            <a:r>
              <a:rPr lang="en-US" sz="2400" dirty="0">
                <a:sym typeface="Wingdings" panose="05000000000000000000" pitchFamily="2" charset="2"/>
              </a:rPr>
              <a:t> NIFTI can be done in </a:t>
            </a:r>
            <a:r>
              <a:rPr lang="en-US" sz="2400" i="1" dirty="0">
                <a:sym typeface="Wingdings" panose="05000000000000000000" pitchFamily="2" charset="2"/>
              </a:rPr>
              <a:t>many ways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dcm2niix convenient for BIDS standard</a:t>
            </a:r>
            <a:endParaRPr lang="LID4096" sz="2400" dirty="0"/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dcm2niix –help</a:t>
            </a:r>
          </a:p>
          <a:p>
            <a:pPr algn="ctr"/>
            <a:endParaRPr lang="en-US" sz="2400" dirty="0"/>
          </a:p>
          <a:p>
            <a:pPr algn="ctr"/>
            <a:r>
              <a:rPr lang="en-US" sz="2400" u="sng" dirty="0"/>
              <a:t>generally helpful hint: library –help, --help, -h</a:t>
            </a:r>
          </a:p>
          <a:p>
            <a:pPr algn="ctr"/>
            <a:endParaRPr lang="en-US" sz="24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58403C2-DCB4-49CA-6890-7D675FD7E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34" y="2719483"/>
            <a:ext cx="5056115" cy="2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programming nomenclature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879969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Properties, Method  and Attributes in Python: </a:t>
            </a:r>
          </a:p>
          <a:p>
            <a:r>
              <a:rPr lang="en-US" dirty="0"/>
              <a:t>For precise definitions use the Python docs glossary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5A29-920D-88D1-9FF3-86AF433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4" y="1678648"/>
            <a:ext cx="6332067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3C94B-7B24-50BB-0D0D-9E5529A7D662}"/>
              </a:ext>
            </a:extLst>
          </p:cNvPr>
          <p:cNvSpPr txBox="1"/>
          <p:nvPr/>
        </p:nvSpPr>
        <p:spPr>
          <a:xfrm>
            <a:off x="1043374" y="5516365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can be exposed as properties i.e. array is value stored in property in </a:t>
            </a:r>
            <a:r>
              <a:rPr lang="en-US" dirty="0" err="1"/>
              <a:t>get_fdata</a:t>
            </a:r>
            <a:r>
              <a:rPr lang="en-US" dirty="0"/>
              <a:t>() method of </a:t>
            </a:r>
            <a:r>
              <a:rPr lang="en-US" dirty="0" err="1"/>
              <a:t>nibabel</a:t>
            </a:r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0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Nomenclature in general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safe to use property and attribute interchangeably. </a:t>
            </a:r>
          </a:p>
          <a:p>
            <a:r>
              <a:rPr lang="en-US" dirty="0"/>
              <a:t>Maybe… or maybe we are all Robert Hooke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10DF-D540-D607-19C4-238F0C9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748"/>
            <a:ext cx="4477175" cy="31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4DE54-A432-9F99-6BB6-1827F82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01" y="3011299"/>
            <a:ext cx="3952451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Let’s get programming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D253-8EFF-9046-6B41-8F913AC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90" y="1462341"/>
            <a:ext cx="5214285" cy="47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RAS+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0" y="1335300"/>
            <a:ext cx="10552670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have an affine with the voxel coordinates relating to the real world coordinates in RAS+ encoded space.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So here the affine matrix we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have seen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be encoded in 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That means once we apply the matrix our coordinates are 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(Right, Anterior, Superior)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2DDEA-1302-6D86-F1D8-77B96F5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3" y="4306044"/>
            <a:ext cx="5776883" cy="21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413287"/>
            <a:ext cx="86180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and denoising is </a:t>
            </a:r>
            <a:r>
              <a:rPr lang="en-US" i="1" dirty="0"/>
              <a:t>the battle </a:t>
            </a:r>
            <a:r>
              <a:rPr lang="en-US" dirty="0" err="1"/>
              <a:t>fMRIprep</a:t>
            </a:r>
            <a:r>
              <a:rPr lang="en-US" dirty="0"/>
              <a:t> , then </a:t>
            </a:r>
            <a:r>
              <a:rPr lang="en-US" dirty="0" err="1"/>
              <a:t>nilearn</a:t>
            </a:r>
            <a:r>
              <a:rPr lang="en-US" dirty="0"/>
              <a:t> (</a:t>
            </a:r>
            <a:r>
              <a:rPr lang="en-US" dirty="0" err="1"/>
              <a:t>nipreps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20429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2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53" y="328862"/>
            <a:ext cx="3507801" cy="5021180"/>
          </a:xfrm>
        </p:spPr>
        <p:txBody>
          <a:bodyPr/>
          <a:lstStyle/>
          <a:p>
            <a:r>
              <a:rPr lang="en-US" dirty="0"/>
              <a:t>MRI: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code</a:t>
            </a:r>
            <a:br>
              <a:rPr lang="en-US" dirty="0"/>
            </a:br>
            <a:r>
              <a:rPr lang="en-US" dirty="0"/>
              <a:t>go* with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maintained </a:t>
            </a:r>
            <a:br>
              <a:rPr lang="en-US" dirty="0"/>
            </a:br>
            <a:r>
              <a:rPr lang="en-US" dirty="0"/>
              <a:t>popular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CD71-7977-849D-B70F-32C4009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12" y="1070918"/>
            <a:ext cx="5151739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take home points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B50C5-1A44-997A-91E2-09EBA077B4F7}"/>
              </a:ext>
            </a:extLst>
          </p:cNvPr>
          <p:cNvSpPr txBox="1"/>
          <p:nvPr/>
        </p:nvSpPr>
        <p:spPr>
          <a:xfrm>
            <a:off x="146042449" y="1861399"/>
            <a:ext cx="292084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MRIs can be converted from DICOMs to </a:t>
            </a:r>
            <a:r>
              <a:rPr lang="en-US" dirty="0" err="1"/>
              <a:t>NIfTIs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position of the </a:t>
            </a:r>
            <a:r>
              <a:rPr lang="en-US" dirty="0" err="1"/>
              <a:t>NIfTI</a:t>
            </a:r>
            <a:r>
              <a:rPr lang="en-US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various tractography methods, each with imperfections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711F-2E5C-74A3-53FB-5C61A80E5D85}"/>
              </a:ext>
            </a:extLst>
          </p:cNvPr>
          <p:cNvSpPr txBox="1"/>
          <p:nvPr/>
        </p:nvSpPr>
        <p:spPr>
          <a:xfrm>
            <a:off x="708454" y="1202724"/>
            <a:ext cx="110798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MRIs can be converted from DICOMs to </a:t>
            </a:r>
            <a:r>
              <a:rPr lang="en-US" sz="2400" dirty="0" err="1"/>
              <a:t>NIfTIs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position of the </a:t>
            </a:r>
            <a:r>
              <a:rPr lang="en-US" sz="2400" dirty="0" err="1"/>
              <a:t>NIfTI</a:t>
            </a:r>
            <a:r>
              <a:rPr lang="en-US" sz="2400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many various tractography methods, each with imperfections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Materials will update, find the popular stuff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9936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5496-CECF-F590-1A9D-043C7F5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9" y="1381125"/>
            <a:ext cx="665929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 -&gt;</a:t>
            </a:r>
          </a:p>
          <a:p>
            <a:r>
              <a:rPr lang="en-US" dirty="0"/>
              <a:t>Voxels of different intensity values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1983950" y="163897"/>
            <a:ext cx="752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Basic (spin echo) sequences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144554" y="991893"/>
            <a:ext cx="989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LID4096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A0AAC5-62DB-71E0-407B-00AC6F10E96D}"/>
              </a:ext>
            </a:extLst>
          </p:cNvPr>
          <p:cNvSpPr/>
          <p:nvPr/>
        </p:nvSpPr>
        <p:spPr>
          <a:xfrm>
            <a:off x="2241957" y="43162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37E40-BD47-D61D-AF73-5392AC3A1B50}"/>
              </a:ext>
            </a:extLst>
          </p:cNvPr>
          <p:cNvSpPr/>
          <p:nvPr/>
        </p:nvSpPr>
        <p:spPr>
          <a:xfrm>
            <a:off x="2148967" y="48225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8842FC-6376-200B-BFBB-0811362645A5}"/>
              </a:ext>
            </a:extLst>
          </p:cNvPr>
          <p:cNvSpPr/>
          <p:nvPr/>
        </p:nvSpPr>
        <p:spPr>
          <a:xfrm>
            <a:off x="2699157" y="47734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BE8A10-207C-2826-6793-5E592B37D04B}"/>
              </a:ext>
            </a:extLst>
          </p:cNvPr>
          <p:cNvSpPr/>
          <p:nvPr/>
        </p:nvSpPr>
        <p:spPr>
          <a:xfrm>
            <a:off x="4688111" y="44686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1D5B68-1024-3C74-19A8-BBE188003EBD}"/>
              </a:ext>
            </a:extLst>
          </p:cNvPr>
          <p:cNvSpPr/>
          <p:nvPr/>
        </p:nvSpPr>
        <p:spPr>
          <a:xfrm>
            <a:off x="4595121" y="49749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580E7E-FB83-3E86-C261-D1267380EBDE}"/>
              </a:ext>
            </a:extLst>
          </p:cNvPr>
          <p:cNvSpPr/>
          <p:nvPr/>
        </p:nvSpPr>
        <p:spPr>
          <a:xfrm>
            <a:off x="5145311" y="49258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F72C3-37B4-AB71-0AFF-58A453C0CF05}"/>
              </a:ext>
            </a:extLst>
          </p:cNvPr>
          <p:cNvSpPr/>
          <p:nvPr/>
        </p:nvSpPr>
        <p:spPr>
          <a:xfrm>
            <a:off x="8655684" y="44686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6DE3DF-28F6-DCF5-6B17-75EECDA479AC}"/>
              </a:ext>
            </a:extLst>
          </p:cNvPr>
          <p:cNvSpPr/>
          <p:nvPr/>
        </p:nvSpPr>
        <p:spPr>
          <a:xfrm>
            <a:off x="8562694" y="49749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102FC9-529C-8ACA-DCCC-F863F95EB1DF}"/>
              </a:ext>
            </a:extLst>
          </p:cNvPr>
          <p:cNvSpPr/>
          <p:nvPr/>
        </p:nvSpPr>
        <p:spPr>
          <a:xfrm>
            <a:off x="9112884" y="49258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D62148-DD8F-F90A-F4CF-D6714929D0DD}"/>
              </a:ext>
            </a:extLst>
          </p:cNvPr>
          <p:cNvSpPr/>
          <p:nvPr/>
        </p:nvSpPr>
        <p:spPr>
          <a:xfrm>
            <a:off x="6563417" y="4484719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CCD6BD-8DAD-33DF-D9B4-D71A3505A680}"/>
              </a:ext>
            </a:extLst>
          </p:cNvPr>
          <p:cNvSpPr/>
          <p:nvPr/>
        </p:nvSpPr>
        <p:spPr>
          <a:xfrm>
            <a:off x="6470427" y="499099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3404CE-FB87-700A-1FE2-5541DDDE3B79}"/>
              </a:ext>
            </a:extLst>
          </p:cNvPr>
          <p:cNvSpPr/>
          <p:nvPr/>
        </p:nvSpPr>
        <p:spPr>
          <a:xfrm>
            <a:off x="7020617" y="4941919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371BE9-3302-906D-156D-04FEC84DC1A6}"/>
              </a:ext>
            </a:extLst>
          </p:cNvPr>
          <p:cNvCxnSpPr>
            <a:cxnSpLocks/>
          </p:cNvCxnSpPr>
          <p:nvPr/>
        </p:nvCxnSpPr>
        <p:spPr>
          <a:xfrm>
            <a:off x="2303433" y="4335651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049CB-2F2E-7AC2-3F85-9D12545E5761}"/>
              </a:ext>
            </a:extLst>
          </p:cNvPr>
          <p:cNvCxnSpPr>
            <a:cxnSpLocks/>
          </p:cNvCxnSpPr>
          <p:nvPr/>
        </p:nvCxnSpPr>
        <p:spPr>
          <a:xfrm>
            <a:off x="4757974" y="4477718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28256-A272-67EB-F61B-97AD5E8BA793}"/>
              </a:ext>
            </a:extLst>
          </p:cNvPr>
          <p:cNvCxnSpPr>
            <a:cxnSpLocks/>
          </p:cNvCxnSpPr>
          <p:nvPr/>
        </p:nvCxnSpPr>
        <p:spPr>
          <a:xfrm>
            <a:off x="5226802" y="4959454"/>
            <a:ext cx="272928" cy="32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61133A-DF13-446E-21CC-5C60B5BA8F73}"/>
              </a:ext>
            </a:extLst>
          </p:cNvPr>
          <p:cNvCxnSpPr>
            <a:cxnSpLocks/>
          </p:cNvCxnSpPr>
          <p:nvPr/>
        </p:nvCxnSpPr>
        <p:spPr>
          <a:xfrm>
            <a:off x="4667567" y="4998201"/>
            <a:ext cx="118202" cy="49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806B35-95B6-80F2-7CE9-02CDBA73D1D8}"/>
              </a:ext>
            </a:extLst>
          </p:cNvPr>
          <p:cNvCxnSpPr>
            <a:cxnSpLocks/>
          </p:cNvCxnSpPr>
          <p:nvPr/>
        </p:nvCxnSpPr>
        <p:spPr>
          <a:xfrm>
            <a:off x="5107988" y="5490197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3BE75B-219C-DA21-0C73-C3304BEB771C}"/>
              </a:ext>
            </a:extLst>
          </p:cNvPr>
          <p:cNvSpPr txBox="1"/>
          <p:nvPr/>
        </p:nvSpPr>
        <p:spPr>
          <a:xfrm>
            <a:off x="5382409" y="5713630"/>
            <a:ext cx="38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µ</a:t>
            </a:r>
          </a:p>
          <a:p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09C47C-826B-D830-7A8C-87FF400C59C5}"/>
              </a:ext>
            </a:extLst>
          </p:cNvPr>
          <p:cNvCxnSpPr>
            <a:cxnSpLocks/>
          </p:cNvCxnSpPr>
          <p:nvPr/>
        </p:nvCxnSpPr>
        <p:spPr>
          <a:xfrm flipH="1">
            <a:off x="2534657" y="4814807"/>
            <a:ext cx="324139" cy="31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4C82EE-DA38-2450-5A23-533FFE2BD878}"/>
              </a:ext>
            </a:extLst>
          </p:cNvPr>
          <p:cNvCxnSpPr>
            <a:cxnSpLocks/>
          </p:cNvCxnSpPr>
          <p:nvPr/>
        </p:nvCxnSpPr>
        <p:spPr>
          <a:xfrm flipH="1" flipV="1">
            <a:off x="2060581" y="4587499"/>
            <a:ext cx="215041" cy="4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112E8F-7F3A-9FAA-F66F-71494C9AEF0A}"/>
              </a:ext>
            </a:extLst>
          </p:cNvPr>
          <p:cNvCxnSpPr>
            <a:cxnSpLocks/>
          </p:cNvCxnSpPr>
          <p:nvPr/>
        </p:nvCxnSpPr>
        <p:spPr>
          <a:xfrm>
            <a:off x="8730718" y="4537130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D927FA-088F-A6CF-DEA8-0EF5748E3472}"/>
              </a:ext>
            </a:extLst>
          </p:cNvPr>
          <p:cNvCxnSpPr>
            <a:cxnSpLocks/>
          </p:cNvCxnSpPr>
          <p:nvPr/>
        </p:nvCxnSpPr>
        <p:spPr>
          <a:xfrm>
            <a:off x="9199546" y="5018866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3C3215-C21F-7CE6-94EC-C31E0A1D62B3}"/>
              </a:ext>
            </a:extLst>
          </p:cNvPr>
          <p:cNvCxnSpPr>
            <a:cxnSpLocks/>
          </p:cNvCxnSpPr>
          <p:nvPr/>
        </p:nvCxnSpPr>
        <p:spPr>
          <a:xfrm>
            <a:off x="8617064" y="5018868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5C686B-AA25-0D17-952F-CC88EB013423}"/>
              </a:ext>
            </a:extLst>
          </p:cNvPr>
          <p:cNvCxnSpPr>
            <a:cxnSpLocks/>
          </p:cNvCxnSpPr>
          <p:nvPr/>
        </p:nvCxnSpPr>
        <p:spPr>
          <a:xfrm>
            <a:off x="3835306" y="4587499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C70BAA-6768-F1DA-8913-6CD6E8237594}"/>
              </a:ext>
            </a:extLst>
          </p:cNvPr>
          <p:cNvSpPr txBox="1"/>
          <p:nvPr/>
        </p:nvSpPr>
        <p:spPr>
          <a:xfrm>
            <a:off x="4020657" y="4792204"/>
            <a:ext cx="7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Bo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E90ABA7-BD40-2403-5EAC-611EB36DC609}"/>
              </a:ext>
            </a:extLst>
          </p:cNvPr>
          <p:cNvSpPr/>
          <p:nvPr/>
        </p:nvSpPr>
        <p:spPr>
          <a:xfrm>
            <a:off x="6027345" y="3983608"/>
            <a:ext cx="613680" cy="89741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6CC5BBE-9997-1916-D61B-84B15F0D5491}"/>
              </a:ext>
            </a:extLst>
          </p:cNvPr>
          <p:cNvSpPr/>
          <p:nvPr/>
        </p:nvSpPr>
        <p:spPr>
          <a:xfrm>
            <a:off x="9362688" y="5031780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E183BE-58E6-502A-A7A0-C94B22376CEC}"/>
              </a:ext>
            </a:extLst>
          </p:cNvPr>
          <p:cNvSpPr/>
          <p:nvPr/>
        </p:nvSpPr>
        <p:spPr>
          <a:xfrm>
            <a:off x="8411621" y="4129808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CA849E1-C27E-6001-9034-CD543B56C1BC}"/>
              </a:ext>
            </a:extLst>
          </p:cNvPr>
          <p:cNvSpPr/>
          <p:nvPr/>
        </p:nvSpPr>
        <p:spPr>
          <a:xfrm>
            <a:off x="8141966" y="4959454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A8070-66C5-A80F-2C88-6539AB9676B1}"/>
              </a:ext>
            </a:extLst>
          </p:cNvPr>
          <p:cNvSpPr txBox="1"/>
          <p:nvPr/>
        </p:nvSpPr>
        <p:spPr>
          <a:xfrm>
            <a:off x="6750207" y="4078401"/>
            <a:ext cx="50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RF</a:t>
            </a:r>
            <a:endParaRPr lang="LID4096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DC555C-002B-3632-163C-6AFE079EBBA8}"/>
              </a:ext>
            </a:extLst>
          </p:cNvPr>
          <p:cNvCxnSpPr>
            <a:cxnSpLocks/>
          </p:cNvCxnSpPr>
          <p:nvPr/>
        </p:nvCxnSpPr>
        <p:spPr>
          <a:xfrm flipH="1">
            <a:off x="6376926" y="4559085"/>
            <a:ext cx="273153" cy="32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A444CE-DD56-0234-E45C-78E94F2E0577}"/>
              </a:ext>
            </a:extLst>
          </p:cNvPr>
          <p:cNvCxnSpPr>
            <a:cxnSpLocks/>
          </p:cNvCxnSpPr>
          <p:nvPr/>
        </p:nvCxnSpPr>
        <p:spPr>
          <a:xfrm flipH="1">
            <a:off x="6818103" y="5040821"/>
            <a:ext cx="300804" cy="3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4D7195-D48B-AFFA-C2CE-F93664373246}"/>
              </a:ext>
            </a:extLst>
          </p:cNvPr>
          <p:cNvCxnSpPr>
            <a:cxnSpLocks/>
          </p:cNvCxnSpPr>
          <p:nvPr/>
        </p:nvCxnSpPr>
        <p:spPr>
          <a:xfrm flipH="1">
            <a:off x="6270935" y="5226984"/>
            <a:ext cx="205378" cy="2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1D93432-803E-33D6-2436-25112B6794DF}"/>
              </a:ext>
            </a:extLst>
          </p:cNvPr>
          <p:cNvSpPr txBox="1"/>
          <p:nvPr/>
        </p:nvSpPr>
        <p:spPr>
          <a:xfrm>
            <a:off x="736169" y="1014934"/>
            <a:ext cx="10633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Reality is quantum, quantum is confusing (we will use classical models)</a:t>
            </a:r>
          </a:p>
          <a:p>
            <a:endParaRPr lang="en-US" dirty="0"/>
          </a:p>
          <a:p>
            <a:r>
              <a:rPr lang="en-US" sz="1800" dirty="0"/>
              <a:t>The abundant hydrogen atoms (aka protons, spins) are aligned with B (or main magnetic field)</a:t>
            </a:r>
          </a:p>
          <a:p>
            <a:endParaRPr lang="en-US" sz="1800" dirty="0"/>
          </a:p>
          <a:p>
            <a:r>
              <a:rPr lang="en-US" sz="1800" dirty="0"/>
              <a:t>Radiofrequency pulses </a:t>
            </a:r>
          </a:p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 </a:t>
            </a:r>
            <a:r>
              <a:rPr lang="en-US" dirty="0" err="1"/>
              <a:t>precessional</a:t>
            </a:r>
            <a:r>
              <a:rPr lang="en-US" dirty="0"/>
              <a:t> synchronization of the spins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in their angle (flip angle)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off </a:t>
            </a:r>
            <a:r>
              <a:rPr lang="en-US"/>
              <a:t>-&gt; relaxations: dephasing, angle change</a:t>
            </a:r>
            <a:endParaRPr lang="en-US" dirty="0"/>
          </a:p>
          <a:p>
            <a:endParaRPr lang="LID4096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7B8DF79-CD40-65A2-79AC-CAD278B01AE6}"/>
              </a:ext>
            </a:extLst>
          </p:cNvPr>
          <p:cNvSpPr/>
          <p:nvPr/>
        </p:nvSpPr>
        <p:spPr>
          <a:xfrm>
            <a:off x="1309607" y="3967566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6965DB-7BBF-AFA7-5ADA-EF04518EBFDB}"/>
              </a:ext>
            </a:extLst>
          </p:cNvPr>
          <p:cNvSpPr/>
          <p:nvPr/>
        </p:nvSpPr>
        <p:spPr>
          <a:xfrm>
            <a:off x="3526351" y="3959969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65F916F-9006-B6E7-13E2-60E98F474139}"/>
              </a:ext>
            </a:extLst>
          </p:cNvPr>
          <p:cNvSpPr/>
          <p:nvPr/>
        </p:nvSpPr>
        <p:spPr>
          <a:xfrm>
            <a:off x="5711371" y="3959969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F550A4-27EE-CD09-8790-AA375AF1C308}"/>
              </a:ext>
            </a:extLst>
          </p:cNvPr>
          <p:cNvSpPr/>
          <p:nvPr/>
        </p:nvSpPr>
        <p:spPr>
          <a:xfrm>
            <a:off x="7929296" y="3957707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0EC317-FDD9-E97E-F2B2-05530A2106C0}"/>
              </a:ext>
            </a:extLst>
          </p:cNvPr>
          <p:cNvCxnSpPr>
            <a:cxnSpLocks/>
          </p:cNvCxnSpPr>
          <p:nvPr/>
        </p:nvCxnSpPr>
        <p:spPr>
          <a:xfrm>
            <a:off x="5776814" y="4632270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04BA7B-404F-DFF0-B75C-A1B06C5BCDA7}"/>
              </a:ext>
            </a:extLst>
          </p:cNvPr>
          <p:cNvCxnSpPr>
            <a:cxnSpLocks/>
          </p:cNvCxnSpPr>
          <p:nvPr/>
        </p:nvCxnSpPr>
        <p:spPr>
          <a:xfrm>
            <a:off x="7930446" y="4647382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9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731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(spin echo) sequences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418455" y="991893"/>
            <a:ext cx="96166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Spin echo will have two pulses (90</a:t>
            </a:r>
            <a:r>
              <a:rPr lang="en-US" sz="1100" dirty="0"/>
              <a:t> degree</a:t>
            </a:r>
            <a:r>
              <a:rPr lang="en-US" sz="1400" dirty="0"/>
              <a:t>, 180 </a:t>
            </a:r>
            <a:r>
              <a:rPr lang="en-US" sz="1200" dirty="0"/>
              <a:t>degree</a:t>
            </a:r>
            <a:r>
              <a:rPr lang="en-US" sz="1400" dirty="0"/>
              <a:t>) before the echo</a:t>
            </a:r>
          </a:p>
          <a:p>
            <a:endParaRPr lang="en-US" sz="1400" dirty="0"/>
          </a:p>
          <a:p>
            <a:r>
              <a:rPr lang="en-US" sz="1400" dirty="0"/>
              <a:t>We then ‘listen in’ or get the peak signal at the time of echo</a:t>
            </a:r>
          </a:p>
          <a:p>
            <a:endParaRPr lang="en-US" sz="1400" dirty="0"/>
          </a:p>
          <a:p>
            <a:r>
              <a:rPr lang="en-US" sz="1400" dirty="0"/>
              <a:t>T1 signal = time until proton/spins are back into the aligned (with B0) angle</a:t>
            </a:r>
          </a:p>
          <a:p>
            <a:endParaRPr lang="en-US" sz="1400" dirty="0"/>
          </a:p>
          <a:p>
            <a:r>
              <a:rPr lang="en-US" sz="1400" dirty="0"/>
              <a:t>FID/T2*/T2 signals = time until proton/spins are out of sync again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We repeat the process at time of repetition</a:t>
            </a:r>
          </a:p>
          <a:p>
            <a:r>
              <a:rPr lang="en-US" sz="1400" dirty="0"/>
              <a:t>Changing time of echo  and time of repetition gives us a different signal</a:t>
            </a:r>
          </a:p>
          <a:p>
            <a:endParaRPr lang="en-US" sz="1400" dirty="0"/>
          </a:p>
          <a:p>
            <a:endParaRPr lang="LID4096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40680"/>
              </p:ext>
            </p:extLst>
          </p:nvPr>
        </p:nvGraphicFramePr>
        <p:xfrm>
          <a:off x="906236" y="4282101"/>
          <a:ext cx="8641136" cy="2338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84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428952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428952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(10-30ms)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(90-140ms)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(15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(300-600ms)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Long(2000ms)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Long(1000-3000ms)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Water 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</a:tbl>
          </a:graphicData>
        </a:graphic>
      </p:graphicFrame>
      <p:pic>
        <p:nvPicPr>
          <p:cNvPr id="7" name="Picture 6" descr="A diagram of a waveform&#10;&#10;Description automatically generated">
            <a:extLst>
              <a:ext uri="{FF2B5EF4-FFF2-40B4-BE49-F238E27FC236}">
                <a16:creationId xmlns:a16="http://schemas.microsoft.com/office/drawing/2014/main" id="{FC8DEF4B-B536-429B-9E76-87A46B3E6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97" y="1994872"/>
            <a:ext cx="3115682" cy="20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MRI</a:t>
            </a:r>
            <a:endParaRPr lang="LID4096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6844"/>
              </p:ext>
            </p:extLst>
          </p:nvPr>
        </p:nvGraphicFramePr>
        <p:xfrm>
          <a:off x="1170122" y="3442101"/>
          <a:ext cx="8872780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195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27630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276305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Really 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334060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Fat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26193"/>
                  </a:ext>
                </a:extLst>
              </a:tr>
              <a:tr h="292359">
                <a:tc>
                  <a:txBody>
                    <a:bodyPr/>
                    <a:lstStyle/>
                    <a:p>
                      <a:r>
                        <a:rPr lang="en-US" dirty="0"/>
                        <a:t>White Matter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Brighter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Darker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Darker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254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Bone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59818"/>
                  </a:ext>
                </a:extLst>
              </a:tr>
            </a:tbl>
          </a:graphicData>
        </a:graphic>
      </p:graphicFrame>
      <p:pic>
        <p:nvPicPr>
          <p:cNvPr id="4" name="Picture 4" descr="FLAIR brain">
            <a:extLst>
              <a:ext uri="{FF2B5EF4-FFF2-40B4-BE49-F238E27FC236}">
                <a16:creationId xmlns:a16="http://schemas.microsoft.com/office/drawing/2014/main" id="{2A313C02-4C5A-754C-78D1-6ABD8EB5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8" y="1469047"/>
            <a:ext cx="3988187" cy="16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7A452C-0715-3CD1-DCE3-4D0956FEC3AF}"/>
              </a:ext>
            </a:extLst>
          </p:cNvPr>
          <p:cNvSpPr/>
          <p:nvPr/>
        </p:nvSpPr>
        <p:spPr>
          <a:xfrm>
            <a:off x="5986559" y="1427952"/>
            <a:ext cx="1294108" cy="186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2E591-7BAB-DF59-5F1C-391EE0E2780E}"/>
              </a:ext>
            </a:extLst>
          </p:cNvPr>
          <p:cNvSpPr/>
          <p:nvPr/>
        </p:nvSpPr>
        <p:spPr>
          <a:xfrm rot="5400000">
            <a:off x="4479098" y="1763314"/>
            <a:ext cx="373889" cy="2931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B799C-B125-711C-7989-3F8626591A1D}"/>
              </a:ext>
            </a:extLst>
          </p:cNvPr>
          <p:cNvSpPr txBox="1"/>
          <p:nvPr/>
        </p:nvSpPr>
        <p:spPr>
          <a:xfrm>
            <a:off x="1433593" y="6284563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Inversion time (inversion recovery pulse) </a:t>
            </a:r>
            <a:r>
              <a:rPr lang="en-US" dirty="0">
                <a:sym typeface="Wingdings" panose="05000000000000000000" pitchFamily="2" charset="2"/>
              </a:rPr>
              <a:t> FLAIR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8759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" y="1555905"/>
            <a:ext cx="3658760" cy="2574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4168346" y="1555905"/>
            <a:ext cx="64854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Two different T2</a:t>
            </a:r>
          </a:p>
          <a:p>
            <a:endParaRPr lang="en-US" sz="1600" dirty="0"/>
          </a:p>
          <a:p>
            <a:r>
              <a:rPr lang="en-US" sz="1600" dirty="0"/>
              <a:t>BLADE = vendor specific PROPELLOR reconstruction algorithm</a:t>
            </a:r>
          </a:p>
          <a:p>
            <a:r>
              <a:rPr lang="en-US" sz="1600" dirty="0"/>
              <a:t>motion reduction technique (k-space sampling)</a:t>
            </a:r>
          </a:p>
          <a:p>
            <a:endParaRPr lang="en-US" sz="1600" dirty="0"/>
          </a:p>
          <a:p>
            <a:r>
              <a:rPr lang="en-US" sz="1600" dirty="0"/>
              <a:t>HASTE= vendor specific (</a:t>
            </a:r>
            <a:r>
              <a:rPr lang="en-US" sz="1600" dirty="0" err="1"/>
              <a:t>Siemans</a:t>
            </a:r>
            <a:r>
              <a:rPr lang="en-US" sz="1600" dirty="0"/>
              <a:t>- half </a:t>
            </a:r>
            <a:r>
              <a:rPr lang="en-US" sz="1600" dirty="0" err="1"/>
              <a:t>fourier</a:t>
            </a:r>
            <a:r>
              <a:rPr lang="en-US" sz="1600" dirty="0"/>
              <a:t> single short turbo spin echo) fast, k-space data after a single pulse; great for people who move like people with abdomens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BEYOND T2: </a:t>
            </a:r>
            <a:r>
              <a:rPr lang="en-US" sz="1600" dirty="0"/>
              <a:t>FLAIR (inversion set to null water signal) is an example of inversion recovery sequences (suppress water or fat), SWI,…</a:t>
            </a:r>
          </a:p>
          <a:p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192066" y="4264420"/>
            <a:ext cx="3539675" cy="4311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808FF-B03D-CDCE-CB21-216DABDB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65" y="3734773"/>
            <a:ext cx="5789969" cy="1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1353</Words>
  <Application>Microsoft Office PowerPoint</Application>
  <PresentationFormat>Widescreen</PresentationFormat>
  <Paragraphs>253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 Unicode MS</vt:lpstr>
      <vt:lpstr>Assistant</vt:lpstr>
      <vt:lpstr>Calibri</vt:lpstr>
      <vt:lpstr>Calibri Light</vt:lpstr>
      <vt:lpstr>Mulish</vt:lpstr>
      <vt:lpstr>Nunito</vt:lpstr>
      <vt:lpstr>Segoe UI</vt:lpstr>
      <vt:lpstr>Source Code Pro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MRI: coding along</vt:lpstr>
      <vt:lpstr>PowerPoint Presentation</vt:lpstr>
      <vt:lpstr>PowerPoint Presentation</vt:lpstr>
      <vt:lpstr>PowerPoint Presentation</vt:lpstr>
      <vt:lpstr>PowerPoint Presentation</vt:lpstr>
      <vt:lpstr>MRI: anatomical</vt:lpstr>
      <vt:lpstr>MRI: anatomical</vt:lpstr>
      <vt:lpstr>MRI : file formats</vt:lpstr>
      <vt:lpstr>MRI : coding along</vt:lpstr>
      <vt:lpstr>MRI: programming nomenclature</vt:lpstr>
      <vt:lpstr>MRI:  Nomenclature in general</vt:lpstr>
      <vt:lpstr>MRI:  Let’s get programming</vt:lpstr>
      <vt:lpstr>MRI:  RAS+</vt:lpstr>
      <vt:lpstr>MRI: functional</vt:lpstr>
      <vt:lpstr>MRI:  In code go* with  functional maintained  popular</vt:lpstr>
      <vt:lpstr>MRI: diffusion</vt:lpstr>
      <vt:lpstr>MRI: more and more</vt:lpstr>
      <vt:lpstr>MRI: take home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172</cp:revision>
  <dcterms:created xsi:type="dcterms:W3CDTF">2022-12-06T14:01:28Z</dcterms:created>
  <dcterms:modified xsi:type="dcterms:W3CDTF">2024-09-16T05:18:05Z</dcterms:modified>
</cp:coreProperties>
</file>