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  <p:sldMasterId id="2147483752" r:id="rId2"/>
    <p:sldMasterId id="2147483776" r:id="rId3"/>
  </p:sldMasterIdLst>
  <p:notesMasterIdLst>
    <p:notesMasterId r:id="rId23"/>
  </p:notesMasterIdLst>
  <p:sldIdLst>
    <p:sldId id="257" r:id="rId4"/>
    <p:sldId id="293" r:id="rId5"/>
    <p:sldId id="311" r:id="rId6"/>
    <p:sldId id="305" r:id="rId7"/>
    <p:sldId id="314" r:id="rId8"/>
    <p:sldId id="308" r:id="rId9"/>
    <p:sldId id="315" r:id="rId10"/>
    <p:sldId id="307" r:id="rId11"/>
    <p:sldId id="316" r:id="rId12"/>
    <p:sldId id="312" r:id="rId13"/>
    <p:sldId id="313" r:id="rId14"/>
    <p:sldId id="317" r:id="rId15"/>
    <p:sldId id="318" r:id="rId16"/>
    <p:sldId id="309" r:id="rId17"/>
    <p:sldId id="320" r:id="rId18"/>
    <p:sldId id="306" r:id="rId19"/>
    <p:sldId id="310" r:id="rId20"/>
    <p:sldId id="319" r:id="rId21"/>
    <p:sldId id="30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93" d="100"/>
          <a:sy n="93" d="100"/>
        </p:scale>
        <p:origin x="5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C5A05752-1DCA-4CB4-B8CD-64812565DF0E}">
      <dgm:prSet phldrT="[Text]"/>
      <dgm:spPr/>
      <dgm:t>
        <a:bodyPr/>
        <a:lstStyle/>
        <a:p>
          <a:r>
            <a:rPr lang="en-US" dirty="0"/>
            <a:t>MRI files</a:t>
          </a:r>
          <a:endParaRPr lang="LID4096" dirty="0"/>
        </a:p>
      </dgm:t>
    </dgm:pt>
    <dgm:pt modelId="{E03412A0-224A-4BB9-8B5B-A71B328C6E0A}" type="parTrans" cxnId="{0FB65FC4-D415-4313-A295-92E78AD4B471}">
      <dgm:prSet/>
      <dgm:spPr/>
      <dgm:t>
        <a:bodyPr/>
        <a:lstStyle/>
        <a:p>
          <a:endParaRPr lang="LID4096"/>
        </a:p>
      </dgm:t>
    </dgm:pt>
    <dgm:pt modelId="{E634C960-973D-4C34-A936-E0500D0B7582}" type="sibTrans" cxnId="{0FB65FC4-D415-4313-A295-92E78AD4B471}">
      <dgm:prSet/>
      <dgm:spPr/>
      <dgm:t>
        <a:bodyPr/>
        <a:lstStyle/>
        <a:p>
          <a:endParaRPr lang="LID4096"/>
        </a:p>
      </dgm:t>
    </dgm:pt>
    <dgm:pt modelId="{4324E305-7E68-4A51-AEFD-2E55A147E27A}">
      <dgm:prSet phldrT="[Text]"/>
      <dgm:spPr/>
      <dgm:t>
        <a:bodyPr/>
        <a:lstStyle/>
        <a:p>
          <a:r>
            <a:rPr lang="en-US" dirty="0"/>
            <a:t>Working with the data</a:t>
          </a:r>
          <a:endParaRPr lang="LID4096" dirty="0"/>
        </a:p>
      </dgm:t>
    </dgm:pt>
    <dgm:pt modelId="{1834D493-0584-4BA7-92AB-0BA1DE438CD5}" type="parTrans" cxnId="{BC49E3E3-C2AC-4637-8D9B-91CD88463585}">
      <dgm:prSet/>
      <dgm:spPr/>
      <dgm:t>
        <a:bodyPr/>
        <a:lstStyle/>
        <a:p>
          <a:endParaRPr lang="LID4096"/>
        </a:p>
      </dgm:t>
    </dgm:pt>
    <dgm:pt modelId="{D63B9105-B60F-40F3-9803-66A65C4DBDA6}" type="sibTrans" cxnId="{BC49E3E3-C2AC-4637-8D9B-91CD88463585}">
      <dgm:prSet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Types of MRI scans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1605C437-7BD4-43EE-B0F0-41E07119E713}" type="pres">
      <dgm:prSet presAssocID="{2FE58475-A90B-4C88-AD57-C93CA5A6F786}" presName="ThreeNodes_1" presStyleLbl="node1" presStyleIdx="0" presStyleCnt="3">
        <dgm:presLayoutVars>
          <dgm:bulletEnabled val="1"/>
        </dgm:presLayoutVars>
      </dgm:prSet>
      <dgm:spPr/>
    </dgm:pt>
    <dgm:pt modelId="{09AFE1BA-C653-47BC-90F7-BB6BBC936EBB}" type="pres">
      <dgm:prSet presAssocID="{2FE58475-A90B-4C88-AD57-C93CA5A6F786}" presName="ThreeNodes_2" presStyleLbl="node1" presStyleIdx="1" presStyleCnt="3">
        <dgm:presLayoutVars>
          <dgm:bulletEnabled val="1"/>
        </dgm:presLayoutVars>
      </dgm:prSet>
      <dgm:spPr/>
    </dgm:pt>
    <dgm:pt modelId="{E5DDAC63-6C97-4B28-9284-5406C9912C1C}" type="pres">
      <dgm:prSet presAssocID="{2FE58475-A90B-4C88-AD57-C93CA5A6F786}" presName="ThreeNodes_3" presStyleLbl="node1" presStyleIdx="2" presStyleCnt="3">
        <dgm:presLayoutVars>
          <dgm:bulletEnabled val="1"/>
        </dgm:presLayoutVars>
      </dgm:prSet>
      <dgm:spPr/>
    </dgm:pt>
    <dgm:pt modelId="{25633373-F361-45EF-B677-476C8D226FB6}" type="pres">
      <dgm:prSet presAssocID="{2FE58475-A90B-4C88-AD57-C93CA5A6F786}" presName="ThreeConn_1-2" presStyleLbl="fgAccFollowNode1" presStyleIdx="0" presStyleCnt="2">
        <dgm:presLayoutVars>
          <dgm:bulletEnabled val="1"/>
        </dgm:presLayoutVars>
      </dgm:prSet>
      <dgm:spPr/>
    </dgm:pt>
    <dgm:pt modelId="{31956E4A-F99F-4D9B-8F52-6B2C82D7496B}" type="pres">
      <dgm:prSet presAssocID="{2FE58475-A90B-4C88-AD57-C93CA5A6F786}" presName="ThreeConn_2-3" presStyleLbl="fgAccFollowNode1" presStyleIdx="1" presStyleCnt="2">
        <dgm:presLayoutVars>
          <dgm:bulletEnabled val="1"/>
        </dgm:presLayoutVars>
      </dgm:prSet>
      <dgm:spPr/>
    </dgm:pt>
    <dgm:pt modelId="{587BD58A-3EA2-48BA-9767-4262C6239E4C}" type="pres">
      <dgm:prSet presAssocID="{2FE58475-A90B-4C88-AD57-C93CA5A6F786}" presName="ThreeNodes_1_text" presStyleLbl="node1" presStyleIdx="2" presStyleCnt="3">
        <dgm:presLayoutVars>
          <dgm:bulletEnabled val="1"/>
        </dgm:presLayoutVars>
      </dgm:prSet>
      <dgm:spPr/>
    </dgm:pt>
    <dgm:pt modelId="{0204D454-9149-45E1-99EF-92FFB774F7B3}" type="pres">
      <dgm:prSet presAssocID="{2FE58475-A90B-4C88-AD57-C93CA5A6F786}" presName="ThreeNodes_2_text" presStyleLbl="node1" presStyleIdx="2" presStyleCnt="3">
        <dgm:presLayoutVars>
          <dgm:bulletEnabled val="1"/>
        </dgm:presLayoutVars>
      </dgm:prSet>
      <dgm:spPr/>
    </dgm:pt>
    <dgm:pt modelId="{A1D91CEE-E754-4A94-9950-699FA09A1961}" type="pres">
      <dgm:prSet presAssocID="{2FE58475-A90B-4C88-AD57-C93CA5A6F78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EC78401-962B-4C7B-8D08-8659350CC57B}" type="presOf" srcId="{4324E305-7E68-4A51-AEFD-2E55A147E27A}" destId="{E5DDAC63-6C97-4B28-9284-5406C9912C1C}" srcOrd="0" destOrd="0" presId="urn:microsoft.com/office/officeart/2005/8/layout/vProcess5"/>
    <dgm:cxn modelId="{20DC3102-AF49-4432-A10B-FCB58C5FB468}" type="presOf" srcId="{E634C960-973D-4C34-A936-E0500D0B7582}" destId="{31956E4A-F99F-4D9B-8F52-6B2C82D7496B}" srcOrd="0" destOrd="0" presId="urn:microsoft.com/office/officeart/2005/8/layout/vProcess5"/>
    <dgm:cxn modelId="{2EB5AC5F-72B6-4A5A-B538-BDA283A4F0B0}" type="presOf" srcId="{52854045-A3DA-43B3-B593-3F91D08C2E76}" destId="{1605C437-7BD4-43EE-B0F0-41E07119E713}" srcOrd="0" destOrd="0" presId="urn:microsoft.com/office/officeart/2005/8/layout/vProcess5"/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A4F88C43-A1A3-48A1-B0CF-2D8C1ED53872}" type="presOf" srcId="{52854045-A3DA-43B3-B593-3F91D08C2E76}" destId="{587BD58A-3EA2-48BA-9767-4262C6239E4C}" srcOrd="1" destOrd="0" presId="urn:microsoft.com/office/officeart/2005/8/layout/vProcess5"/>
    <dgm:cxn modelId="{98DB116B-0BF6-45D0-9D0B-9EF85880A1E7}" type="presOf" srcId="{C5A05752-1DCA-4CB4-B8CD-64812565DF0E}" destId="{09AFE1BA-C653-47BC-90F7-BB6BBC936EBB}" srcOrd="0" destOrd="0" presId="urn:microsoft.com/office/officeart/2005/8/layout/vProcess5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99D4308D-421F-4E20-A6E9-8DCAFE7AE537}" type="presOf" srcId="{C5A05752-1DCA-4CB4-B8CD-64812565DF0E}" destId="{0204D454-9149-45E1-99EF-92FFB774F7B3}" srcOrd="1" destOrd="0" presId="urn:microsoft.com/office/officeart/2005/8/layout/vProcess5"/>
    <dgm:cxn modelId="{0FB65FC4-D415-4313-A295-92E78AD4B471}" srcId="{2FE58475-A90B-4C88-AD57-C93CA5A6F786}" destId="{C5A05752-1DCA-4CB4-B8CD-64812565DF0E}" srcOrd="1" destOrd="0" parTransId="{E03412A0-224A-4BB9-8B5B-A71B328C6E0A}" sibTransId="{E634C960-973D-4C34-A936-E0500D0B7582}"/>
    <dgm:cxn modelId="{2BB474CD-B3A0-418D-ABF9-7580701162B7}" type="presOf" srcId="{3EA3C719-E9FA-44C1-AE7D-23BD34867BDD}" destId="{25633373-F361-45EF-B677-476C8D226FB6}" srcOrd="0" destOrd="0" presId="urn:microsoft.com/office/officeart/2005/8/layout/vProcess5"/>
    <dgm:cxn modelId="{05B290D6-5C03-45B9-B9EB-55829A8F1AAC}" type="presOf" srcId="{4324E305-7E68-4A51-AEFD-2E55A147E27A}" destId="{A1D91CEE-E754-4A94-9950-699FA09A1961}" srcOrd="1" destOrd="0" presId="urn:microsoft.com/office/officeart/2005/8/layout/vProcess5"/>
    <dgm:cxn modelId="{BC49E3E3-C2AC-4637-8D9B-91CD88463585}" srcId="{2FE58475-A90B-4C88-AD57-C93CA5A6F786}" destId="{4324E305-7E68-4A51-AEFD-2E55A147E27A}" srcOrd="2" destOrd="0" parTransId="{1834D493-0584-4BA7-92AB-0BA1DE438CD5}" sibTransId="{D63B9105-B60F-40F3-9803-66A65C4DBDA6}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1D57A8B8-4DFF-42AD-A145-8C3283AC503C}" type="presParOf" srcId="{961E697F-754C-486F-9184-E5C420952927}" destId="{1605C437-7BD4-43EE-B0F0-41E07119E713}" srcOrd="1" destOrd="0" presId="urn:microsoft.com/office/officeart/2005/8/layout/vProcess5"/>
    <dgm:cxn modelId="{76D232E3-0BFE-406D-AD0C-326C4E80F5EF}" type="presParOf" srcId="{961E697F-754C-486F-9184-E5C420952927}" destId="{09AFE1BA-C653-47BC-90F7-BB6BBC936EBB}" srcOrd="2" destOrd="0" presId="urn:microsoft.com/office/officeart/2005/8/layout/vProcess5"/>
    <dgm:cxn modelId="{1DB582C5-CA6C-4D5E-A7AE-9B1393E5E91B}" type="presParOf" srcId="{961E697F-754C-486F-9184-E5C420952927}" destId="{E5DDAC63-6C97-4B28-9284-5406C9912C1C}" srcOrd="3" destOrd="0" presId="urn:microsoft.com/office/officeart/2005/8/layout/vProcess5"/>
    <dgm:cxn modelId="{A03EE285-3D1E-453C-AC77-B09AD8F682DD}" type="presParOf" srcId="{961E697F-754C-486F-9184-E5C420952927}" destId="{25633373-F361-45EF-B677-476C8D226FB6}" srcOrd="4" destOrd="0" presId="urn:microsoft.com/office/officeart/2005/8/layout/vProcess5"/>
    <dgm:cxn modelId="{0E27C87E-9254-4508-8E2E-9BEBE6BB1D73}" type="presParOf" srcId="{961E697F-754C-486F-9184-E5C420952927}" destId="{31956E4A-F99F-4D9B-8F52-6B2C82D7496B}" srcOrd="5" destOrd="0" presId="urn:microsoft.com/office/officeart/2005/8/layout/vProcess5"/>
    <dgm:cxn modelId="{098158E2-4AE5-4068-A5FA-84750179481D}" type="presParOf" srcId="{961E697F-754C-486F-9184-E5C420952927}" destId="{587BD58A-3EA2-48BA-9767-4262C6239E4C}" srcOrd="6" destOrd="0" presId="urn:microsoft.com/office/officeart/2005/8/layout/vProcess5"/>
    <dgm:cxn modelId="{C50D65FE-2EF3-4DE5-87E6-18E9E5188225}" type="presParOf" srcId="{961E697F-754C-486F-9184-E5C420952927}" destId="{0204D454-9149-45E1-99EF-92FFB774F7B3}" srcOrd="7" destOrd="0" presId="urn:microsoft.com/office/officeart/2005/8/layout/vProcess5"/>
    <dgm:cxn modelId="{6D0C6273-15D8-4BC8-93F5-4331BE5E6E44}" type="presParOf" srcId="{961E697F-754C-486F-9184-E5C420952927}" destId="{A1D91CEE-E754-4A94-9950-699FA09A196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Course outline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C9709B4B-E327-44A2-A807-C06C2B028146}" type="pres">
      <dgm:prSet presAssocID="{2FE58475-A90B-4C88-AD57-C93CA5A6F786}" presName="OneNode_1" presStyleLbl="node1" presStyleIdx="0" presStyleCnt="1" custLinFactNeighborY="-51622">
        <dgm:presLayoutVars>
          <dgm:bulletEnabled val="1"/>
        </dgm:presLayoutVars>
      </dgm:prSet>
      <dgm:spPr/>
    </dgm:pt>
  </dgm:ptLst>
  <dgm:cxnLst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86308A67-8AE4-43DB-9CC9-008609DB3DF9}" type="presOf" srcId="{52854045-A3DA-43B3-B593-3F91D08C2E76}" destId="{C9709B4B-E327-44A2-A807-C06C2B028146}" srcOrd="0" destOrd="0" presId="urn:microsoft.com/office/officeart/2005/8/layout/vProcess5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5C0922DC-BC21-457D-AE40-33D3F6214D27}" type="presParOf" srcId="{961E697F-754C-486F-9184-E5C420952927}" destId="{C9709B4B-E327-44A2-A807-C06C2B028146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5C437-7BD4-43EE-B0F0-41E07119E713}">
      <dsp:nvSpPr>
        <dsp:cNvPr id="0" name=""/>
        <dsp:cNvSpPr/>
      </dsp:nvSpPr>
      <dsp:spPr>
        <a:xfrm>
          <a:off x="0" y="0"/>
          <a:ext cx="7202021" cy="144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Types of MRI scans</a:t>
          </a:r>
          <a:endParaRPr lang="LID4096" sz="4200" kern="1200" dirty="0"/>
        </a:p>
      </dsp:txBody>
      <dsp:txXfrm>
        <a:off x="42236" y="42236"/>
        <a:ext cx="5645936" cy="1357579"/>
      </dsp:txXfrm>
    </dsp:sp>
    <dsp:sp modelId="{09AFE1BA-C653-47BC-90F7-BB6BBC936EBB}">
      <dsp:nvSpPr>
        <dsp:cNvPr id="0" name=""/>
        <dsp:cNvSpPr/>
      </dsp:nvSpPr>
      <dsp:spPr>
        <a:xfrm>
          <a:off x="635472" y="1682393"/>
          <a:ext cx="7202021" cy="144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MRI files</a:t>
          </a:r>
          <a:endParaRPr lang="LID4096" sz="4200" kern="1200" dirty="0"/>
        </a:p>
      </dsp:txBody>
      <dsp:txXfrm>
        <a:off x="677708" y="1724629"/>
        <a:ext cx="5544744" cy="1357579"/>
      </dsp:txXfrm>
    </dsp:sp>
    <dsp:sp modelId="{E5DDAC63-6C97-4B28-9284-5406C9912C1C}">
      <dsp:nvSpPr>
        <dsp:cNvPr id="0" name=""/>
        <dsp:cNvSpPr/>
      </dsp:nvSpPr>
      <dsp:spPr>
        <a:xfrm>
          <a:off x="1270945" y="3364786"/>
          <a:ext cx="7202021" cy="144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Working with the data</a:t>
          </a:r>
          <a:endParaRPr lang="LID4096" sz="4200" kern="1200" dirty="0"/>
        </a:p>
      </dsp:txBody>
      <dsp:txXfrm>
        <a:off x="1313181" y="3407022"/>
        <a:ext cx="5544744" cy="1357579"/>
      </dsp:txXfrm>
    </dsp:sp>
    <dsp:sp modelId="{25633373-F361-45EF-B677-476C8D226FB6}">
      <dsp:nvSpPr>
        <dsp:cNvPr id="0" name=""/>
        <dsp:cNvSpPr/>
      </dsp:nvSpPr>
      <dsp:spPr>
        <a:xfrm>
          <a:off x="6264688" y="1093555"/>
          <a:ext cx="937333" cy="93733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3600" kern="1200"/>
        </a:p>
      </dsp:txBody>
      <dsp:txXfrm>
        <a:off x="6475588" y="1093555"/>
        <a:ext cx="515533" cy="705343"/>
      </dsp:txXfrm>
    </dsp:sp>
    <dsp:sp modelId="{31956E4A-F99F-4D9B-8F52-6B2C82D7496B}">
      <dsp:nvSpPr>
        <dsp:cNvPr id="0" name=""/>
        <dsp:cNvSpPr/>
      </dsp:nvSpPr>
      <dsp:spPr>
        <a:xfrm>
          <a:off x="6900161" y="2766335"/>
          <a:ext cx="937333" cy="93733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3600" kern="1200"/>
        </a:p>
      </dsp:txBody>
      <dsp:txXfrm>
        <a:off x="7111061" y="2766335"/>
        <a:ext cx="515533" cy="7053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09B4B-E327-44A2-A807-C06C2B028146}">
      <dsp:nvSpPr>
        <dsp:cNvPr id="0" name=""/>
        <dsp:cNvSpPr/>
      </dsp:nvSpPr>
      <dsp:spPr>
        <a:xfrm>
          <a:off x="0" y="0"/>
          <a:ext cx="5432357" cy="507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Course outline</a:t>
          </a:r>
          <a:endParaRPr lang="LID4096" sz="2300" kern="1200" dirty="0"/>
        </a:p>
      </dsp:txBody>
      <dsp:txXfrm>
        <a:off x="14874" y="14874"/>
        <a:ext cx="5402609" cy="478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32D9D-C667-489A-831F-0E01110209EA}" type="datetimeFigureOut">
              <a:t>09/12/2024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FF387-57CF-4E14-B8AF-2484180606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7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this is 5min version of our 30min </a:t>
            </a:r>
            <a:r>
              <a:rPr lang="en-US" err="1">
                <a:latin typeface="Calibri"/>
                <a:cs typeface="Calibri"/>
              </a:rPr>
              <a:t>slidedeck</a:t>
            </a:r>
            <a:r>
              <a:rPr lang="en-US">
                <a:latin typeface="Calibri"/>
                <a:cs typeface="Calibri"/>
              </a:rPr>
              <a:t> :-)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pPr algn="r">
              <a:buNone/>
            </a:pPr>
            <a:fld id="{13F94545-58C9-4720-B6CA-4A7577470412}" type="slidenum">
              <a:rPr lang="nl-NL" sz="1400" b="0" strike="noStrike" spc="-1">
                <a:latin typeface="Times New Roman"/>
              </a:rPr>
              <a:t>1</a:t>
            </a:fld>
            <a:endParaRPr lang="nl-NL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253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FAD6A3-EE87-4D3D-A74B-0E6A4A55B7E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B428BC-1A2F-488A-90DE-20071568037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DB8F72-C93E-492B-80FD-FD0CF47272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AFB31B-7B95-4889-AF77-2225C2883C5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8A4527-6D61-410D-B3C7-C771EDAEA1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AE5E61-F229-488B-B65B-23DC6309C53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E26401-CC40-4181-8635-8A73D5C3B1F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7DD1902-500B-4CA7-A87E-37E65F71EAD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7F5083-BEA8-43F4-9C74-8B5EBECF7B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818607A-0E5D-4763-A5EC-CE45FE53AD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2DD451-2176-4074-B6BF-D2F53912CE8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73C489C-0C4E-4F90-AE87-EA0D4367E8C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17BAB39-B035-4520-B726-243A995F47A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184C2A-0541-447A-BBED-429BAC5965A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487EF5B-0DB8-4BB0-8D8B-B62A6A4D0B6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75755C-DCD5-49F4-9415-4E9EB68A98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BDE6843-290C-4424-A5BF-131A9FA97B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4491FF4-02E0-4239-8D46-C162383B03B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046598A-DAFC-4EE8-BB19-F4DD70F6AE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56CD3C-3271-4999-B5FF-C1E22671071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CD71164-D284-46D8-8A9F-1E9CC0BCAD3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E440E5E-AF6D-4F3F-81DA-7DD77744008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C3EE90-5031-42B2-86D2-6529E100ECD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903546-3B4E-4157-8FED-9B35E0A1D0E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D21642-DBE9-4A29-A54C-77874A324487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5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9D4B8D-43A0-4078-B8E4-8FD3F4CE9531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3" r:id="rId2"/>
    <p:sldLayoutId id="2147483777" r:id="rId3"/>
    <p:sldLayoutId id="2147483779" r:id="rId4"/>
    <p:sldLayoutId id="2147483781" r:id="rId5"/>
    <p:sldLayoutId id="2147483772" r:id="rId6"/>
    <p:sldLayoutId id="2147483778" r:id="rId7"/>
    <p:sldLayoutId id="2147483780" r:id="rId8"/>
    <p:sldLayoutId id="2147483775" r:id="rId9"/>
    <p:sldLayoutId id="2147483774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eg.sourceforge.net/ANALYZE75.pdf" TargetMode="External"/><Relationship Id="rId2" Type="http://schemas.openxmlformats.org/officeDocument/2006/relationships/hyperlink" Target="https://www.dicomstandard.org/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teem.sourceforge.net/nrrd/format.html" TargetMode="External"/><Relationship Id="rId5" Type="http://schemas.openxmlformats.org/officeDocument/2006/relationships/hyperlink" Target="https://www.mcgill.ca/bic/software/minc" TargetMode="External"/><Relationship Id="rId4" Type="http://schemas.openxmlformats.org/officeDocument/2006/relationships/hyperlink" Target="https://brainder.org/2012/09/23/the-nifti-file-format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032565" y="1226361"/>
            <a:ext cx="8161920" cy="106676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/>
            <a:r>
              <a:rPr lang="en-US" sz="4800" b="1" spc="-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  <a:t>MRI</a:t>
            </a:r>
            <a:br>
              <a:rPr lang="en-US" sz="4000" b="1" spc="-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</a:br>
            <a:br>
              <a:rPr lang="en-US" sz="4000" b="1" spc="-1" dirty="0">
                <a:solidFill>
                  <a:schemeClr val="bg1"/>
                </a:solidFill>
                <a:latin typeface="Nunito"/>
                <a:cs typeface="Arial"/>
              </a:rPr>
            </a:br>
            <a:endParaRPr lang="en-US" sz="4000" b="1" strike="noStrike" spc="-1" dirty="0">
              <a:solidFill>
                <a:schemeClr val="bg1"/>
              </a:solidFill>
              <a:latin typeface="Nunito"/>
              <a:cs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3179806" y="4779159"/>
            <a:ext cx="6779741" cy="85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1050" spc="-1" dirty="0">
                <a:solidFill>
                  <a:srgbClr val="000000"/>
                </a:solidFill>
                <a:latin typeface="Assistant"/>
              </a:rPr>
              <a:t>Image </a:t>
            </a:r>
            <a:r>
              <a:rPr lang="nl-NL" sz="1050" spc="-1" dirty="0" err="1">
                <a:solidFill>
                  <a:srgbClr val="000000"/>
                </a:solidFill>
                <a:latin typeface="Assistant"/>
              </a:rPr>
              <a:t>from</a:t>
            </a:r>
            <a:r>
              <a:rPr lang="nl-NL" sz="1050" spc="-1" dirty="0">
                <a:solidFill>
                  <a:srgbClr val="000000"/>
                </a:solidFill>
                <a:latin typeface="Assistant"/>
              </a:rPr>
              <a:t> </a:t>
            </a:r>
            <a:r>
              <a:rPr lang="en-US" sz="1050" b="1" dirty="0"/>
              <a:t>The Feasibility of a Fast Liver MRI Protocol for Lesion Detection of Adults at 3.0-T, </a:t>
            </a:r>
            <a:r>
              <a:rPr lang="en-US" sz="1050" dirty="0"/>
              <a:t>Li et 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42E92-7159-4588-FDBA-152ECD352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243" y="1314071"/>
            <a:ext cx="4737913" cy="33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2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926" y="0"/>
            <a:ext cx="10972440" cy="1144800"/>
          </a:xfrm>
        </p:spPr>
        <p:txBody>
          <a:bodyPr/>
          <a:lstStyle/>
          <a:p>
            <a:r>
              <a:rPr lang="en-US" dirty="0"/>
              <a:t>MRI: programming nomenclature</a:t>
            </a:r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BA26C-E16D-053E-1BBF-4BE06714E1D3}"/>
              </a:ext>
            </a:extLst>
          </p:cNvPr>
          <p:cNvSpPr txBox="1"/>
          <p:nvPr/>
        </p:nvSpPr>
        <p:spPr>
          <a:xfrm>
            <a:off x="1043374" y="879969"/>
            <a:ext cx="8743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Properties, Method  and Attributes in Python: </a:t>
            </a:r>
          </a:p>
          <a:p>
            <a:r>
              <a:rPr lang="en-US" dirty="0"/>
              <a:t>For precise definitions use the Python docs glossary</a:t>
            </a:r>
          </a:p>
          <a:p>
            <a:r>
              <a:rPr lang="en-US" dirty="0"/>
              <a:t> 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B5A29-920D-88D1-9FF3-86AF43325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74" y="1678648"/>
            <a:ext cx="6332067" cy="37655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A3C94B-7B24-50BB-0D0D-9E5529A7D662}"/>
              </a:ext>
            </a:extLst>
          </p:cNvPr>
          <p:cNvSpPr txBox="1"/>
          <p:nvPr/>
        </p:nvSpPr>
        <p:spPr>
          <a:xfrm>
            <a:off x="1043374" y="5516365"/>
            <a:ext cx="8743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Methods can be exposed as properties i.e. array is value stored in property in </a:t>
            </a:r>
            <a:r>
              <a:rPr lang="en-US" dirty="0" err="1"/>
              <a:t>get_fdata</a:t>
            </a:r>
            <a:r>
              <a:rPr lang="en-US" dirty="0"/>
              <a:t>() method of </a:t>
            </a:r>
            <a:r>
              <a:rPr lang="en-US" dirty="0" err="1"/>
              <a:t>nibabel</a:t>
            </a:r>
            <a:endParaRPr lang="en-US" dirty="0"/>
          </a:p>
          <a:p>
            <a:r>
              <a:rPr lang="en-US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9808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6" y="190500"/>
            <a:ext cx="10972440" cy="1144800"/>
          </a:xfrm>
        </p:spPr>
        <p:txBody>
          <a:bodyPr/>
          <a:lstStyle/>
          <a:p>
            <a:r>
              <a:rPr lang="en-US" dirty="0"/>
              <a:t>MRI:  Nomenclature in general</a:t>
            </a:r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BA26C-E16D-053E-1BBF-4BE06714E1D3}"/>
              </a:ext>
            </a:extLst>
          </p:cNvPr>
          <p:cNvSpPr txBox="1"/>
          <p:nvPr/>
        </p:nvSpPr>
        <p:spPr>
          <a:xfrm>
            <a:off x="1043374" y="1184585"/>
            <a:ext cx="87431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may be safe to use property and attribute interchangeably. </a:t>
            </a:r>
          </a:p>
          <a:p>
            <a:r>
              <a:rPr lang="en-US" dirty="0"/>
              <a:t>Maybe… or maybe we are all Robert Hooke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A10DF-D540-D607-19C4-238F0C9A7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061748"/>
            <a:ext cx="4477175" cy="31130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D4DE54-A432-9F99-6BB6-1827F825D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101" y="3011299"/>
            <a:ext cx="3952451" cy="326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6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6" y="190500"/>
            <a:ext cx="10972440" cy="1144800"/>
          </a:xfrm>
        </p:spPr>
        <p:txBody>
          <a:bodyPr/>
          <a:lstStyle/>
          <a:p>
            <a:r>
              <a:rPr lang="en-US" dirty="0"/>
              <a:t>MRI:  Let’s get programming</a:t>
            </a:r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BA26C-E16D-053E-1BBF-4BE06714E1D3}"/>
              </a:ext>
            </a:extLst>
          </p:cNvPr>
          <p:cNvSpPr txBox="1"/>
          <p:nvPr/>
        </p:nvSpPr>
        <p:spPr>
          <a:xfrm>
            <a:off x="1043374" y="1184585"/>
            <a:ext cx="8743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lab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FD253-8EFF-9046-6B41-8F913AC1B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490" y="1462341"/>
            <a:ext cx="5214285" cy="4795584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3974E471-D103-F1DB-2813-37829B8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2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NIfTI images, by definition, have an affine with the voxel coordinates relating to the real world coordinates in RAS+ encoded space. So here the affine matrix we’ll be using will be encoded in </a:t>
            </a:r>
            <a:r>
              <a:rPr kumimoji="0" lang="LID4096" altLang="LID4096" sz="1200" b="1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RAS</a:t>
            </a:r>
            <a:r>
              <a:rPr kumimoji="0" lang="LID4096" altLang="LID4096" sz="12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. That means once we apply the matrix our coordinates are </a:t>
            </a:r>
            <a:r>
              <a:rPr kumimoji="0" lang="LID4096" altLang="LID4096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(Right, Anterior, Superior)</a:t>
            </a:r>
            <a:r>
              <a:rPr kumimoji="0" lang="LID4096" altLang="LID4096" sz="12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.</a:t>
            </a:r>
            <a:endParaRPr kumimoji="0" lang="LID4096" altLang="LID4096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Mulish"/>
              </a:rPr>
              <a:t>In the R axis, positive values mean move right, negative values mean move left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Mulish"/>
              </a:rPr>
              <a:t>In the A axis, positive values mean move forward, negative values mean move posterior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Mulish"/>
              </a:rPr>
              <a:t>In the S axis, positive values mean move up, negative values mean move inferior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105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6" y="190500"/>
            <a:ext cx="10972440" cy="1144800"/>
          </a:xfrm>
        </p:spPr>
        <p:txBody>
          <a:bodyPr/>
          <a:lstStyle/>
          <a:p>
            <a:r>
              <a:rPr lang="en-US" dirty="0"/>
              <a:t>MRI:  RAS+</a:t>
            </a:r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BA26C-E16D-053E-1BBF-4BE06714E1D3}"/>
              </a:ext>
            </a:extLst>
          </p:cNvPr>
          <p:cNvSpPr txBox="1"/>
          <p:nvPr/>
        </p:nvSpPr>
        <p:spPr>
          <a:xfrm>
            <a:off x="1043374" y="1184585"/>
            <a:ext cx="8743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LID4096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974E471-D103-F1DB-2813-37829B8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70" y="1335300"/>
            <a:ext cx="10552670" cy="31239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NIfTI images</a:t>
            </a:r>
            <a:r>
              <a:rPr kumimoji="0" lang="en-US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have an affine with the voxel coordinates relating to the real world coordinates in RAS+ encoded space.</a:t>
            </a:r>
            <a:endParaRPr kumimoji="0" lang="en-US" altLang="LID4096" sz="20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Mulis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LID4096" sz="20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Mulis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So here the affine matrix we</a:t>
            </a:r>
            <a:r>
              <a:rPr kumimoji="0" lang="en-US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 have seen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 be encoded in </a:t>
            </a:r>
            <a:r>
              <a:rPr kumimoji="0" lang="LID4096" altLang="LID4096" sz="20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RAS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. That means once we apply the matrix our coordinates are 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(Right, Anterior, Superior)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.</a:t>
            </a:r>
            <a:endParaRPr kumimoji="0" lang="en-US" altLang="LID4096" sz="20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Mulis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ulish"/>
              </a:rPr>
              <a:t>In the R axis, positive values mean move right, negative values mean move left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ulish"/>
              </a:rPr>
              <a:t>In the A axis, positive values mean move forward, negative values mean move posterior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ulish"/>
              </a:rPr>
              <a:t>In the S axis, positive values mean move up, negative values mean move inferior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52DDEA-1302-6D86-F1D8-77B96F5F8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263" y="4306044"/>
            <a:ext cx="5776883" cy="216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25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29" y="241702"/>
            <a:ext cx="10972440" cy="1144800"/>
          </a:xfrm>
        </p:spPr>
        <p:txBody>
          <a:bodyPr/>
          <a:lstStyle/>
          <a:p>
            <a:r>
              <a:rPr lang="en-US" dirty="0"/>
              <a:t>MRI: functional</a:t>
            </a:r>
            <a:endParaRPr lang="LID4096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5A0CA4F9-B3E7-6D70-52C2-E4145CA52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612" y="1413287"/>
            <a:ext cx="861806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LID4096" altLang="LID4096" sz="1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LID4096" altLang="LID4096" sz="15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Sourced from Wagner and Lindquist,</a:t>
            </a:r>
            <a:r>
              <a:rPr kumimoji="0" lang="en-US" altLang="LID4096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LID4096" i="1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Reveals blood oxygen level-</a:t>
            </a:r>
            <a:r>
              <a:rPr lang="en-US" dirty="0" err="1"/>
              <a:t>dependant</a:t>
            </a:r>
            <a:r>
              <a:rPr lang="en-US" dirty="0"/>
              <a:t> (BOLD) signal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Four dimensional image (x, y, z and time)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Cleaning and denoising is </a:t>
            </a:r>
            <a:r>
              <a:rPr lang="en-US" i="1" dirty="0"/>
              <a:t>the battle </a:t>
            </a:r>
            <a:r>
              <a:rPr lang="en-US" dirty="0" err="1"/>
              <a:t>fMRIprep</a:t>
            </a:r>
            <a:r>
              <a:rPr lang="en-US" dirty="0"/>
              <a:t> , then </a:t>
            </a:r>
            <a:r>
              <a:rPr lang="en-US" dirty="0" err="1"/>
              <a:t>nilearn</a:t>
            </a:r>
            <a:r>
              <a:rPr lang="en-US" dirty="0"/>
              <a:t> (</a:t>
            </a:r>
            <a:r>
              <a:rPr lang="en-US" dirty="0" err="1"/>
              <a:t>nipreps</a:t>
            </a:r>
            <a:r>
              <a:rPr lang="en-US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0" name="Picture 12" descr="FMRI">
            <a:extLst>
              <a:ext uri="{FF2B5EF4-FFF2-40B4-BE49-F238E27FC236}">
                <a16:creationId xmlns:a16="http://schemas.microsoft.com/office/drawing/2014/main" id="{6A285644-E4A3-DA04-5C0A-ECA7FE150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762" y="2042978"/>
            <a:ext cx="35242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FMRI timeseries">
            <a:extLst>
              <a:ext uri="{FF2B5EF4-FFF2-40B4-BE49-F238E27FC236}">
                <a16:creationId xmlns:a16="http://schemas.microsoft.com/office/drawing/2014/main" id="{BB5223A7-8843-A0AC-225F-AED2DD75F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250" y="2042978"/>
            <a:ext cx="40481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524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453" y="328862"/>
            <a:ext cx="3507801" cy="5021180"/>
          </a:xfrm>
        </p:spPr>
        <p:txBody>
          <a:bodyPr/>
          <a:lstStyle/>
          <a:p>
            <a:r>
              <a:rPr lang="en-US" dirty="0"/>
              <a:t>MRI: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 code</a:t>
            </a:r>
            <a:br>
              <a:rPr lang="en-US" dirty="0"/>
            </a:br>
            <a:r>
              <a:rPr lang="en-US" dirty="0"/>
              <a:t>go* with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functional</a:t>
            </a:r>
            <a:br>
              <a:rPr lang="en-US" dirty="0"/>
            </a:br>
            <a:r>
              <a:rPr lang="en-US" dirty="0"/>
              <a:t>maintained </a:t>
            </a:r>
            <a:br>
              <a:rPr lang="en-US" dirty="0"/>
            </a:br>
            <a:r>
              <a:rPr lang="en-US" dirty="0"/>
              <a:t>popular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A2CD71-7977-849D-B70F-32C40093A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112" y="1070918"/>
            <a:ext cx="5151739" cy="527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72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926" y="0"/>
            <a:ext cx="10972440" cy="1144800"/>
          </a:xfrm>
        </p:spPr>
        <p:txBody>
          <a:bodyPr/>
          <a:lstStyle/>
          <a:p>
            <a:r>
              <a:rPr lang="en-US" dirty="0"/>
              <a:t>MRI: diffusion</a:t>
            </a:r>
            <a:endParaRPr lang="LID4096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4F3435-CB45-3AA7-9DD9-F820283CF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881" y="913147"/>
            <a:ext cx="5651157" cy="4567155"/>
          </a:xfrm>
          <a:prstGeom prst="rect">
            <a:avLst/>
          </a:prstGeom>
        </p:spPr>
      </p:pic>
      <p:sp>
        <p:nvSpPr>
          <p:cNvPr id="17" name="Rectangle 14">
            <a:extLst>
              <a:ext uri="{FF2B5EF4-FFF2-40B4-BE49-F238E27FC236}">
                <a16:creationId xmlns:a16="http://schemas.microsoft.com/office/drawing/2014/main" id="{5FD13D6E-C67F-3A56-EFD2-DD7B92E62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530" y="5250244"/>
            <a:ext cx="58283173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Measures diffusion of water in order to model tissue microstructure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Four dimensional images (x, y, z + direction of diffusion)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 parameters about the strength of the diffusion “gradient” and its direction in </a:t>
            </a:r>
            <a:r>
              <a:rPr kumimoji="0" lang="LID4096" altLang="LID4096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.bval</a:t>
            </a:r>
            <a:r>
              <a:rPr kumimoji="0" lang="LID4096" altLang="LID4096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LID4096" altLang="LID4096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.bvec</a:t>
            </a:r>
            <a:r>
              <a:rPr kumimoji="0" lang="LID4096" altLang="LID4096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files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196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926" y="0"/>
            <a:ext cx="10972440" cy="1144800"/>
          </a:xfrm>
        </p:spPr>
        <p:txBody>
          <a:bodyPr/>
          <a:lstStyle/>
          <a:p>
            <a:r>
              <a:rPr lang="en-US" dirty="0"/>
              <a:t>MRI: more and more</a:t>
            </a:r>
            <a:endParaRPr lang="LID4096" dirty="0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5FD13D6E-C67F-3A56-EFD2-DD7B92E62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530" y="5527243"/>
            <a:ext cx="58283173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MRA, TOF, Perfusion sequences, new sequences…and spectroscopy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phic 2" descr="Infinity with solid fill">
            <a:extLst>
              <a:ext uri="{FF2B5EF4-FFF2-40B4-BE49-F238E27FC236}">
                <a16:creationId xmlns:a16="http://schemas.microsoft.com/office/drawing/2014/main" id="{99F1FBFF-00FA-017E-C340-562B0EF96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926" y="284551"/>
            <a:ext cx="6166022" cy="616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5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926" y="0"/>
            <a:ext cx="10972440" cy="1144800"/>
          </a:xfrm>
        </p:spPr>
        <p:txBody>
          <a:bodyPr/>
          <a:lstStyle/>
          <a:p>
            <a:r>
              <a:rPr lang="en-US" dirty="0"/>
              <a:t>MRI: take home points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B50C5-1A44-997A-91E2-09EBA077B4F7}"/>
              </a:ext>
            </a:extLst>
          </p:cNvPr>
          <p:cNvSpPr txBox="1"/>
          <p:nvPr/>
        </p:nvSpPr>
        <p:spPr>
          <a:xfrm>
            <a:off x="146042449" y="1861399"/>
            <a:ext cx="2920848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Key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Imaging MRIs commonly used for research can be anatomical, functional or diffusion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MRIs can be converted from DICOMs to </a:t>
            </a:r>
            <a:r>
              <a:rPr lang="en-US" dirty="0" err="1"/>
              <a:t>NIfTIs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BIDS is a standard about organizing neuroimaging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NIfTI</a:t>
            </a:r>
            <a:r>
              <a:rPr lang="en-US" dirty="0"/>
              <a:t> images contain a header, which describes the contents, and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position of the </a:t>
            </a:r>
            <a:r>
              <a:rPr lang="en-US" dirty="0" err="1"/>
              <a:t>NIfTI</a:t>
            </a:r>
            <a:r>
              <a:rPr lang="en-US" dirty="0"/>
              <a:t> data in space is determined by the affine matrix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NIfTI</a:t>
            </a:r>
            <a:r>
              <a:rPr lang="en-US" dirty="0"/>
              <a:t> data is a multi-dimensional array of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Functional MRIs and Diffusion MRIs require heavy (pre)processing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Functional MRIs have time dimension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Diffusion MRI has b-values and b-vectors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many various tractography methods, each with imperfections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0711F-2E5C-74A3-53FB-5C61A80E5D85}"/>
              </a:ext>
            </a:extLst>
          </p:cNvPr>
          <p:cNvSpPr txBox="1"/>
          <p:nvPr/>
        </p:nvSpPr>
        <p:spPr>
          <a:xfrm>
            <a:off x="708454" y="1202724"/>
            <a:ext cx="11079891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Imaging MRIs commonly used for research can be anatomical, functional or diffusion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MRIs can be converted from DICOMs to </a:t>
            </a:r>
            <a:r>
              <a:rPr lang="en-US" sz="2400" dirty="0" err="1"/>
              <a:t>NIfTIs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BIDS is a standard about organizing neuroimaging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NIfTI</a:t>
            </a:r>
            <a:r>
              <a:rPr lang="en-US" sz="2400" dirty="0"/>
              <a:t> images contain a header, which describes the contents, and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position of the </a:t>
            </a:r>
            <a:r>
              <a:rPr lang="en-US" sz="2400" dirty="0" err="1"/>
              <a:t>NIfTI</a:t>
            </a:r>
            <a:r>
              <a:rPr lang="en-US" sz="2400" dirty="0"/>
              <a:t> data in space is determined by the affine matrix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NIfTI</a:t>
            </a:r>
            <a:r>
              <a:rPr lang="en-US" sz="2400" dirty="0"/>
              <a:t> data is a multi-dimensional array of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Functional MRIs and Diffusion MRIs require heavy (pre)processing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Functional MRIs have time dimension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Diffusion MRI has b-values and b-vectors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There are many various tractography methods, each with imperfections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Materials will update, find the </a:t>
            </a:r>
            <a:r>
              <a:rPr lang="en-US" sz="2400"/>
              <a:t>popular stuff</a:t>
            </a:r>
            <a:endParaRPr lang="en-US" sz="2400" dirty="0"/>
          </a:p>
          <a:p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399366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226788"/>
            <a:ext cx="783523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Medical image processing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1751563"/>
              </p:ext>
            </p:extLst>
          </p:nvPr>
        </p:nvGraphicFramePr>
        <p:xfrm>
          <a:off x="1952368" y="882200"/>
          <a:ext cx="5432357" cy="1015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81DB79-0E26-314D-5AB6-D0D23A0C4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942811"/>
              </p:ext>
            </p:extLst>
          </p:nvPr>
        </p:nvGraphicFramePr>
        <p:xfrm>
          <a:off x="1835264" y="1602702"/>
          <a:ext cx="8521472" cy="4822818"/>
        </p:xfrm>
        <a:graphic>
          <a:graphicData uri="http://schemas.openxmlformats.org/drawingml/2006/table">
            <a:tbl>
              <a:tblPr/>
              <a:tblGrid>
                <a:gridCol w="4260736">
                  <a:extLst>
                    <a:ext uri="{9D8B030D-6E8A-4147-A177-3AD203B41FA5}">
                      <a16:colId xmlns:a16="http://schemas.microsoft.com/office/drawing/2014/main" val="3613352364"/>
                    </a:ext>
                  </a:extLst>
                </a:gridCol>
                <a:gridCol w="4260736">
                  <a:extLst>
                    <a:ext uri="{9D8B030D-6E8A-4147-A177-3AD203B41FA5}">
                      <a16:colId xmlns:a16="http://schemas.microsoft.com/office/drawing/2014/main" val="3055676314"/>
                    </a:ext>
                  </a:extLst>
                </a:gridCol>
              </a:tblGrid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09:30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Welcome and icebreaker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2945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09:45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Course and Center Introduction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17271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10:00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Introduction to Medical Imaging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231622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10:30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MRI 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333478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11:00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Coffee Break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31818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11:15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MRI II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570307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12:30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Lunch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837739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13:30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Registration and Segmentation with SITK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00352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15:00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Coffee Break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07068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15:15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Preparing Images for ML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407027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Anonmymization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004932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Generative AI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350259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16:45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Wrap-up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264674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17:00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Drinks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70985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15C3F56-E485-AB1B-A43B-1EFD955B1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578060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54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MRI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519940"/>
              </p:ext>
            </p:extLst>
          </p:nvPr>
        </p:nvGraphicFramePr>
        <p:xfrm>
          <a:off x="2032000" y="1331495"/>
          <a:ext cx="8472967" cy="4806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66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926" y="0"/>
            <a:ext cx="10972440" cy="1144800"/>
          </a:xfrm>
        </p:spPr>
        <p:txBody>
          <a:bodyPr/>
          <a:lstStyle/>
          <a:p>
            <a:r>
              <a:rPr lang="en-US" dirty="0"/>
              <a:t>MRI: coding along</a:t>
            </a:r>
            <a:endParaRPr lang="LID4096" dirty="0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5FD13D6E-C67F-3A56-EFD2-DD7B92E62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530" y="5527243"/>
            <a:ext cx="58283173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LID4096" dirty="0">
                <a:latin typeface="Arial" panose="020B0604020202020204" pitchFamily="34" charset="0"/>
              </a:rPr>
              <a:t>Online materials at </a:t>
            </a:r>
            <a:r>
              <a:rPr lang="en-US" altLang="LID4096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https://esciencecenter-digital-skills.github.io/medical-image-processing/mri.html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A5496-CECF-F590-1A9D-043C7F55D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89" y="1381125"/>
            <a:ext cx="6659298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7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LAIR brain">
            <a:extLst>
              <a:ext uri="{FF2B5EF4-FFF2-40B4-BE49-F238E27FC236}">
                <a16:creationId xmlns:a16="http://schemas.microsoft.com/office/drawing/2014/main" id="{6F9DDC27-C773-095F-EA4E-8F17B02A8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433" y="1652200"/>
            <a:ext cx="726757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11A88B-5173-7DF7-C3C6-E2C6E2D153F4}"/>
              </a:ext>
            </a:extLst>
          </p:cNvPr>
          <p:cNvSpPr txBox="1"/>
          <p:nvPr/>
        </p:nvSpPr>
        <p:spPr>
          <a:xfrm>
            <a:off x="2169042" y="574158"/>
            <a:ext cx="7494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Basic sequences in anatomical MRI</a:t>
            </a:r>
            <a:endParaRPr lang="LID4096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6220B9-C0B3-F798-A099-AF3F23F886F5}"/>
              </a:ext>
            </a:extLst>
          </p:cNvPr>
          <p:cNvSpPr txBox="1"/>
          <p:nvPr/>
        </p:nvSpPr>
        <p:spPr>
          <a:xfrm>
            <a:off x="1839433" y="4954772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Different sequences produce different intensities for various phenomena and tissues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5781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11A88B-5173-7DF7-C3C6-E2C6E2D153F4}"/>
              </a:ext>
            </a:extLst>
          </p:cNvPr>
          <p:cNvSpPr txBox="1"/>
          <p:nvPr/>
        </p:nvSpPr>
        <p:spPr>
          <a:xfrm>
            <a:off x="2169042" y="574158"/>
            <a:ext cx="7494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Basic sequences in anatomical MRI</a:t>
            </a:r>
            <a:endParaRPr lang="LID4096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7C14B-E6DB-6222-553D-4536618DF34F}"/>
              </a:ext>
            </a:extLst>
          </p:cNvPr>
          <p:cNvSpPr txBox="1"/>
          <p:nvPr/>
        </p:nvSpPr>
        <p:spPr>
          <a:xfrm>
            <a:off x="505325" y="1427749"/>
            <a:ext cx="947724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abundant hydrogen atoms are aligned with B0 (or main magnetic field)</a:t>
            </a:r>
          </a:p>
          <a:p>
            <a:endParaRPr lang="en-US" sz="1400" dirty="0"/>
          </a:p>
          <a:p>
            <a:r>
              <a:rPr lang="en-US" sz="1400" dirty="0"/>
              <a:t>Radiofrequency induce synchronization of the spins, and a change in their angle (flip angle)</a:t>
            </a:r>
          </a:p>
          <a:p>
            <a:endParaRPr lang="en-US" sz="1400" dirty="0"/>
          </a:p>
          <a:p>
            <a:r>
              <a:rPr lang="en-US" sz="1400" dirty="0"/>
              <a:t>T1 signal = time until proton/spins are back into the aligned (with B0) angle</a:t>
            </a:r>
          </a:p>
          <a:p>
            <a:endParaRPr lang="en-US" sz="1400" dirty="0"/>
          </a:p>
          <a:p>
            <a:r>
              <a:rPr lang="en-US" sz="1400" dirty="0"/>
              <a:t>FID/T2* signal = time until proton/spins are out of sync again</a:t>
            </a:r>
          </a:p>
          <a:p>
            <a:endParaRPr lang="en-US" sz="1400" dirty="0"/>
          </a:p>
          <a:p>
            <a:r>
              <a:rPr lang="en-US" sz="1400" dirty="0"/>
              <a:t>We then ‘listen in’ or get the peak signal at the time of echo</a:t>
            </a:r>
          </a:p>
          <a:p>
            <a:endParaRPr lang="en-US" sz="1400" dirty="0"/>
          </a:p>
          <a:p>
            <a:r>
              <a:rPr lang="en-US" sz="1400" dirty="0"/>
              <a:t>We repeat the process at time of repetition</a:t>
            </a:r>
          </a:p>
          <a:p>
            <a:r>
              <a:rPr lang="en-US" sz="1400" dirty="0"/>
              <a:t>Changing time of echo and time of repetition gives us a different signal</a:t>
            </a:r>
          </a:p>
          <a:p>
            <a:endParaRPr lang="en-US" sz="1400" dirty="0"/>
          </a:p>
          <a:p>
            <a:endParaRPr lang="LID4096" sz="1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C03298B-E653-81AB-4D74-E3F53FCC8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46176"/>
              </p:ext>
            </p:extLst>
          </p:nvPr>
        </p:nvGraphicFramePr>
        <p:xfrm>
          <a:off x="1090863" y="4355431"/>
          <a:ext cx="8487920" cy="23386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21980">
                  <a:extLst>
                    <a:ext uri="{9D8B030D-6E8A-4147-A177-3AD203B41FA5}">
                      <a16:colId xmlns:a16="http://schemas.microsoft.com/office/drawing/2014/main" val="329038861"/>
                    </a:ext>
                  </a:extLst>
                </a:gridCol>
                <a:gridCol w="2121980">
                  <a:extLst>
                    <a:ext uri="{9D8B030D-6E8A-4147-A177-3AD203B41FA5}">
                      <a16:colId xmlns:a16="http://schemas.microsoft.com/office/drawing/2014/main" val="3187439621"/>
                    </a:ext>
                  </a:extLst>
                </a:gridCol>
                <a:gridCol w="2121980">
                  <a:extLst>
                    <a:ext uri="{9D8B030D-6E8A-4147-A177-3AD203B41FA5}">
                      <a16:colId xmlns:a16="http://schemas.microsoft.com/office/drawing/2014/main" val="79778880"/>
                    </a:ext>
                  </a:extLst>
                </a:gridCol>
                <a:gridCol w="2121980">
                  <a:extLst>
                    <a:ext uri="{9D8B030D-6E8A-4147-A177-3AD203B41FA5}">
                      <a16:colId xmlns:a16="http://schemas.microsoft.com/office/drawing/2014/main" val="194602236"/>
                    </a:ext>
                  </a:extLst>
                </a:gridCol>
              </a:tblGrid>
              <a:tr h="428952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655199"/>
                  </a:ext>
                </a:extLst>
              </a:tr>
              <a:tr h="428952">
                <a:tc>
                  <a:txBody>
                    <a:bodyPr/>
                    <a:lstStyle/>
                    <a:p>
                      <a:r>
                        <a:rPr lang="en-US" dirty="0"/>
                        <a:t>Time of echo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Short (10-30ms)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Long (90-140ms)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Short (15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724719"/>
                  </a:ext>
                </a:extLst>
              </a:tr>
              <a:tr h="740384">
                <a:tc>
                  <a:txBody>
                    <a:bodyPr/>
                    <a:lstStyle/>
                    <a:p>
                      <a:r>
                        <a:rPr lang="en-US" dirty="0"/>
                        <a:t>Time of repetition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Short (300-600ms)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Long(2000ms)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Long(1000-3000ms)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994641"/>
                  </a:ext>
                </a:extLst>
              </a:tr>
              <a:tr h="740384">
                <a:tc>
                  <a:txBody>
                    <a:bodyPr/>
                    <a:lstStyle/>
                    <a:p>
                      <a:r>
                        <a:rPr lang="en-US" dirty="0"/>
                        <a:t>Water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Low = black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High = bright/white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Middle= grey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824457"/>
                  </a:ext>
                </a:extLst>
              </a:tr>
            </a:tbl>
          </a:graphicData>
        </a:graphic>
      </p:graphicFrame>
      <p:pic>
        <p:nvPicPr>
          <p:cNvPr id="4" name="Picture 4" descr="FLAIR brain">
            <a:extLst>
              <a:ext uri="{FF2B5EF4-FFF2-40B4-BE49-F238E27FC236}">
                <a16:creationId xmlns:a16="http://schemas.microsoft.com/office/drawing/2014/main" id="{2A313C02-4C5A-754C-78D1-6ABD8EB5B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5" y="2416274"/>
            <a:ext cx="3634983" cy="152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84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9740-341C-FEF5-6DA9-A47A5111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29" y="241702"/>
            <a:ext cx="10972440" cy="1144800"/>
          </a:xfrm>
        </p:spPr>
        <p:txBody>
          <a:bodyPr/>
          <a:lstStyle/>
          <a:p>
            <a:r>
              <a:rPr lang="en-US" dirty="0"/>
              <a:t>MRI: anatomical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9A1CB-3BE9-4D0A-74DE-22634665C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0" y="1604520"/>
            <a:ext cx="4737913" cy="33337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8DD7D3-94C9-2C78-BF35-838F4C0C3D64}"/>
              </a:ext>
            </a:extLst>
          </p:cNvPr>
          <p:cNvSpPr txBox="1"/>
          <p:nvPr/>
        </p:nvSpPr>
        <p:spPr>
          <a:xfrm>
            <a:off x="5571460" y="1604517"/>
            <a:ext cx="50823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Sample images acquired with the fast liver workflow of a man with liver metastasis:</a:t>
            </a:r>
          </a:p>
          <a:p>
            <a:r>
              <a:rPr lang="en-US" sz="1600" dirty="0"/>
              <a:t> </a:t>
            </a:r>
            <a:r>
              <a:rPr lang="en-US" sz="1600" b="1" dirty="0"/>
              <a:t>(A)</a:t>
            </a:r>
            <a:r>
              <a:rPr lang="en-US" sz="1600" dirty="0"/>
              <a:t> T2-weighted BLADE; </a:t>
            </a:r>
            <a:r>
              <a:rPr lang="en-US" sz="1600" b="1" dirty="0"/>
              <a:t>(B)</a:t>
            </a:r>
            <a:r>
              <a:rPr lang="en-US" sz="1600" dirty="0"/>
              <a:t> DWI, b = 1000 s/mm</a:t>
            </a:r>
            <a:r>
              <a:rPr lang="en-US" sz="1600" baseline="30000" dirty="0"/>
              <a:t>2</a:t>
            </a:r>
            <a:r>
              <a:rPr lang="en-US" sz="1600" dirty="0"/>
              <a:t>; </a:t>
            </a:r>
            <a:r>
              <a:rPr lang="en-US" sz="1600" b="1" dirty="0"/>
              <a:t>(C)</a:t>
            </a:r>
            <a:r>
              <a:rPr lang="en-US" sz="1600" dirty="0"/>
              <a:t> T2-HASTE; </a:t>
            </a:r>
            <a:r>
              <a:rPr lang="en-US" sz="1600" b="1" dirty="0"/>
              <a:t>(D, E)</a:t>
            </a:r>
            <a:r>
              <a:rPr lang="en-US" sz="1600" dirty="0"/>
              <a:t> in-phase and out-of-phase DIXON VIBE; </a:t>
            </a:r>
          </a:p>
          <a:p>
            <a:r>
              <a:rPr lang="en-US" sz="1600" b="1" dirty="0"/>
              <a:t>(F)</a:t>
            </a:r>
            <a:r>
              <a:rPr lang="en-US" sz="1600" dirty="0"/>
              <a:t> water images of DIXON VIBE; </a:t>
            </a:r>
            <a:r>
              <a:rPr lang="en-US" sz="1600" b="1" dirty="0"/>
              <a:t>(G–I)</a:t>
            </a:r>
            <a:r>
              <a:rPr lang="en-US" sz="1600" dirty="0"/>
              <a:t> contrast-enhanced T1WI VIBE with arterial-phase </a:t>
            </a:r>
            <a:r>
              <a:rPr lang="en-US" sz="1600" b="1" dirty="0"/>
              <a:t>(G)</a:t>
            </a:r>
            <a:r>
              <a:rPr lang="en-US" sz="1600" dirty="0"/>
              <a:t>, venous-phase </a:t>
            </a:r>
            <a:r>
              <a:rPr lang="en-US" sz="1600" b="1" dirty="0"/>
              <a:t>(H)</a:t>
            </a:r>
            <a:r>
              <a:rPr lang="en-US" sz="1600" dirty="0"/>
              <a:t>, and delayed-phase </a:t>
            </a:r>
            <a:r>
              <a:rPr lang="en-US" sz="1600" b="1" dirty="0"/>
              <a:t>(I)</a:t>
            </a:r>
            <a:r>
              <a:rPr lang="en-US" sz="1600" dirty="0"/>
              <a:t>. The metastasis (arrow) in liver segment VII appeared as slightly high signal intensity on the T2 BLADE and T2 haste image, whereas the hepatic cysts [arrowhead in </a:t>
            </a:r>
            <a:r>
              <a:rPr lang="en-US" sz="1600" b="1" dirty="0"/>
              <a:t>(A)</a:t>
            </a:r>
            <a:r>
              <a:rPr lang="en-US" sz="1600" dirty="0"/>
              <a:t>] in liver segments II and IV show high signal intensity in T2 BLADE. </a:t>
            </a:r>
          </a:p>
          <a:p>
            <a:r>
              <a:rPr lang="en-US" sz="1600" dirty="0"/>
              <a:t>The metastasis is hyperintense in DWI and has low intensity in T1WI. </a:t>
            </a:r>
            <a:endParaRPr lang="LID4096" sz="1600" dirty="0"/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07D78F42-B313-2959-170B-CD72B1829137}"/>
              </a:ext>
            </a:extLst>
          </p:cNvPr>
          <p:cNvSpPr txBox="1">
            <a:spLocks/>
          </p:cNvSpPr>
          <p:nvPr/>
        </p:nvSpPr>
        <p:spPr>
          <a:xfrm>
            <a:off x="2181589" y="5962452"/>
            <a:ext cx="6779741" cy="85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1050" spc="-1">
                <a:solidFill>
                  <a:srgbClr val="000000"/>
                </a:solidFill>
                <a:latin typeface="Assistant"/>
              </a:rPr>
              <a:t>Image from </a:t>
            </a:r>
            <a:r>
              <a:rPr lang="en-US" sz="1050" b="1"/>
              <a:t>The Feasibility of a Fast Liver MRI Protocol for Lesion Detection of Adults at 3.0-T, </a:t>
            </a:r>
            <a:r>
              <a:rPr lang="en-US" sz="1050"/>
              <a:t>Li et al.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82182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9740-341C-FEF5-6DA9-A47A5111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29" y="241702"/>
            <a:ext cx="10972440" cy="1144800"/>
          </a:xfrm>
        </p:spPr>
        <p:txBody>
          <a:bodyPr/>
          <a:lstStyle/>
          <a:p>
            <a:r>
              <a:rPr lang="en-US" dirty="0"/>
              <a:t>MRI: anatomical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9A1CB-3BE9-4D0A-74DE-22634665C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56" y="1555905"/>
            <a:ext cx="3608618" cy="2539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8DD7D3-94C9-2C78-BF35-838F4C0C3D64}"/>
              </a:ext>
            </a:extLst>
          </p:cNvPr>
          <p:cNvSpPr txBox="1"/>
          <p:nvPr/>
        </p:nvSpPr>
        <p:spPr>
          <a:xfrm>
            <a:off x="4168346" y="1555905"/>
            <a:ext cx="648547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Two different T2</a:t>
            </a:r>
          </a:p>
          <a:p>
            <a:endParaRPr lang="en-US" sz="1600" dirty="0"/>
          </a:p>
          <a:p>
            <a:r>
              <a:rPr lang="en-US" sz="1600" dirty="0"/>
              <a:t>BLADE = vendor specific PROPELLOR reconstruction algorithm</a:t>
            </a:r>
          </a:p>
          <a:p>
            <a:r>
              <a:rPr lang="en-US" sz="1600" dirty="0"/>
              <a:t>motion reduction technique (k-space sampling)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HASTE= vendor specific (</a:t>
            </a:r>
            <a:r>
              <a:rPr lang="en-US" sz="1600" dirty="0" err="1"/>
              <a:t>Siemans</a:t>
            </a:r>
            <a:r>
              <a:rPr lang="en-US" sz="1600" dirty="0"/>
              <a:t>- half </a:t>
            </a:r>
            <a:r>
              <a:rPr lang="en-US" sz="1600" dirty="0" err="1"/>
              <a:t>fourier</a:t>
            </a:r>
            <a:r>
              <a:rPr lang="en-US" sz="1600" dirty="0"/>
              <a:t> single short turbo spin echo) fast, k-space data after a single pulse; great for people who move like people with abdomens</a:t>
            </a:r>
          </a:p>
          <a:p>
            <a:endParaRPr lang="LID4096" sz="1600" dirty="0"/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07D78F42-B313-2959-170B-CD72B1829137}"/>
              </a:ext>
            </a:extLst>
          </p:cNvPr>
          <p:cNvSpPr txBox="1">
            <a:spLocks/>
          </p:cNvSpPr>
          <p:nvPr/>
        </p:nvSpPr>
        <p:spPr>
          <a:xfrm>
            <a:off x="192066" y="4264420"/>
            <a:ext cx="3539675" cy="43114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1050" spc="-1" dirty="0">
                <a:solidFill>
                  <a:srgbClr val="000000"/>
                </a:solidFill>
                <a:latin typeface="Assistant"/>
              </a:rPr>
              <a:t>Image </a:t>
            </a:r>
            <a:r>
              <a:rPr lang="nl-NL" sz="1050" spc="-1" dirty="0" err="1">
                <a:solidFill>
                  <a:srgbClr val="000000"/>
                </a:solidFill>
                <a:latin typeface="Assistant"/>
              </a:rPr>
              <a:t>from</a:t>
            </a:r>
            <a:r>
              <a:rPr lang="nl-NL" sz="1050" spc="-1" dirty="0">
                <a:solidFill>
                  <a:srgbClr val="000000"/>
                </a:solidFill>
                <a:latin typeface="Assistant"/>
              </a:rPr>
              <a:t> </a:t>
            </a:r>
            <a:r>
              <a:rPr lang="en-US" sz="1050" b="1" dirty="0"/>
              <a:t>The Feasibility of a Fast Liver MRI Protocol for Lesion Detection of Adults at 3.0-T, </a:t>
            </a:r>
            <a:r>
              <a:rPr lang="en-US" sz="1050" dirty="0"/>
              <a:t>Li et al.</a:t>
            </a:r>
          </a:p>
        </p:txBody>
      </p:sp>
    </p:spTree>
    <p:extLst>
      <p:ext uri="{BB962C8B-B14F-4D97-AF65-F5344CB8AC3E}">
        <p14:creationId xmlns:p14="http://schemas.microsoft.com/office/powerpoint/2010/main" val="394502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AD32-E942-F4E7-3D98-E91CA239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670" y="273600"/>
            <a:ext cx="8881250" cy="1144800"/>
          </a:xfrm>
        </p:spPr>
        <p:txBody>
          <a:bodyPr/>
          <a:lstStyle/>
          <a:p>
            <a:r>
              <a:rPr lang="en-US" dirty="0"/>
              <a:t>MRI : file formats</a:t>
            </a:r>
            <a:endParaRPr lang="LID4096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D845DD-7CEE-C533-C566-84C4522A7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153603"/>
              </p:ext>
            </p:extLst>
          </p:nvPr>
        </p:nvGraphicFramePr>
        <p:xfrm>
          <a:off x="800986" y="1270750"/>
          <a:ext cx="10590027" cy="4142383"/>
        </p:xfrm>
        <a:graphic>
          <a:graphicData uri="http://schemas.openxmlformats.org/drawingml/2006/table">
            <a:tbl>
              <a:tblPr/>
              <a:tblGrid>
                <a:gridCol w="1404799">
                  <a:extLst>
                    <a:ext uri="{9D8B030D-6E8A-4147-A177-3AD203B41FA5}">
                      <a16:colId xmlns:a16="http://schemas.microsoft.com/office/drawing/2014/main" val="4228143479"/>
                    </a:ext>
                  </a:extLst>
                </a:gridCol>
                <a:gridCol w="1837046">
                  <a:extLst>
                    <a:ext uri="{9D8B030D-6E8A-4147-A177-3AD203B41FA5}">
                      <a16:colId xmlns:a16="http://schemas.microsoft.com/office/drawing/2014/main" val="3358646295"/>
                    </a:ext>
                  </a:extLst>
                </a:gridCol>
                <a:gridCol w="3690582">
                  <a:extLst>
                    <a:ext uri="{9D8B030D-6E8A-4147-A177-3AD203B41FA5}">
                      <a16:colId xmlns:a16="http://schemas.microsoft.com/office/drawing/2014/main" val="305761515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011973351"/>
                    </a:ext>
                  </a:extLst>
                </a:gridCol>
              </a:tblGrid>
              <a:tr h="552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Format Name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File Extension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Origin/Group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Info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425315"/>
                  </a:ext>
                </a:extLst>
              </a:tr>
              <a:tr h="55231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DICOM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none or .dc 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ACR/NEMA Consortium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https://www.dicomstandard.org/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516521"/>
                  </a:ext>
                </a:extLst>
              </a:tr>
              <a:tr h="718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Analyze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img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/.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hdr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Analyze Software, Mayo Clinic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https://eeg.sourceforge.net/ANALYZE75.pdf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065868"/>
                  </a:ext>
                </a:extLst>
              </a:tr>
              <a:tr h="883708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NIfTI</a:t>
                      </a:r>
                      <a:endParaRPr lang="en-US" sz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nii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Neuroimaging Informatics Technology Initiative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https://brainder.org/2012/09/23/the-nifti-file-format/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761425"/>
                  </a:ext>
                </a:extLst>
              </a:tr>
              <a:tr h="718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MINC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mnc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Montreal Neurological Institute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https://www.mcgill.ca/bic/software/minc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506179"/>
                  </a:ext>
                </a:extLst>
              </a:tr>
              <a:tr h="718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NRRD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.nrrd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L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https://teem.sourceforge.net/nrrd/format.html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250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7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AD32-E942-F4E7-3D98-E91CA239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049" y="102150"/>
            <a:ext cx="8371995" cy="1144800"/>
          </a:xfrm>
        </p:spPr>
        <p:txBody>
          <a:bodyPr/>
          <a:lstStyle/>
          <a:p>
            <a:r>
              <a:rPr lang="en-US" dirty="0"/>
              <a:t>MRI : coding along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7F0E49-B2A9-64CE-A140-5DCF7A39CAA5}"/>
              </a:ext>
            </a:extLst>
          </p:cNvPr>
          <p:cNvSpPr txBox="1"/>
          <p:nvPr/>
        </p:nvSpPr>
        <p:spPr>
          <a:xfrm>
            <a:off x="2421668" y="1123539"/>
            <a:ext cx="83719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Turning DICOM </a:t>
            </a:r>
            <a:r>
              <a:rPr lang="en-US" sz="2400" dirty="0">
                <a:sym typeface="Wingdings" panose="05000000000000000000" pitchFamily="2" charset="2"/>
              </a:rPr>
              <a:t> NIFTI can be done in </a:t>
            </a:r>
            <a:r>
              <a:rPr lang="en-US" sz="2400" i="1" dirty="0">
                <a:sym typeface="Wingdings" panose="05000000000000000000" pitchFamily="2" charset="2"/>
              </a:rPr>
              <a:t>many ways</a:t>
            </a:r>
          </a:p>
          <a:p>
            <a:pPr algn="ctr"/>
            <a:endParaRPr lang="en-US" sz="2400" dirty="0">
              <a:sym typeface="Wingdings" panose="05000000000000000000" pitchFamily="2" charset="2"/>
            </a:endParaRPr>
          </a:p>
          <a:p>
            <a:pPr algn="ctr"/>
            <a:r>
              <a:rPr lang="en-US" sz="2400" dirty="0"/>
              <a:t>dcm2niix convenient for BIDS standard</a:t>
            </a:r>
            <a:endParaRPr lang="LID4096" sz="2400" dirty="0"/>
          </a:p>
          <a:p>
            <a:pPr algn="ctr"/>
            <a:endParaRPr lang="en-US" sz="2400" b="1" dirty="0">
              <a:sym typeface="Wingdings" panose="05000000000000000000" pitchFamily="2" charset="2"/>
            </a:endParaRPr>
          </a:p>
          <a:p>
            <a:pPr algn="ctr"/>
            <a:endParaRPr lang="en-US" sz="2400" b="1" dirty="0">
              <a:sym typeface="Wingdings" panose="05000000000000000000" pitchFamily="2" charset="2"/>
            </a:endParaRPr>
          </a:p>
          <a:p>
            <a:pPr algn="ctr"/>
            <a:endParaRPr lang="en-US" sz="2400" b="1" dirty="0">
              <a:sym typeface="Wingdings" panose="05000000000000000000" pitchFamily="2" charset="2"/>
            </a:endParaRP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dcm2niix –help</a:t>
            </a:r>
          </a:p>
          <a:p>
            <a:pPr algn="ctr"/>
            <a:endParaRPr lang="en-US" sz="2400" dirty="0"/>
          </a:p>
          <a:p>
            <a:pPr algn="ctr"/>
            <a:r>
              <a:rPr lang="en-US" sz="2400" u="sng" dirty="0"/>
              <a:t>generally helpful hint: library –help, --help, -h</a:t>
            </a:r>
          </a:p>
          <a:p>
            <a:pPr algn="ctr"/>
            <a:endParaRPr lang="en-US" sz="2400" dirty="0"/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58403C2-DCB4-49CA-6890-7D675FD7E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434" y="2719483"/>
            <a:ext cx="5056115" cy="219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95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1291</Words>
  <Application>Microsoft Office PowerPoint</Application>
  <PresentationFormat>Widescreen</PresentationFormat>
  <Paragraphs>207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4" baseType="lpstr">
      <vt:lpstr>Arial</vt:lpstr>
      <vt:lpstr>Arial Unicode MS</vt:lpstr>
      <vt:lpstr>Assistant</vt:lpstr>
      <vt:lpstr>Calibri</vt:lpstr>
      <vt:lpstr>Calibri Light</vt:lpstr>
      <vt:lpstr>Mulish</vt:lpstr>
      <vt:lpstr>Nunito</vt:lpstr>
      <vt:lpstr>Segoe UI</vt:lpstr>
      <vt:lpstr>Source Code Pro</vt:lpstr>
      <vt:lpstr>Symbol</vt:lpstr>
      <vt:lpstr>Times New Roman</vt:lpstr>
      <vt:lpstr>Wingdings</vt:lpstr>
      <vt:lpstr>office theme</vt:lpstr>
      <vt:lpstr>Office Theme</vt:lpstr>
      <vt:lpstr>Office Theme</vt:lpstr>
      <vt:lpstr>MRI  </vt:lpstr>
      <vt:lpstr>PowerPoint Presentation</vt:lpstr>
      <vt:lpstr>MRI: coding along</vt:lpstr>
      <vt:lpstr>PowerPoint Presentation</vt:lpstr>
      <vt:lpstr>PowerPoint Presentation</vt:lpstr>
      <vt:lpstr>MRI: anatomical</vt:lpstr>
      <vt:lpstr>MRI: anatomical</vt:lpstr>
      <vt:lpstr>MRI : file formats</vt:lpstr>
      <vt:lpstr>MRI : coding along</vt:lpstr>
      <vt:lpstr>MRI: programming nomenclature</vt:lpstr>
      <vt:lpstr>MRI:  Nomenclature in general</vt:lpstr>
      <vt:lpstr>MRI:  Let’s get programming</vt:lpstr>
      <vt:lpstr>MRI:  RAS+</vt:lpstr>
      <vt:lpstr>MRI: functional</vt:lpstr>
      <vt:lpstr>MRI:  In code go* with  functional maintained  popular</vt:lpstr>
      <vt:lpstr>MRI: diffusion</vt:lpstr>
      <vt:lpstr>MRI: more and more</vt:lpstr>
      <vt:lpstr>MRI: take home points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Moore</dc:creator>
  <cp:lastModifiedBy>Candace Moore</cp:lastModifiedBy>
  <cp:revision>162</cp:revision>
  <dcterms:created xsi:type="dcterms:W3CDTF">2022-12-06T14:01:28Z</dcterms:created>
  <dcterms:modified xsi:type="dcterms:W3CDTF">2024-09-12T10:16:21Z</dcterms:modified>
</cp:coreProperties>
</file>