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18"/>
  </p:notesMasterIdLst>
  <p:sldIdLst>
    <p:sldId id="257" r:id="rId4"/>
    <p:sldId id="293" r:id="rId5"/>
    <p:sldId id="280" r:id="rId6"/>
    <p:sldId id="261" r:id="rId7"/>
    <p:sldId id="266" r:id="rId8"/>
    <p:sldId id="260" r:id="rId9"/>
    <p:sldId id="259" r:id="rId10"/>
    <p:sldId id="265" r:id="rId11"/>
    <p:sldId id="268" r:id="rId12"/>
    <p:sldId id="256" r:id="rId13"/>
    <p:sldId id="304" r:id="rId14"/>
    <p:sldId id="305" r:id="rId15"/>
    <p:sldId id="306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About our center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About our course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826987A2-BD18-41CB-9041-4E8B77F5B488}">
      <dgm:prSet phldrT="[Text]"/>
      <dgm:spPr/>
      <dgm:t>
        <a:bodyPr/>
        <a:lstStyle/>
        <a:p>
          <a:r>
            <a:rPr lang="en-US" dirty="0"/>
            <a:t>Practical stuff</a:t>
          </a:r>
          <a:endParaRPr lang="LID4096" dirty="0"/>
        </a:p>
      </dgm:t>
    </dgm:pt>
    <dgm:pt modelId="{B58FB6FF-5655-4A87-8E84-C5A2CB1D0D7D}" type="parTrans" cxnId="{EF1E70FB-B69A-44AA-AD6C-0494C1823F81}">
      <dgm:prSet/>
      <dgm:spPr/>
      <dgm:t>
        <a:bodyPr/>
        <a:lstStyle/>
        <a:p>
          <a:endParaRPr lang="LID4096"/>
        </a:p>
      </dgm:t>
    </dgm:pt>
    <dgm:pt modelId="{D1446BFE-626A-427E-9358-021152D08771}" type="sibTrans" cxnId="{EF1E70FB-B69A-44AA-AD6C-0494C1823F81}">
      <dgm:prSet/>
      <dgm:spPr/>
      <dgm:t>
        <a:bodyPr/>
        <a:lstStyle/>
        <a:p>
          <a:endParaRPr lang="LID4096"/>
        </a:p>
      </dgm:t>
    </dgm:pt>
    <dgm:pt modelId="{C4054F49-6145-46EA-A38B-6EB8933910A8}">
      <dgm:prSet phldrT="[Text]"/>
      <dgm:spPr/>
      <dgm:t>
        <a:bodyPr/>
        <a:lstStyle/>
        <a:p>
          <a:r>
            <a:rPr lang="en-US" dirty="0"/>
            <a:t>Schedule</a:t>
          </a:r>
          <a:endParaRPr lang="LID4096" dirty="0"/>
        </a:p>
      </dgm:t>
    </dgm:pt>
    <dgm:pt modelId="{DEA7297B-B025-4A19-A67F-C7FE87BB2361}" type="parTrans" cxnId="{E1B60CA9-FC28-4A6E-929F-D04D39F3151D}">
      <dgm:prSet/>
      <dgm:spPr/>
      <dgm:t>
        <a:bodyPr/>
        <a:lstStyle/>
        <a:p>
          <a:endParaRPr lang="LID4096"/>
        </a:p>
      </dgm:t>
    </dgm:pt>
    <dgm:pt modelId="{44336810-9293-4953-B1DE-0A824F4550ED}" type="sibTrans" cxnId="{E1B60CA9-FC28-4A6E-929F-D04D39F3151D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Set-up check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9A2D5D43-2E74-4E57-B365-3E830D405564}" type="pres">
      <dgm:prSet presAssocID="{2FE58475-A90B-4C88-AD57-C93CA5A6F786}" presName="FiveNodes_1" presStyleLbl="node1" presStyleIdx="0" presStyleCnt="5">
        <dgm:presLayoutVars>
          <dgm:bulletEnabled val="1"/>
        </dgm:presLayoutVars>
      </dgm:prSet>
      <dgm:spPr/>
    </dgm:pt>
    <dgm:pt modelId="{6EA64C6E-A5BB-4050-87E4-9C3883B9D7BC}" type="pres">
      <dgm:prSet presAssocID="{2FE58475-A90B-4C88-AD57-C93CA5A6F786}" presName="FiveNodes_2" presStyleLbl="node1" presStyleIdx="1" presStyleCnt="5">
        <dgm:presLayoutVars>
          <dgm:bulletEnabled val="1"/>
        </dgm:presLayoutVars>
      </dgm:prSet>
      <dgm:spPr/>
    </dgm:pt>
    <dgm:pt modelId="{768E547D-29C4-44D4-85DE-1A3A929F328A}" type="pres">
      <dgm:prSet presAssocID="{2FE58475-A90B-4C88-AD57-C93CA5A6F786}" presName="FiveNodes_3" presStyleLbl="node1" presStyleIdx="2" presStyleCnt="5">
        <dgm:presLayoutVars>
          <dgm:bulletEnabled val="1"/>
        </dgm:presLayoutVars>
      </dgm:prSet>
      <dgm:spPr/>
    </dgm:pt>
    <dgm:pt modelId="{BC134D45-BFE5-4524-AC7F-083868AAC844}" type="pres">
      <dgm:prSet presAssocID="{2FE58475-A90B-4C88-AD57-C93CA5A6F786}" presName="FiveNodes_4" presStyleLbl="node1" presStyleIdx="3" presStyleCnt="5">
        <dgm:presLayoutVars>
          <dgm:bulletEnabled val="1"/>
        </dgm:presLayoutVars>
      </dgm:prSet>
      <dgm:spPr/>
    </dgm:pt>
    <dgm:pt modelId="{D6E03B9B-7F98-47E8-9035-98B6E1AD4449}" type="pres">
      <dgm:prSet presAssocID="{2FE58475-A90B-4C88-AD57-C93CA5A6F786}" presName="FiveNodes_5" presStyleLbl="node1" presStyleIdx="4" presStyleCnt="5">
        <dgm:presLayoutVars>
          <dgm:bulletEnabled val="1"/>
        </dgm:presLayoutVars>
      </dgm:prSet>
      <dgm:spPr/>
    </dgm:pt>
    <dgm:pt modelId="{B85595B1-0991-4E69-A3F0-5D48D7896B8C}" type="pres">
      <dgm:prSet presAssocID="{2FE58475-A90B-4C88-AD57-C93CA5A6F786}" presName="FiveConn_1-2" presStyleLbl="fgAccFollowNode1" presStyleIdx="0" presStyleCnt="4">
        <dgm:presLayoutVars>
          <dgm:bulletEnabled val="1"/>
        </dgm:presLayoutVars>
      </dgm:prSet>
      <dgm:spPr/>
    </dgm:pt>
    <dgm:pt modelId="{7CAF873E-BFDF-475A-B97F-5BA2983840D1}" type="pres">
      <dgm:prSet presAssocID="{2FE58475-A90B-4C88-AD57-C93CA5A6F786}" presName="FiveConn_2-3" presStyleLbl="fgAccFollowNode1" presStyleIdx="1" presStyleCnt="4">
        <dgm:presLayoutVars>
          <dgm:bulletEnabled val="1"/>
        </dgm:presLayoutVars>
      </dgm:prSet>
      <dgm:spPr/>
    </dgm:pt>
    <dgm:pt modelId="{3A8BAD7F-9ACF-487A-BA0C-8E5D03B5BFA4}" type="pres">
      <dgm:prSet presAssocID="{2FE58475-A90B-4C88-AD57-C93CA5A6F786}" presName="FiveConn_3-4" presStyleLbl="fgAccFollowNode1" presStyleIdx="2" presStyleCnt="4">
        <dgm:presLayoutVars>
          <dgm:bulletEnabled val="1"/>
        </dgm:presLayoutVars>
      </dgm:prSet>
      <dgm:spPr/>
    </dgm:pt>
    <dgm:pt modelId="{B3E14E87-9D52-4B3C-96C1-E8EBE42A6C83}" type="pres">
      <dgm:prSet presAssocID="{2FE58475-A90B-4C88-AD57-C93CA5A6F786}" presName="FiveConn_4-5" presStyleLbl="fgAccFollowNode1" presStyleIdx="3" presStyleCnt="4">
        <dgm:presLayoutVars>
          <dgm:bulletEnabled val="1"/>
        </dgm:presLayoutVars>
      </dgm:prSet>
      <dgm:spPr/>
    </dgm:pt>
    <dgm:pt modelId="{95224B32-2E5B-40AE-82A4-C3531C967622}" type="pres">
      <dgm:prSet presAssocID="{2FE58475-A90B-4C88-AD57-C93CA5A6F786}" presName="FiveNodes_1_text" presStyleLbl="node1" presStyleIdx="4" presStyleCnt="5">
        <dgm:presLayoutVars>
          <dgm:bulletEnabled val="1"/>
        </dgm:presLayoutVars>
      </dgm:prSet>
      <dgm:spPr/>
    </dgm:pt>
    <dgm:pt modelId="{F1E57433-2919-4F7C-8A19-8D8C208EA782}" type="pres">
      <dgm:prSet presAssocID="{2FE58475-A90B-4C88-AD57-C93CA5A6F786}" presName="FiveNodes_2_text" presStyleLbl="node1" presStyleIdx="4" presStyleCnt="5">
        <dgm:presLayoutVars>
          <dgm:bulletEnabled val="1"/>
        </dgm:presLayoutVars>
      </dgm:prSet>
      <dgm:spPr/>
    </dgm:pt>
    <dgm:pt modelId="{4B9A752D-94B2-43B8-8F1B-AB16577FFBD1}" type="pres">
      <dgm:prSet presAssocID="{2FE58475-A90B-4C88-AD57-C93CA5A6F786}" presName="FiveNodes_3_text" presStyleLbl="node1" presStyleIdx="4" presStyleCnt="5">
        <dgm:presLayoutVars>
          <dgm:bulletEnabled val="1"/>
        </dgm:presLayoutVars>
      </dgm:prSet>
      <dgm:spPr/>
    </dgm:pt>
    <dgm:pt modelId="{AA01A9A2-C097-433B-8C13-D58D1C27293E}" type="pres">
      <dgm:prSet presAssocID="{2FE58475-A90B-4C88-AD57-C93CA5A6F786}" presName="FiveNodes_4_text" presStyleLbl="node1" presStyleIdx="4" presStyleCnt="5">
        <dgm:presLayoutVars>
          <dgm:bulletEnabled val="1"/>
        </dgm:presLayoutVars>
      </dgm:prSet>
      <dgm:spPr/>
    </dgm:pt>
    <dgm:pt modelId="{0FE3C5CC-CFC7-44BB-B09D-977BF600DE07}" type="pres">
      <dgm:prSet presAssocID="{2FE58475-A90B-4C88-AD57-C93CA5A6F7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636C00A-0B6D-4E6B-8C5B-F20FAE80C014}" type="presOf" srcId="{C5A05752-1DCA-4CB4-B8CD-64812565DF0E}" destId="{6EA64C6E-A5BB-4050-87E4-9C3883B9D7BC}" srcOrd="0" destOrd="0" presId="urn:microsoft.com/office/officeart/2005/8/layout/vProcess5"/>
    <dgm:cxn modelId="{EAC6993F-7C4C-4F2E-B148-D31C5A20BA5F}" type="presOf" srcId="{3EA3C719-E9FA-44C1-AE7D-23BD34867BDD}" destId="{B85595B1-0991-4E69-A3F0-5D48D7896B8C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CF504D45-80AC-4253-B89D-09014C0F5A3F}" type="presOf" srcId="{C5A05752-1DCA-4CB4-B8CD-64812565DF0E}" destId="{F1E57433-2919-4F7C-8A19-8D8C208EA782}" srcOrd="1" destOrd="0" presId="urn:microsoft.com/office/officeart/2005/8/layout/vProcess5"/>
    <dgm:cxn modelId="{E74AD648-B8FC-42E1-9ECE-554912DC6937}" type="presOf" srcId="{4324E305-7E68-4A51-AEFD-2E55A147E27A}" destId="{4B9A752D-94B2-43B8-8F1B-AB16577FFBD1}" srcOrd="1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13E80A81-2259-4DD5-A4D5-552BEE645717}" type="presOf" srcId="{826987A2-BD18-41CB-9041-4E8B77F5B488}" destId="{AA01A9A2-C097-433B-8C13-D58D1C27293E}" srcOrd="1" destOrd="0" presId="urn:microsoft.com/office/officeart/2005/8/layout/vProcess5"/>
    <dgm:cxn modelId="{277DD281-AFEF-4792-806F-DCB3A315323B}" type="presOf" srcId="{C4054F49-6145-46EA-A38B-6EB8933910A8}" destId="{D6E03B9B-7F98-47E8-9035-98B6E1AD4449}" srcOrd="0" destOrd="0" presId="urn:microsoft.com/office/officeart/2005/8/layout/vProcess5"/>
    <dgm:cxn modelId="{01DD1E94-A610-434A-959E-C8A194527C00}" type="presOf" srcId="{52854045-A3DA-43B3-B593-3F91D08C2E76}" destId="{95224B32-2E5B-40AE-82A4-C3531C967622}" srcOrd="1" destOrd="0" presId="urn:microsoft.com/office/officeart/2005/8/layout/vProcess5"/>
    <dgm:cxn modelId="{2EB76395-3456-4694-ABB4-FED6782BCA3B}" type="presOf" srcId="{826987A2-BD18-41CB-9041-4E8B77F5B488}" destId="{BC134D45-BFE5-4524-AC7F-083868AAC844}" srcOrd="0" destOrd="0" presId="urn:microsoft.com/office/officeart/2005/8/layout/vProcess5"/>
    <dgm:cxn modelId="{BA1A8995-8B4D-4CE0-9DD3-844D9088011D}" type="presOf" srcId="{D63B9105-B60F-40F3-9803-66A65C4DBDA6}" destId="{3A8BAD7F-9ACF-487A-BA0C-8E5D03B5BFA4}" srcOrd="0" destOrd="0" presId="urn:microsoft.com/office/officeart/2005/8/layout/vProcess5"/>
    <dgm:cxn modelId="{E1B60CA9-FC28-4A6E-929F-D04D39F3151D}" srcId="{2FE58475-A90B-4C88-AD57-C93CA5A6F786}" destId="{C4054F49-6145-46EA-A38B-6EB8933910A8}" srcOrd="4" destOrd="0" parTransId="{DEA7297B-B025-4A19-A67F-C7FE87BB2361}" sibTransId="{44336810-9293-4953-B1DE-0A824F4550ED}"/>
    <dgm:cxn modelId="{3A0E1BC0-99A1-4FB3-AB7C-CFA954956003}" type="presOf" srcId="{52854045-A3DA-43B3-B593-3F91D08C2E76}" destId="{9A2D5D43-2E74-4E57-B365-3E830D405564}" srcOrd="0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B1D557C4-2AE9-4E0C-AA17-C034DDF08E2D}" type="presOf" srcId="{E634C960-973D-4C34-A936-E0500D0B7582}" destId="{7CAF873E-BFDF-475A-B97F-5BA2983840D1}" srcOrd="0" destOrd="0" presId="urn:microsoft.com/office/officeart/2005/8/layout/vProcess5"/>
    <dgm:cxn modelId="{B4E93FC8-9612-41FF-81C5-A2D763EBE1A7}" type="presOf" srcId="{4324E305-7E68-4A51-AEFD-2E55A147E27A}" destId="{768E547D-29C4-44D4-85DE-1A3A929F328A}" srcOrd="0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C8DC9AF6-77E4-43BB-B46A-73B4D3B416D2}" type="presOf" srcId="{C4054F49-6145-46EA-A38B-6EB8933910A8}" destId="{0FE3C5CC-CFC7-44BB-B09D-977BF600DE07}" srcOrd="1" destOrd="0" presId="urn:microsoft.com/office/officeart/2005/8/layout/vProcess5"/>
    <dgm:cxn modelId="{EF1E70FB-B69A-44AA-AD6C-0494C1823F81}" srcId="{2FE58475-A90B-4C88-AD57-C93CA5A6F786}" destId="{826987A2-BD18-41CB-9041-4E8B77F5B488}" srcOrd="3" destOrd="0" parTransId="{B58FB6FF-5655-4A87-8E84-C5A2CB1D0D7D}" sibTransId="{D1446BFE-626A-427E-9358-021152D08771}"/>
    <dgm:cxn modelId="{4741D9FC-8C9F-4B66-A8CC-CAE37034EE57}" type="presOf" srcId="{D1446BFE-626A-427E-9358-021152D08771}" destId="{B3E14E87-9D52-4B3C-96C1-E8EBE42A6C83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85450EA5-1030-4844-8574-BEF2C7EB9BEF}" type="presParOf" srcId="{961E697F-754C-486F-9184-E5C420952927}" destId="{9A2D5D43-2E74-4E57-B365-3E830D405564}" srcOrd="1" destOrd="0" presId="urn:microsoft.com/office/officeart/2005/8/layout/vProcess5"/>
    <dgm:cxn modelId="{C2EE1F90-043A-41AB-B03D-9D70954FC272}" type="presParOf" srcId="{961E697F-754C-486F-9184-E5C420952927}" destId="{6EA64C6E-A5BB-4050-87E4-9C3883B9D7BC}" srcOrd="2" destOrd="0" presId="urn:microsoft.com/office/officeart/2005/8/layout/vProcess5"/>
    <dgm:cxn modelId="{6744A918-0DBC-4729-834D-311F1C7C1EC6}" type="presParOf" srcId="{961E697F-754C-486F-9184-E5C420952927}" destId="{768E547D-29C4-44D4-85DE-1A3A929F328A}" srcOrd="3" destOrd="0" presId="urn:microsoft.com/office/officeart/2005/8/layout/vProcess5"/>
    <dgm:cxn modelId="{92723D52-35F6-4816-B727-76B1B040661D}" type="presParOf" srcId="{961E697F-754C-486F-9184-E5C420952927}" destId="{BC134D45-BFE5-4524-AC7F-083868AAC844}" srcOrd="4" destOrd="0" presId="urn:microsoft.com/office/officeart/2005/8/layout/vProcess5"/>
    <dgm:cxn modelId="{258306F9-563B-454B-96E8-428DC0FD22B1}" type="presParOf" srcId="{961E697F-754C-486F-9184-E5C420952927}" destId="{D6E03B9B-7F98-47E8-9035-98B6E1AD4449}" srcOrd="5" destOrd="0" presId="urn:microsoft.com/office/officeart/2005/8/layout/vProcess5"/>
    <dgm:cxn modelId="{52483527-494C-4FFB-9727-8B92DB9E86EA}" type="presParOf" srcId="{961E697F-754C-486F-9184-E5C420952927}" destId="{B85595B1-0991-4E69-A3F0-5D48D7896B8C}" srcOrd="6" destOrd="0" presId="urn:microsoft.com/office/officeart/2005/8/layout/vProcess5"/>
    <dgm:cxn modelId="{BE95BE15-C2BC-4724-B0AB-47AF0AD39847}" type="presParOf" srcId="{961E697F-754C-486F-9184-E5C420952927}" destId="{7CAF873E-BFDF-475A-B97F-5BA2983840D1}" srcOrd="7" destOrd="0" presId="urn:microsoft.com/office/officeart/2005/8/layout/vProcess5"/>
    <dgm:cxn modelId="{C6EF37ED-35F9-4F40-A609-29DE94491F37}" type="presParOf" srcId="{961E697F-754C-486F-9184-E5C420952927}" destId="{3A8BAD7F-9ACF-487A-BA0C-8E5D03B5BFA4}" srcOrd="8" destOrd="0" presId="urn:microsoft.com/office/officeart/2005/8/layout/vProcess5"/>
    <dgm:cxn modelId="{17552433-1D60-48CA-8D9B-A1F5B1EE5892}" type="presParOf" srcId="{961E697F-754C-486F-9184-E5C420952927}" destId="{B3E14E87-9D52-4B3C-96C1-E8EBE42A6C83}" srcOrd="9" destOrd="0" presId="urn:microsoft.com/office/officeart/2005/8/layout/vProcess5"/>
    <dgm:cxn modelId="{49138B6C-8011-4E9B-98FA-2C2054FE05A8}" type="presParOf" srcId="{961E697F-754C-486F-9184-E5C420952927}" destId="{95224B32-2E5B-40AE-82A4-C3531C967622}" srcOrd="10" destOrd="0" presId="urn:microsoft.com/office/officeart/2005/8/layout/vProcess5"/>
    <dgm:cxn modelId="{449A0A16-9BC3-4F7F-8E7D-8BDEC420185E}" type="presParOf" srcId="{961E697F-754C-486F-9184-E5C420952927}" destId="{F1E57433-2919-4F7C-8A19-8D8C208EA782}" srcOrd="11" destOrd="0" presId="urn:microsoft.com/office/officeart/2005/8/layout/vProcess5"/>
    <dgm:cxn modelId="{2FF820A3-ADB8-4068-9F89-CFC24625CE56}" type="presParOf" srcId="{961E697F-754C-486F-9184-E5C420952927}" destId="{4B9A752D-94B2-43B8-8F1B-AB16577FFBD1}" srcOrd="12" destOrd="0" presId="urn:microsoft.com/office/officeart/2005/8/layout/vProcess5"/>
    <dgm:cxn modelId="{C51639D3-B0D9-432C-AA15-81CF7DBECD92}" type="presParOf" srcId="{961E697F-754C-486F-9184-E5C420952927}" destId="{AA01A9A2-C097-433B-8C13-D58D1C27293E}" srcOrd="13" destOrd="0" presId="urn:microsoft.com/office/officeart/2005/8/layout/vProcess5"/>
    <dgm:cxn modelId="{2C35F89B-0FE8-4D2E-BFA2-A0D1D9EF216F}" type="presParOf" srcId="{961E697F-754C-486F-9184-E5C420952927}" destId="{0FE3C5CC-CFC7-44BB-B09D-977BF600DE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Most important course info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Your instructors and helpers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The people who make </a:t>
          </a:r>
          <a:r>
            <a:rPr lang="en-US"/>
            <a:t>this possible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5D43-2E74-4E57-B365-3E830D405564}">
      <dsp:nvSpPr>
        <dsp:cNvPr id="0" name=""/>
        <dsp:cNvSpPr/>
      </dsp:nvSpPr>
      <dsp:spPr>
        <a:xfrm>
          <a:off x="0" y="0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Set-up check</a:t>
          </a:r>
          <a:endParaRPr lang="LID4096" sz="3900" kern="1200" dirty="0"/>
        </a:p>
      </dsp:txBody>
      <dsp:txXfrm>
        <a:off x="25342" y="25342"/>
        <a:ext cx="4422827" cy="814546"/>
      </dsp:txXfrm>
    </dsp:sp>
    <dsp:sp modelId="{6EA64C6E-A5BB-4050-87E4-9C3883B9D7BC}">
      <dsp:nvSpPr>
        <dsp:cNvPr id="0" name=""/>
        <dsp:cNvSpPr/>
      </dsp:nvSpPr>
      <dsp:spPr>
        <a:xfrm>
          <a:off x="407556" y="985401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center</a:t>
          </a:r>
          <a:endParaRPr lang="LID4096" sz="3900" kern="1200" dirty="0"/>
        </a:p>
      </dsp:txBody>
      <dsp:txXfrm>
        <a:off x="432898" y="1010743"/>
        <a:ext cx="4437071" cy="814546"/>
      </dsp:txXfrm>
    </dsp:sp>
    <dsp:sp modelId="{768E547D-29C4-44D4-85DE-1A3A929F328A}">
      <dsp:nvSpPr>
        <dsp:cNvPr id="0" name=""/>
        <dsp:cNvSpPr/>
      </dsp:nvSpPr>
      <dsp:spPr>
        <a:xfrm>
          <a:off x="815112" y="1970803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course</a:t>
          </a:r>
          <a:endParaRPr lang="LID4096" sz="3900" kern="1200" dirty="0"/>
        </a:p>
      </dsp:txBody>
      <dsp:txXfrm>
        <a:off x="840454" y="1996145"/>
        <a:ext cx="4437071" cy="814546"/>
      </dsp:txXfrm>
    </dsp:sp>
    <dsp:sp modelId="{BC134D45-BFE5-4524-AC7F-083868AAC844}">
      <dsp:nvSpPr>
        <dsp:cNvPr id="0" name=""/>
        <dsp:cNvSpPr/>
      </dsp:nvSpPr>
      <dsp:spPr>
        <a:xfrm>
          <a:off x="1222669" y="2956205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Practical stuff</a:t>
          </a:r>
          <a:endParaRPr lang="LID4096" sz="3900" kern="1200" dirty="0"/>
        </a:p>
      </dsp:txBody>
      <dsp:txXfrm>
        <a:off x="1248011" y="2981547"/>
        <a:ext cx="4437071" cy="814546"/>
      </dsp:txXfrm>
    </dsp:sp>
    <dsp:sp modelId="{D6E03B9B-7F98-47E8-9035-98B6E1AD4449}">
      <dsp:nvSpPr>
        <dsp:cNvPr id="0" name=""/>
        <dsp:cNvSpPr/>
      </dsp:nvSpPr>
      <dsp:spPr>
        <a:xfrm>
          <a:off x="1630225" y="3941607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Schedule</a:t>
          </a:r>
          <a:endParaRPr lang="LID4096" sz="3900" kern="1200" dirty="0"/>
        </a:p>
      </dsp:txBody>
      <dsp:txXfrm>
        <a:off x="1655567" y="3966949"/>
        <a:ext cx="4437071" cy="814546"/>
      </dsp:txXfrm>
    </dsp:sp>
    <dsp:sp modelId="{B85595B1-0991-4E69-A3F0-5D48D7896B8C}">
      <dsp:nvSpPr>
        <dsp:cNvPr id="0" name=""/>
        <dsp:cNvSpPr/>
      </dsp:nvSpPr>
      <dsp:spPr>
        <a:xfrm>
          <a:off x="4895311" y="632099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021851" y="632099"/>
        <a:ext cx="309320" cy="423206"/>
      </dsp:txXfrm>
    </dsp:sp>
    <dsp:sp modelId="{7CAF873E-BFDF-475A-B97F-5BA2983840D1}">
      <dsp:nvSpPr>
        <dsp:cNvPr id="0" name=""/>
        <dsp:cNvSpPr/>
      </dsp:nvSpPr>
      <dsp:spPr>
        <a:xfrm>
          <a:off x="5302867" y="1617500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429407" y="1617500"/>
        <a:ext cx="309320" cy="423206"/>
      </dsp:txXfrm>
    </dsp:sp>
    <dsp:sp modelId="{3A8BAD7F-9ACF-487A-BA0C-8E5D03B5BFA4}">
      <dsp:nvSpPr>
        <dsp:cNvPr id="0" name=""/>
        <dsp:cNvSpPr/>
      </dsp:nvSpPr>
      <dsp:spPr>
        <a:xfrm>
          <a:off x="5710424" y="2588482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836964" y="2588482"/>
        <a:ext cx="309320" cy="423206"/>
      </dsp:txXfrm>
    </dsp:sp>
    <dsp:sp modelId="{B3E14E87-9D52-4B3C-96C1-E8EBE42A6C83}">
      <dsp:nvSpPr>
        <dsp:cNvPr id="0" name=""/>
        <dsp:cNvSpPr/>
      </dsp:nvSpPr>
      <dsp:spPr>
        <a:xfrm>
          <a:off x="6117980" y="3583497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6244520" y="3583497"/>
        <a:ext cx="309320" cy="42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Most important course info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Your instructors and helpers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people who make </a:t>
          </a:r>
          <a:r>
            <a:rPr lang="en-US" sz="2700" kern="1200"/>
            <a:t>this possible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here to the collaborative document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EAA72-94C8-4A5B-B7CB-201B6AF0E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212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23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17160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  <p:sldLayoutId id="2147483782" r:id="rId14"/>
    <p:sldLayoutId id="2147483783" r:id="rId15"/>
    <p:sldLayoutId id="21474837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png"/><Relationship Id="rId1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41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eepurl.com/dtjzwP" TargetMode="External"/><Relationship Id="rId4" Type="http://schemas.openxmlformats.org/officeDocument/2006/relationships/hyperlink" Target="http://esciencecenter.nl/events/?f=workshop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@esciencecenter.nl" TargetMode="Externa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6" y="2165475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Intro </a:t>
            </a:r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to Medical Image Processing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624548" y="5349667"/>
            <a:ext cx="9143280" cy="136395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>
                <a:solidFill>
                  <a:srgbClr val="000000"/>
                </a:solidFill>
                <a:latin typeface="Assistant"/>
              </a:rPr>
              <a:t>Candace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Giulia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Crocioni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, MS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Ou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Ko, MS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</p:txBody>
      </p:sp>
      <p:pic>
        <p:nvPicPr>
          <p:cNvPr id="3" name="Picture 2" descr="A close-up of a liver&#10;&#10;Description automatically generated">
            <a:extLst>
              <a:ext uri="{FF2B5EF4-FFF2-40B4-BE49-F238E27FC236}">
                <a16:creationId xmlns:a16="http://schemas.microsoft.com/office/drawing/2014/main" id="{C46272E3-D02D-B0DB-A650-34F747BA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26" y="2208360"/>
            <a:ext cx="2834799" cy="28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87912A70-C0B3-E6FA-DBEB-210D517D3DA7}"/>
              </a:ext>
            </a:extLst>
          </p:cNvPr>
          <p:cNvSpPr/>
          <p:nvPr/>
        </p:nvSpPr>
        <p:spPr>
          <a:xfrm>
            <a:off x="4063977" y="166792"/>
            <a:ext cx="81279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376735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0980" y="1852539"/>
            <a:ext cx="3592232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www.esciencecenter.nl</a:t>
            </a:r>
            <a:r>
              <a:rPr lang="nl-NL" dirty="0"/>
              <a:t>/digital-skills/</a:t>
            </a:r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0981" y="2352616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training@esciencecenter.nl</a:t>
            </a:r>
            <a:endParaRPr lang="nl-NL" dirty="0"/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0981" y="2888187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D59EB-0E2A-F456-8EA1-C6071704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9"/>
          <a:stretch/>
        </p:blipFill>
        <p:spPr>
          <a:xfrm>
            <a:off x="8127954" y="0"/>
            <a:ext cx="4071978" cy="2992099"/>
          </a:xfrm>
          <a:prstGeom prst="rect">
            <a:avLst/>
          </a:prstGeom>
        </p:spPr>
      </p:pic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D229A-5C21-227A-73D3-60445644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3738849"/>
            <a:ext cx="731832" cy="17603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76A494-1C03-DDA0-26C4-0ED3F794A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b="81263"/>
          <a:stretch/>
        </p:blipFill>
        <p:spPr>
          <a:xfrm>
            <a:off x="4063405" y="4649096"/>
            <a:ext cx="2029927" cy="2208904"/>
          </a:xfrm>
          <a:prstGeom prst="rect">
            <a:avLst/>
          </a:prstGeom>
        </p:spPr>
      </p:pic>
      <p:pic>
        <p:nvPicPr>
          <p:cNvPr id="9" name="Tijdelijke aanduiding voor inhoud 9">
            <a:extLst>
              <a:ext uri="{FF2B5EF4-FFF2-40B4-BE49-F238E27FC236}">
                <a16:creationId xmlns:a16="http://schemas.microsoft.com/office/drawing/2014/main" id="{2B686402-5592-8894-E7F8-2ACA3F464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5"/>
          <a:stretch/>
        </p:blipFill>
        <p:spPr>
          <a:xfrm>
            <a:off x="6077409" y="5717283"/>
            <a:ext cx="2029928" cy="1146149"/>
          </a:xfrm>
          <a:prstGeom prst="rect">
            <a:avLst/>
          </a:prstGeom>
        </p:spPr>
      </p:pic>
      <p:pic>
        <p:nvPicPr>
          <p:cNvPr id="11" name="Graphic 10" descr="Ontvanger met effen opvulling">
            <a:extLst>
              <a:ext uri="{FF2B5EF4-FFF2-40B4-BE49-F238E27FC236}">
                <a16:creationId xmlns:a16="http://schemas.microsoft.com/office/drawing/2014/main" id="{48B736F7-0290-B78E-5E57-05B8AD71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131" y="2915787"/>
            <a:ext cx="291889" cy="291889"/>
          </a:xfrm>
          <a:prstGeom prst="rect">
            <a:avLst/>
          </a:prstGeom>
        </p:spPr>
      </p:pic>
      <p:pic>
        <p:nvPicPr>
          <p:cNvPr id="13" name="Graphic 12" descr="Envelop met effen opvulling">
            <a:extLst>
              <a:ext uri="{FF2B5EF4-FFF2-40B4-BE49-F238E27FC236}">
                <a16:creationId xmlns:a16="http://schemas.microsoft.com/office/drawing/2014/main" id="{B718220F-31C0-C659-5AED-9C53048A8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190" y="2366149"/>
            <a:ext cx="359767" cy="359767"/>
          </a:xfrm>
          <a:prstGeom prst="rect">
            <a:avLst/>
          </a:prstGeom>
        </p:spPr>
      </p:pic>
      <p:pic>
        <p:nvPicPr>
          <p:cNvPr id="15" name="Graphic 14" descr="Webontwerp met effen opvulling">
            <a:extLst>
              <a:ext uri="{FF2B5EF4-FFF2-40B4-BE49-F238E27FC236}">
                <a16:creationId xmlns:a16="http://schemas.microsoft.com/office/drawing/2014/main" id="{D90E8C64-A082-C6E3-F770-6D5FF014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1191" y="1815543"/>
            <a:ext cx="359767" cy="359767"/>
          </a:xfrm>
          <a:prstGeom prst="rect">
            <a:avLst/>
          </a:prstGeom>
        </p:spPr>
      </p:pic>
      <p:pic>
        <p:nvPicPr>
          <p:cNvPr id="21" name="Afbeelding 20" descr="Afbeelding met bijl, vectorafbeeldingen&#10;&#10;Automatisch gegenereerde beschrijving">
            <a:extLst>
              <a:ext uri="{FF2B5EF4-FFF2-40B4-BE49-F238E27FC236}">
                <a16:creationId xmlns:a16="http://schemas.microsoft.com/office/drawing/2014/main" id="{A04E5A98-6ACF-B0D0-1671-DFBFA198EE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8" y="3397481"/>
            <a:ext cx="396622" cy="39662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BAD9D4D-4FF6-051E-0CA8-72334812AD6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9" y="4009017"/>
            <a:ext cx="291889" cy="291889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AC16DC2A-9854-3A7E-FC7B-AB4FAEE462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2" y="4549996"/>
            <a:ext cx="340928" cy="34092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77CF833-1AED-72B3-9FD9-057F21BAFE9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EBF532CB-52C9-3A83-89CD-6B799E3B2C96}"/>
              </a:ext>
            </a:extLst>
          </p:cNvPr>
          <p:cNvSpPr txBox="1">
            <a:spLocks/>
          </p:cNvSpPr>
          <p:nvPr/>
        </p:nvSpPr>
        <p:spPr>
          <a:xfrm>
            <a:off x="6637989" y="3437253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</a:t>
            </a:r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9AB01774-7DC4-364E-9EE8-0EF0F20B39C5}"/>
              </a:ext>
            </a:extLst>
          </p:cNvPr>
          <p:cNvSpPr txBox="1">
            <a:spLocks/>
          </p:cNvSpPr>
          <p:nvPr/>
        </p:nvSpPr>
        <p:spPr>
          <a:xfrm>
            <a:off x="6637989" y="4004074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Netherlands </a:t>
            </a:r>
            <a:r>
              <a:rPr lang="nl-NL" err="1"/>
              <a:t>Escience</a:t>
            </a:r>
            <a:r>
              <a:rPr lang="nl-NL"/>
              <a:t> Center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7A7B6EB6-E8CF-F63F-F735-8B4CEC7E4E18}"/>
              </a:ext>
            </a:extLst>
          </p:cNvPr>
          <p:cNvSpPr txBox="1">
            <a:spLocks/>
          </p:cNvSpPr>
          <p:nvPr/>
        </p:nvSpPr>
        <p:spPr>
          <a:xfrm>
            <a:off x="6620957" y="4572488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@eScienceCenter@akademienl.social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E68E063-8371-45E0-6DE5-4FA1EE0E43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5" y="1509042"/>
            <a:ext cx="2086750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443005" y="3309403"/>
            <a:ext cx="7878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Practical course info:</a:t>
            </a:r>
          </a:p>
          <a:p>
            <a:pPr lvl="0"/>
            <a:r>
              <a:rPr lang="en-US" sz="2400" dirty="0"/>
              <a:t>Bathrooms, exits, getting in/out of building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577803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1540042" y="1372549"/>
            <a:ext cx="6430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General guidelines:</a:t>
            </a:r>
          </a:p>
          <a:p>
            <a:r>
              <a:rPr lang="en-US" sz="2400" dirty="0"/>
              <a:t>Play nice, and use the collaborative document</a:t>
            </a:r>
          </a:p>
          <a:p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https://tinyurl.com/medical-image-2024</a:t>
            </a:r>
            <a:r>
              <a:rPr lang="en-US" sz="2400" dirty="0"/>
              <a:t>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1750563" y="4307496"/>
            <a:ext cx="94644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Special guidelines:</a:t>
            </a:r>
          </a:p>
          <a:p>
            <a:r>
              <a:rPr lang="en-US" sz="2400" dirty="0"/>
              <a:t>Advanced materials available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https://tinyurl.com/imaging-advanced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67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528570" y="3232371"/>
            <a:ext cx="64303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Ou Ku:</a:t>
            </a:r>
          </a:p>
          <a:p>
            <a:pPr lvl="0"/>
            <a:r>
              <a:rPr lang="en-US" sz="2400" dirty="0"/>
              <a:t>Earth observation, skilled in data processing and analytics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444039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3065000" y="1494476"/>
            <a:ext cx="6430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Giulia </a:t>
            </a:r>
            <a:r>
              <a:rPr lang="en-US" sz="2400" dirty="0" err="1">
                <a:highlight>
                  <a:srgbClr val="008000"/>
                </a:highlight>
              </a:rPr>
              <a:t>Crocioni</a:t>
            </a:r>
            <a:r>
              <a:rPr lang="en-US" sz="2400" dirty="0">
                <a:highlight>
                  <a:srgbClr val="008000"/>
                </a:highlight>
              </a:rPr>
              <a:t>:</a:t>
            </a:r>
          </a:p>
          <a:p>
            <a:r>
              <a:rPr lang="en-US" sz="2400" dirty="0"/>
              <a:t>Bio-medial engineer, developed complex curriculum</a:t>
            </a:r>
            <a:endParaRPr lang="LID4096" sz="2400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3967566" y="4307496"/>
            <a:ext cx="5230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Candace Makeda Moore:</a:t>
            </a:r>
          </a:p>
          <a:p>
            <a:r>
              <a:rPr lang="en-US" sz="2400" dirty="0"/>
              <a:t>Started work as a photographer and programmer, became a researcher</a:t>
            </a:r>
          </a:p>
          <a:p>
            <a:r>
              <a:rPr lang="en-US" sz="2400" dirty="0"/>
              <a:t>to go to medical school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ended up with a fascination with imaging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1FB79-B1B4-DD1B-1217-920338CC0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586" y="3056774"/>
            <a:ext cx="1486396" cy="1503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9B795-9AE2-6490-927D-B1FEAA449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385" y="1574698"/>
            <a:ext cx="1584994" cy="1530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6A34F-32BA-2BA9-609E-D33F9EF0A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4348" y="4726356"/>
            <a:ext cx="1578816" cy="14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2880847" y="3230395"/>
            <a:ext cx="64303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Sven Van Der </a:t>
            </a:r>
            <a:r>
              <a:rPr lang="en-US" sz="2400" dirty="0" err="1">
                <a:highlight>
                  <a:srgbClr val="008000"/>
                </a:highlight>
              </a:rPr>
              <a:t>Brug</a:t>
            </a:r>
            <a:r>
              <a:rPr lang="en-US" sz="2400" dirty="0">
                <a:highlight>
                  <a:srgbClr val="008000"/>
                </a:highlight>
              </a:rPr>
              <a:t>:</a:t>
            </a:r>
          </a:p>
          <a:p>
            <a:r>
              <a:rPr lang="en-US" sz="2400" b="1" dirty="0"/>
              <a:t>Trainer &amp; Lesson Developer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                  </a:t>
            </a:r>
            <a:r>
              <a:rPr lang="en-US" sz="2400" dirty="0">
                <a:highlight>
                  <a:srgbClr val="008000"/>
                </a:highlight>
              </a:rPr>
              <a:t>Sacha van Bruegel:</a:t>
            </a:r>
          </a:p>
          <a:p>
            <a:pPr lvl="0"/>
            <a:r>
              <a:rPr lang="en-US" sz="2400" dirty="0"/>
              <a:t>                      Event coordinator</a:t>
            </a:r>
            <a:endParaRPr lang="LID4096" sz="2400" dirty="0"/>
          </a:p>
          <a:p>
            <a:pPr lvl="0"/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4801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2585310" y="1478292"/>
            <a:ext cx="7090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 err="1">
                <a:highlight>
                  <a:srgbClr val="008000"/>
                </a:highlight>
              </a:rPr>
              <a:t>Fenne</a:t>
            </a:r>
            <a:r>
              <a:rPr lang="en-US" sz="2400" dirty="0">
                <a:highlight>
                  <a:srgbClr val="008000"/>
                </a:highlight>
              </a:rPr>
              <a:t> </a:t>
            </a:r>
            <a:r>
              <a:rPr lang="en-US" sz="2400" dirty="0" err="1">
                <a:highlight>
                  <a:srgbClr val="008000"/>
                </a:highlight>
              </a:rPr>
              <a:t>Riemslagh</a:t>
            </a:r>
            <a:r>
              <a:rPr lang="en-US" sz="2400" dirty="0">
                <a:highlight>
                  <a:srgbClr val="008000"/>
                </a:highlight>
              </a:rPr>
              <a:t>:</a:t>
            </a:r>
          </a:p>
          <a:p>
            <a:r>
              <a:rPr lang="en-US" sz="2400" b="1" dirty="0"/>
              <a:t>Coordinator Training </a:t>
            </a:r>
            <a:r>
              <a:rPr lang="en-US" sz="2400" b="1" dirty="0" err="1"/>
              <a:t>Programme</a:t>
            </a:r>
            <a:endParaRPr lang="en-US" sz="2400" b="1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3515427" y="5400381"/>
            <a:ext cx="5230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</a:t>
            </a:r>
          </a:p>
          <a:p>
            <a:r>
              <a:rPr lang="en-US" sz="2400" dirty="0" err="1">
                <a:highlight>
                  <a:srgbClr val="008000"/>
                </a:highlight>
              </a:rPr>
              <a:t>Mateuz</a:t>
            </a:r>
            <a:r>
              <a:rPr lang="en-US" sz="2400" dirty="0">
                <a:highlight>
                  <a:srgbClr val="008000"/>
                </a:highlight>
              </a:rPr>
              <a:t> </a:t>
            </a:r>
            <a:r>
              <a:rPr lang="en-US" sz="2400" dirty="0" err="1">
                <a:highlight>
                  <a:srgbClr val="008000"/>
                </a:highlight>
              </a:rPr>
              <a:t>Kuzak</a:t>
            </a:r>
            <a:r>
              <a:rPr lang="en-US" sz="2400" dirty="0">
                <a:highlight>
                  <a:srgbClr val="008000"/>
                </a:highlight>
              </a:rPr>
              <a:t>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Team lead of the training program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8CE59-9C7C-9984-2EA0-0A0503449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578" y="1543706"/>
            <a:ext cx="2044092" cy="1724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2A9229-E5FC-0470-16EF-BE4C13450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9229" y="5025375"/>
            <a:ext cx="1976198" cy="18499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E79843-CB3F-F716-4552-79C42A4A4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667" y="2675154"/>
            <a:ext cx="1737254" cy="1819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B07628-3FFD-F885-D613-F6AFDAE81E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3708" y="4060956"/>
            <a:ext cx="2160371" cy="18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50112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25516"/>
              </p:ext>
            </p:extLst>
          </p:nvPr>
        </p:nvGraphicFramePr>
        <p:xfrm>
          <a:off x="2032000" y="1331495"/>
          <a:ext cx="708793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83" y="371752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check: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94" y="1414379"/>
            <a:ext cx="5401147" cy="52649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downloaded?</a:t>
            </a:r>
          </a:p>
          <a:p>
            <a:pPr marL="0" indent="0">
              <a:buNone/>
            </a:pPr>
            <a:r>
              <a:rPr lang="en-US" sz="1100" dirty="0"/>
              <a:t>       (You can download from </a:t>
            </a:r>
            <a:r>
              <a:rPr lang="en-US" sz="1100" dirty="0" err="1"/>
              <a:t>Zenodo</a:t>
            </a:r>
            <a:r>
              <a:rPr lang="en-US" sz="1100" dirty="0"/>
              <a:t> by instructions)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Environment entered?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dirty="0"/>
          </a:p>
          <a:p>
            <a:r>
              <a:rPr lang="en-US" dirty="0"/>
              <a:t>Collaborative document open?</a:t>
            </a:r>
          </a:p>
          <a:p>
            <a:pPr marL="457200" lvl="1" indent="0">
              <a:buNone/>
            </a:pPr>
            <a:r>
              <a:rPr lang="en-US" dirty="0"/>
              <a:t>	https://tinyurl.com/medical-image-2024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Post-it notes ready?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31A60358-6694-186F-2C4E-70FF33A2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5999" cy="6858000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62" y="530049"/>
            <a:ext cx="4731989" cy="1325563"/>
          </a:xfrm>
        </p:spPr>
        <p:txBody>
          <a:bodyPr/>
          <a:lstStyle/>
          <a:p>
            <a:r>
              <a:rPr lang="en-US" sz="4400" b="1">
                <a:latin typeface="Nunito"/>
              </a:rPr>
              <a:t>Who are we?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88" y="1855612"/>
            <a:ext cx="4751615" cy="4565066"/>
          </a:xfrm>
        </p:spPr>
        <p:txBody>
          <a:bodyPr/>
          <a:lstStyle/>
          <a:p>
            <a:r>
              <a:rPr lang="en-US" dirty="0"/>
              <a:t>The Netherlands eScience Center is a national center for </a:t>
            </a:r>
            <a:r>
              <a:rPr lang="en-US" b="1" dirty="0">
                <a:solidFill>
                  <a:srgbClr val="400439"/>
                </a:solidFill>
              </a:rPr>
              <a:t>innovative software solutions in academic research</a:t>
            </a:r>
            <a:r>
              <a:rPr lang="en-US" dirty="0"/>
              <a:t>.  </a:t>
            </a:r>
          </a:p>
          <a:p>
            <a:r>
              <a:rPr lang="en-US" dirty="0"/>
              <a:t>Our Research Software Engineers</a:t>
            </a:r>
            <a:endParaRPr lang="nl-NL" dirty="0"/>
          </a:p>
          <a:p>
            <a:pPr lvl="1"/>
            <a:r>
              <a:rPr lang="en-US" dirty="0"/>
              <a:t>help researchers interpret results,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make tools and methods reusable for the wider research community,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co-author research and methodological publications</a:t>
            </a:r>
            <a:r>
              <a:rPr lang="en-US" dirty="0"/>
              <a:t>. </a:t>
            </a:r>
            <a:endParaRPr lang="nl-NL" dirty="0">
              <a:cs typeface="Assistant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6" name="Afbeelding 5" descr="Afbeelding met overdekt, vloer, persoon, muur&#10;&#10;Automatisch gegenereerde beschrijving">
            <a:extLst>
              <a:ext uri="{FF2B5EF4-FFF2-40B4-BE49-F238E27FC236}">
                <a16:creationId xmlns:a16="http://schemas.microsoft.com/office/drawing/2014/main" id="{F79DF364-AA0D-021E-9C6B-101FF18F5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92" y="1284708"/>
            <a:ext cx="6075869" cy="40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4CA974C3-7663-AAC2-3B81-BB8B701D531E}"/>
              </a:ext>
            </a:extLst>
          </p:cNvPr>
          <p:cNvSpPr txBox="1"/>
          <p:nvPr/>
        </p:nvSpPr>
        <p:spPr>
          <a:xfrm>
            <a:off x="4272684" y="622079"/>
            <a:ext cx="6156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Training Programme</a:t>
            </a:r>
            <a:r>
              <a:rPr lang="en-GB" sz="3200" b="0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r>
              <a:rPr lang="en-GB" sz="3200" b="0" i="0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endParaRPr lang="en-NL" sz="3200">
              <a:solidFill>
                <a:srgbClr val="F0A944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0E00FD0-4F7E-6A5A-81C0-130D7D7D06FE}"/>
              </a:ext>
            </a:extLst>
          </p:cNvPr>
          <p:cNvSpPr txBox="1"/>
          <p:nvPr/>
        </p:nvSpPr>
        <p:spPr>
          <a:xfrm>
            <a:off x="4396436" y="4796506"/>
            <a:ext cx="5793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Hands-on courses, 2-3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In person &amp;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Based on The Carpentries &amp; </a:t>
            </a:r>
            <a:r>
              <a:rPr lang="en-GB" b="1" dirty="0" err="1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CodeRefinery</a:t>
            </a: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, and in-house developed materials.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9D5187-FF72-80BC-AB5C-0823C858F872}"/>
              </a:ext>
            </a:extLst>
          </p:cNvPr>
          <p:cNvSpPr txBox="1"/>
          <p:nvPr/>
        </p:nvSpPr>
        <p:spPr>
          <a:xfrm>
            <a:off x="4272684" y="1452172"/>
            <a:ext cx="7294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1.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researchers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&amp;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RSEs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workshops,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see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schedule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next slide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2. For data stewards, information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specialists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and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DCCs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Research support masterclass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Online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materials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3. For training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the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instructor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collaborative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lesson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development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4.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organisations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(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externally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organized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workshops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based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our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workshops)</a:t>
            </a:r>
            <a:endParaRPr lang="en-US" b="1" dirty="0">
              <a:solidFill>
                <a:srgbClr val="441C4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75B57AD-BA86-AA81-D990-A058D82A7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35D1089-E9BB-AAEB-6577-0B00E7E15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11" y="6018201"/>
            <a:ext cx="2039005" cy="560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E7A95-150D-99BD-C242-D7F14DF324F3}"/>
              </a:ext>
            </a:extLst>
          </p:cNvPr>
          <p:cNvSpPr txBox="1"/>
          <p:nvPr/>
        </p:nvSpPr>
        <p:spPr>
          <a:xfrm>
            <a:off x="1754365" y="241741"/>
            <a:ext cx="2780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0A944"/>
                </a:solidFill>
                <a:latin typeface="Nunito" pitchFamily="2" charset="77"/>
                <a:cs typeface="Assistant" pitchFamily="2" charset="-79"/>
              </a:rPr>
              <a:t>Schedule 2024</a:t>
            </a:r>
            <a:endParaRPr lang="en-NL" sz="2800" dirty="0">
              <a:solidFill>
                <a:srgbClr val="F0A944"/>
              </a:solidFill>
            </a:endParaRPr>
          </a:p>
        </p:txBody>
      </p:sp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EAFFCDAB-BCB9-597F-340E-E3EB03AF26BC}"/>
              </a:ext>
            </a:extLst>
          </p:cNvPr>
          <p:cNvGraphicFramePr>
            <a:graphicFrameLocks noGrp="1"/>
          </p:cNvGraphicFramePr>
          <p:nvPr/>
        </p:nvGraphicFramePr>
        <p:xfrm>
          <a:off x="538881" y="1178087"/>
          <a:ext cx="10638740" cy="3369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6168">
                  <a:extLst>
                    <a:ext uri="{9D8B030D-6E8A-4147-A177-3AD203B41FA5}">
                      <a16:colId xmlns:a16="http://schemas.microsoft.com/office/drawing/2014/main" val="2606460797"/>
                    </a:ext>
                  </a:extLst>
                </a:gridCol>
                <a:gridCol w="4032186">
                  <a:extLst>
                    <a:ext uri="{9D8B030D-6E8A-4147-A177-3AD203B41FA5}">
                      <a16:colId xmlns:a16="http://schemas.microsoft.com/office/drawing/2014/main" val="3106653730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340081875"/>
                    </a:ext>
                  </a:extLst>
                </a:gridCol>
                <a:gridCol w="4253971">
                  <a:extLst>
                    <a:ext uri="{9D8B030D-6E8A-4147-A177-3AD203B41FA5}">
                      <a16:colId xmlns:a16="http://schemas.microsoft.com/office/drawing/2014/main" val="3799518325"/>
                    </a:ext>
                  </a:extLst>
                </a:gridCol>
              </a:tblGrid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January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NL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38859"/>
                  </a:ext>
                </a:extLst>
              </a:tr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February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deep learning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6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Image Processing with Python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/>
                        <a:t>Introduction to Deep Learning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Image Processing with Python</a:t>
                      </a: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Machine learning in python with scikit-learn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Assistant"/>
                        </a:rPr>
                        <a:t>Collaborative version control with git and GitHub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Machine learning in python with scikit-learn</a:t>
                      </a:r>
                      <a:endParaRPr lang="en-GB" sz="1200" b="0" i="0" u="none" strike="noStrike" noProof="0" dirty="0"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Geospatial Raster and Vector Data with Python 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Collaborative version control with git and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</a:rPr>
                        <a:t>Carpentries instructor training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Reproducible research with R packages</a:t>
                      </a:r>
                      <a:r>
                        <a:rPr lang="en-GB" sz="1200" b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GPU programming</a:t>
                      </a:r>
                      <a:endParaRPr lang="en-US" sz="1200" b="0"/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Carpentries instructor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>
                          <a:solidFill>
                            <a:srgbClr val="441C49"/>
                          </a:solidFill>
                        </a:rPr>
                        <a:t>December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Assistant"/>
                        </a:rPr>
                        <a:t>GPU programming</a:t>
                      </a:r>
                      <a:endParaRPr lang="en-US" sz="1200" b="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3200"/>
                  </a:ext>
                </a:extLst>
              </a:tr>
            </a:tbl>
          </a:graphicData>
        </a:graphic>
      </p:graphicFrame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B9962E-DC5E-609A-40C1-4C29CABCDC95}"/>
              </a:ext>
            </a:extLst>
          </p:cNvPr>
          <p:cNvSpPr txBox="1">
            <a:spLocks/>
          </p:cNvSpPr>
          <p:nvPr/>
        </p:nvSpPr>
        <p:spPr>
          <a:xfrm>
            <a:off x="1057295" y="4777829"/>
            <a:ext cx="9376009" cy="3602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0000"/>
                </a:solidFill>
                <a:latin typeface="Assistant"/>
                <a:cs typeface="Assistant"/>
              </a:rPr>
              <a:t>For exact dates of upcoming workshops (3 months in advance): </a:t>
            </a:r>
            <a:br>
              <a:rPr lang="en-GB" sz="2000" dirty="0">
                <a:latin typeface="Assistant" pitchFamily="2" charset="-79"/>
                <a:cs typeface="Assistant" pitchFamily="2" charset="-79"/>
              </a:rPr>
            </a:br>
            <a:r>
              <a:rPr lang="en-GB" sz="2000" dirty="0">
                <a:solidFill>
                  <a:srgbClr val="00ADDC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esciencecenter.nl/events/?f=workshops</a:t>
            </a:r>
            <a:endParaRPr lang="en-GB" sz="2000" dirty="0">
              <a:solidFill>
                <a:schemeClr val="accent1"/>
              </a:solidFill>
              <a:latin typeface="Assistant"/>
              <a:cs typeface="Assistan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latin typeface="Assistant" pitchFamily="2" charset="-79"/>
                <a:cs typeface="Assistant" pitchFamily="2" charset="-79"/>
              </a:rPr>
              <a:t>To be notified about coming up workshops, subscribe to the Newsletter: </a:t>
            </a:r>
            <a:r>
              <a:rPr lang="en-GB" sz="2000" dirty="0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eepurl.com/</a:t>
            </a:r>
            <a:r>
              <a:rPr lang="en-GB" sz="2000" dirty="0" err="1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dtjzwP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7519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4BDEDEEB-E601-2A3E-0CCE-677197CC8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3391" cy="6858000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36780F94-E403-087A-5A22-CEEA64FB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1725" y="0"/>
            <a:ext cx="2200274" cy="3061254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A9421-2ADC-6C96-0F99-22A262FCC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5999" y="-1"/>
            <a:ext cx="2095130" cy="5838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BC5485A-B8DE-6CFF-2A93-F8892547A3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9"/>
          <a:stretch/>
        </p:blipFill>
        <p:spPr>
          <a:xfrm rot="10800000">
            <a:off x="8132145" y="-36764"/>
            <a:ext cx="4059854" cy="205377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4D21B4-B2AE-FB82-057E-E27F828B6C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1"/>
          <a:stretch/>
        </p:blipFill>
        <p:spPr>
          <a:xfrm>
            <a:off x="8132145" y="4866146"/>
            <a:ext cx="2029927" cy="20013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D68CD41-B8C5-D6B1-BBDB-CC96BDAE17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3B3BAE3-84A1-CEAD-E2CD-CB4DA3C85ED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AA8B73B0-0FBB-D0D7-B90C-C38EA025AF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3" name="Picture 2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4FB2321C-02FA-2361-D3FB-4ED9EA3D2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-19878"/>
            <a:ext cx="5726452" cy="3768628"/>
          </a:xfrm>
          <a:prstGeom prst="rect">
            <a:avLst/>
          </a:prstGeom>
        </p:spPr>
      </p:pic>
      <p:pic>
        <p:nvPicPr>
          <p:cNvPr id="4" name="Picture 3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BB0A109D-19C3-6A5A-DB5C-4D848BA1C3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3055068"/>
            <a:ext cx="5726451" cy="38059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FF6134-568E-F24A-4624-9E03396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" y="2017009"/>
            <a:ext cx="5781844" cy="4212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>
                <a:effectLst/>
                <a:latin typeface="Assistant"/>
                <a:cs typeface="Assistant"/>
              </a:rPr>
              <a:t>Our Digital Skills Workshops are </a:t>
            </a:r>
            <a:r>
              <a:rPr lang="en-GB" sz="2000" dirty="0">
                <a:solidFill>
                  <a:srgbClr val="F0A944"/>
                </a:solidFill>
                <a:effectLst/>
                <a:latin typeface="Assistant"/>
                <a:cs typeface="Assistant"/>
              </a:rPr>
              <a:t> open to researchers in the Netherlands</a:t>
            </a:r>
            <a:r>
              <a:rPr lang="en-GB" sz="2000" b="0" dirty="0">
                <a:effectLst/>
                <a:latin typeface="Assistant"/>
                <a:cs typeface="Assistant"/>
              </a:rPr>
              <a:t>.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We also </a:t>
            </a:r>
            <a:r>
              <a:rPr lang="en-GB" sz="2000" b="0" dirty="0">
                <a:latin typeface="Assistant"/>
                <a:cs typeface="Assistant"/>
              </a:rPr>
              <a:t>offer paid options of standard and custom</a:t>
            </a:r>
            <a:r>
              <a:rPr lang="en-GB" sz="2000" b="0" dirty="0">
                <a:effectLst/>
                <a:latin typeface="Assistant"/>
                <a:cs typeface="Assistant"/>
              </a:rPr>
              <a:t> workshops dedicated to your organisation. To learn more, contact: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	</a:t>
            </a:r>
            <a:r>
              <a:rPr lang="en-GB" sz="2000" b="0" dirty="0">
                <a:solidFill>
                  <a:srgbClr val="00ADDC"/>
                </a:solidFill>
                <a:effectLst/>
                <a:latin typeface="Assistant"/>
                <a:cs typeface="Assistant"/>
              </a:rPr>
              <a:t>training@esciencecenter.nl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endParaRPr lang="en-GB" sz="2000" b="0" dirty="0">
              <a:solidFill>
                <a:srgbClr val="00ADDC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47DD0-B853-61CE-DBC2-44F2A7AE89DC}"/>
              </a:ext>
            </a:extLst>
          </p:cNvPr>
          <p:cNvSpPr txBox="1"/>
          <p:nvPr/>
        </p:nvSpPr>
        <p:spPr>
          <a:xfrm>
            <a:off x="183473" y="958623"/>
            <a:ext cx="6156385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/>
              </a:rPr>
              <a:t>Do you want us to come and teach a workshop at your organisation?</a:t>
            </a:r>
            <a:endParaRPr lang="en-NL" sz="3200">
              <a:solidFill>
                <a:srgbClr val="F0A944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16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3498-8E31-5442-92DB-C15CD7FA94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3096" y="531605"/>
            <a:ext cx="6311347" cy="1181307"/>
          </a:xfrm>
        </p:spPr>
        <p:txBody>
          <a:bodyPr/>
          <a:lstStyle/>
          <a:p>
            <a:r>
              <a:rPr lang="en-NL" dirty="0"/>
              <a:t>Do you want to teach with our materials?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03A0-96AA-3A44-8EFC-BE231B19DE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80717" y="2364891"/>
            <a:ext cx="6205674" cy="2445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/>
              <a:t>All material that we use is open-source and available online</a:t>
            </a:r>
          </a:p>
          <a:p>
            <a:r>
              <a:rPr lang="en-NL"/>
              <a:t>We can help you setup workshops, contact </a:t>
            </a:r>
            <a:r>
              <a:rPr lang="en-NL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training@esciencecenter.nl</a:t>
            </a:r>
            <a:endParaRPr lang="en-NL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73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5BE8-B3AF-0AD1-5D90-E836C876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37" y="1093907"/>
            <a:ext cx="9144000" cy="753432"/>
          </a:xfrm>
        </p:spPr>
        <p:txBody>
          <a:bodyPr/>
          <a:lstStyle/>
          <a:p>
            <a:pPr algn="l"/>
            <a:r>
              <a:rPr lang="en-US" sz="4400" dirty="0">
                <a:ea typeface="+mj-lt"/>
                <a:cs typeface="+mj-lt"/>
              </a:rPr>
              <a:t>Do you want to connect to fellow Research software Trainers?</a:t>
            </a:r>
            <a:endParaRPr lang="en-US" sz="4400" b="0" dirty="0">
              <a:ea typeface="+mj-lt"/>
              <a:cs typeface="+mj-lt"/>
            </a:endParaRPr>
          </a:p>
        </p:txBody>
      </p:sp>
      <p:pic>
        <p:nvPicPr>
          <p:cNvPr id="6" name="Picture 5" descr="A logo for a software training company&#10;&#10;Description automatically generated">
            <a:extLst>
              <a:ext uri="{FF2B5EF4-FFF2-40B4-BE49-F238E27FC236}">
                <a16:creationId xmlns:a16="http://schemas.microsoft.com/office/drawing/2014/main" id="{631D2C76-63D9-EEF9-9338-929625C2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101" y="2138918"/>
            <a:ext cx="3094544" cy="1142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17D03-3040-F05E-8B15-8412D53740E2}"/>
              </a:ext>
            </a:extLst>
          </p:cNvPr>
          <p:cNvSpPr txBox="1"/>
          <p:nvPr/>
        </p:nvSpPr>
        <p:spPr>
          <a:xfrm>
            <a:off x="1404456" y="1847339"/>
            <a:ext cx="570023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ssistant"/>
                <a:ea typeface="Open Sans"/>
                <a:cs typeface="Open Sans"/>
              </a:rPr>
              <a:t>We are a community of training coordinators from Dutch research initiatives delivering training in research software, programming skills, open-source code, and applied data science.</a:t>
            </a:r>
            <a:endParaRPr lang="en-US" sz="2000" dirty="0">
              <a:latin typeface="Assistant"/>
              <a:cs typeface="Assistan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15E8D-0598-FE21-EA2F-EDD028E61D18}"/>
              </a:ext>
            </a:extLst>
          </p:cNvPr>
          <p:cNvSpPr txBox="1"/>
          <p:nvPr/>
        </p:nvSpPr>
        <p:spPr>
          <a:xfrm>
            <a:off x="1466335" y="3170778"/>
            <a:ext cx="5774421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Website:</a:t>
            </a:r>
            <a:r>
              <a:rPr lang="en-GB" sz="24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GB" sz="2400" u="sng" dirty="0">
                <a:solidFill>
                  <a:schemeClr val="accent1"/>
                </a:solidFill>
                <a:ea typeface="+mn-lt"/>
                <a:cs typeface="+mn-lt"/>
              </a:rPr>
              <a:t>researchsoftwaretraining.nl</a:t>
            </a:r>
            <a:endParaRPr lang="en-GB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Email: </a:t>
            </a:r>
            <a:r>
              <a:rPr lang="en-GB" sz="2400" u="sng" dirty="0">
                <a:solidFill>
                  <a:schemeClr val="accent1"/>
                </a:solidFill>
              </a:rPr>
              <a:t>rstnl@escience.nl</a:t>
            </a:r>
          </a:p>
          <a:p>
            <a:endParaRPr lang="en-GB" sz="2400" u="sng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Also there are RSE-meetups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nl-rse.org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5C77B-54D8-826A-D339-6A1C31EC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388" y="4140274"/>
            <a:ext cx="175284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7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766</Words>
  <Application>Microsoft Office PowerPoint</Application>
  <PresentationFormat>Widescreen</PresentationFormat>
  <Paragraphs>172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Assistant</vt:lpstr>
      <vt:lpstr>Calibri</vt:lpstr>
      <vt:lpstr>Calibri Light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Intro to Medical Image Processing  </vt:lpstr>
      <vt:lpstr>PowerPoint Presentation</vt:lpstr>
      <vt:lpstr>Set up check:</vt:lpstr>
      <vt:lpstr>Who are we?</vt:lpstr>
      <vt:lpstr>PowerPoint Presentation</vt:lpstr>
      <vt:lpstr>PowerPoint Presentation</vt:lpstr>
      <vt:lpstr>Our Digital Skills Workshops are  open to researchers in the Netherlands.  We also offer paid options of standard and custom workshops dedicated to your organisation. To learn more, contact:  training@esciencecenter.nl  </vt:lpstr>
      <vt:lpstr>Do you want to teach with our materials?</vt:lpstr>
      <vt:lpstr>Do you want to connect to fellow Research software Trainers?</vt:lpstr>
      <vt:lpstr>Let’s stay in touch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166</cp:revision>
  <dcterms:created xsi:type="dcterms:W3CDTF">2022-12-06T14:01:28Z</dcterms:created>
  <dcterms:modified xsi:type="dcterms:W3CDTF">2024-09-17T13:36:37Z</dcterms:modified>
</cp:coreProperties>
</file>