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76" r:id="rId2"/>
  </p:sldMasterIdLst>
  <p:notesMasterIdLst>
    <p:notesMasterId r:id="rId12"/>
  </p:notesMasterIdLst>
  <p:sldIdLst>
    <p:sldId id="273" r:id="rId3"/>
    <p:sldId id="282" r:id="rId4"/>
    <p:sldId id="284" r:id="rId5"/>
    <p:sldId id="283" r:id="rId6"/>
    <p:sldId id="281" r:id="rId7"/>
    <p:sldId id="277" r:id="rId8"/>
    <p:sldId id="285" r:id="rId9"/>
    <p:sldId id="287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 snapToGrid="0">
      <p:cViewPr varScale="1">
        <p:scale>
          <a:sx n="90" d="100"/>
          <a:sy n="90" d="100"/>
        </p:scale>
        <p:origin x="4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2D9D-C667-489A-831F-0E01110209EA}" type="datetimeFigureOut">
              <a:t>09/12/2024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387-57CF-4E14-B8AF-248418060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F387-57CF-4E14-B8AF-24841806062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71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F387-57CF-4E14-B8AF-24841806062A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308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F387-57CF-4E14-B8AF-24841806062A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477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F387-57CF-4E14-B8AF-24841806062A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6599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F387-57CF-4E14-B8AF-24841806062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690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F387-57CF-4E14-B8AF-24841806062A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8675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F387-57CF-4E14-B8AF-24841806062A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050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F387-57CF-4E14-B8AF-24841806062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0188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F387-57CF-4E14-B8AF-24841806062A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107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13.jpeg"/><Relationship Id="rId4" Type="http://schemas.openxmlformats.org/officeDocument/2006/relationships/hyperlink" Target="https://pubmed.ncbi.nlm.nih.gov/3729307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jpeg"/><Relationship Id="rId5" Type="http://schemas.openxmlformats.org/officeDocument/2006/relationships/hyperlink" Target="https://radiopaedia.org/cases/61830" TargetMode="External"/><Relationship Id="rId4" Type="http://schemas.openxmlformats.org/officeDocument/2006/relationships/hyperlink" Target="https://radiopaedia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299411" y="1836821"/>
            <a:ext cx="94209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endParaRPr lang="en-US" sz="2400" b="1" dirty="0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r>
              <a:rPr lang="en-US" sz="2400" b="1" dirty="0">
                <a:solidFill>
                  <a:srgbClr val="00A0E1"/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23292A2-BB5C-E829-4FE8-6EED9FD4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31" y="177348"/>
            <a:ext cx="9036908" cy="65467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 Image anonymization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974A0-21C0-2F1D-D9BF-1419456DDDCF}"/>
              </a:ext>
            </a:extLst>
          </p:cNvPr>
          <p:cNvSpPr txBox="1"/>
          <p:nvPr/>
        </p:nvSpPr>
        <p:spPr>
          <a:xfrm>
            <a:off x="6023729" y="1836821"/>
            <a:ext cx="5137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3E1B59"/>
              </a:solidFill>
              <a:latin typeface="Assistant" pitchFamily="2" charset="-79"/>
              <a:cs typeface="Assistant" pitchFamily="2" charset="-79"/>
            </a:endParaRPr>
          </a:p>
          <a:p>
            <a:endParaRPr lang="LID4096" sz="2800" dirty="0"/>
          </a:p>
        </p:txBody>
      </p:sp>
      <p:pic>
        <p:nvPicPr>
          <p:cNvPr id="5" name="Graphic 4" descr="Heart lock outline">
            <a:extLst>
              <a:ext uri="{FF2B5EF4-FFF2-40B4-BE49-F238E27FC236}">
                <a16:creationId xmlns:a16="http://schemas.microsoft.com/office/drawing/2014/main" id="{62CB753B-E41A-98FB-F48A-49D4E4697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5190" y="2085310"/>
            <a:ext cx="3305542" cy="3305542"/>
          </a:xfrm>
          <a:prstGeom prst="rect">
            <a:avLst/>
          </a:prstGeom>
        </p:spPr>
      </p:pic>
      <p:pic>
        <p:nvPicPr>
          <p:cNvPr id="8" name="Graphic 7" descr="Folder Search outline">
            <a:extLst>
              <a:ext uri="{FF2B5EF4-FFF2-40B4-BE49-F238E27FC236}">
                <a16:creationId xmlns:a16="http://schemas.microsoft.com/office/drawing/2014/main" id="{93839C13-3DC2-C9D7-2251-BFA52CC87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1554" y="2340436"/>
            <a:ext cx="914400" cy="914400"/>
          </a:xfrm>
          <a:prstGeom prst="rect">
            <a:avLst/>
          </a:prstGeom>
        </p:spPr>
      </p:pic>
      <p:pic>
        <p:nvPicPr>
          <p:cNvPr id="10" name="Graphic 9" descr="Research outline">
            <a:extLst>
              <a:ext uri="{FF2B5EF4-FFF2-40B4-BE49-F238E27FC236}">
                <a16:creationId xmlns:a16="http://schemas.microsoft.com/office/drawing/2014/main" id="{3464A2EC-309F-5BA6-D0BA-6A35C3E408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27042" y="3328349"/>
            <a:ext cx="914400" cy="91440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3CF2CBBC-3473-EFA7-3106-5E9C02DACB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2532" y="42427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299411" y="1836821"/>
            <a:ext cx="94209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endParaRPr lang="en-US" sz="2400" b="1" dirty="0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r>
              <a:rPr lang="en-US" sz="2400" b="1" dirty="0">
                <a:solidFill>
                  <a:srgbClr val="00A0E1"/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795867" y="4487333"/>
            <a:ext cx="971973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Metadata such as patient names and addresses </a:t>
            </a:r>
            <a:r>
              <a:rPr lang="en-US" sz="2400" dirty="0">
                <a:sym typeface="Wingdings" panose="05000000000000000000" pitchFamily="2" charset="2"/>
              </a:rPr>
              <a:t> identification</a:t>
            </a:r>
          </a:p>
          <a:p>
            <a:r>
              <a:rPr lang="en-US" sz="2400" dirty="0"/>
              <a:t>Even images without obvious metadata </a:t>
            </a:r>
            <a:r>
              <a:rPr lang="en-US" sz="2400" dirty="0">
                <a:sym typeface="Wingdings" panose="05000000000000000000" pitchFamily="2" charset="2"/>
              </a:rPr>
              <a:t> identification?</a:t>
            </a:r>
            <a:endParaRPr lang="en-US" sz="2400" dirty="0">
              <a:cs typeface="Segoe UI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23292A2-BB5C-E829-4FE8-6EED9FD4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31" y="177348"/>
            <a:ext cx="9036908" cy="65467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 Image anonymization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974A0-21C0-2F1D-D9BF-1419456DDDCF}"/>
              </a:ext>
            </a:extLst>
          </p:cNvPr>
          <p:cNvSpPr txBox="1"/>
          <p:nvPr/>
        </p:nvSpPr>
        <p:spPr>
          <a:xfrm>
            <a:off x="6023729" y="1836821"/>
            <a:ext cx="5137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3E1B59"/>
              </a:solidFill>
              <a:latin typeface="Assistant" pitchFamily="2" charset="-79"/>
              <a:cs typeface="Assistant" pitchFamily="2" charset="-79"/>
            </a:endParaRPr>
          </a:p>
          <a:p>
            <a:endParaRPr lang="LID4096" sz="2800" dirty="0"/>
          </a:p>
        </p:txBody>
      </p:sp>
      <p:pic>
        <p:nvPicPr>
          <p:cNvPr id="7" name="Graphic 6" descr="Snowflake outline">
            <a:extLst>
              <a:ext uri="{FF2B5EF4-FFF2-40B4-BE49-F238E27FC236}">
                <a16:creationId xmlns:a16="http://schemas.microsoft.com/office/drawing/2014/main" id="{5463E5F3-084E-3742-3C1E-F6D818E32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8805" y="1340718"/>
            <a:ext cx="3392864" cy="33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299411" y="1836821"/>
            <a:ext cx="94209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endParaRPr lang="en-US" sz="2400" b="1" dirty="0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r>
              <a:rPr lang="en-US" sz="2400" b="1" dirty="0">
                <a:solidFill>
                  <a:srgbClr val="00A0E1"/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2284413" y="1452100"/>
            <a:ext cx="843597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Many tools could help you deal with DICOM metadata:</a:t>
            </a:r>
          </a:p>
          <a:p>
            <a:pPr algn="ctr"/>
            <a:endParaRPr lang="en-US" sz="2400" dirty="0">
              <a:cs typeface="Segoe UI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cs typeface="Segoe UI"/>
              </a:rPr>
              <a:t>SITK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err="1">
                <a:cs typeface="Segoe UI"/>
              </a:rPr>
              <a:t>PyDICOM</a:t>
            </a:r>
            <a:endParaRPr lang="en-US" sz="2400" dirty="0">
              <a:cs typeface="Segoe UI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err="1">
                <a:cs typeface="Segoe UI"/>
              </a:rPr>
              <a:t>Medpy</a:t>
            </a:r>
            <a:endParaRPr lang="en-US" sz="2400" dirty="0">
              <a:cs typeface="Segoe UI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strike="sngStrike" dirty="0">
                <a:cs typeface="Segoe UI"/>
              </a:rPr>
              <a:t>bare python</a:t>
            </a: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23292A2-BB5C-E829-4FE8-6EED9FD4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31" y="177348"/>
            <a:ext cx="9036908" cy="65467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 Image anonymization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974A0-21C0-2F1D-D9BF-1419456DDDCF}"/>
              </a:ext>
            </a:extLst>
          </p:cNvPr>
          <p:cNvSpPr txBox="1"/>
          <p:nvPr/>
        </p:nvSpPr>
        <p:spPr>
          <a:xfrm>
            <a:off x="6023729" y="1836821"/>
            <a:ext cx="5137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3E1B59"/>
              </a:solidFill>
              <a:latin typeface="Assistant" pitchFamily="2" charset="-79"/>
              <a:cs typeface="Assistant" pitchFamily="2" charset="-79"/>
            </a:endParaRPr>
          </a:p>
          <a:p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59609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299411" y="1836821"/>
            <a:ext cx="94209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endParaRPr lang="en-US" sz="2400" b="1" dirty="0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r>
              <a:rPr lang="en-US" sz="2400" b="1" dirty="0">
                <a:solidFill>
                  <a:srgbClr val="00A0E1"/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791922" y="1421322"/>
            <a:ext cx="7878363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cs typeface="Segoe UI"/>
            </a:endParaRPr>
          </a:p>
          <a:p>
            <a:r>
              <a:rPr lang="en-US" sz="2800" dirty="0">
                <a:cs typeface="Segoe UI"/>
              </a:rPr>
              <a:t>Metadata approaches: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cs typeface="Segoe 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Segoe UI"/>
              </a:rPr>
              <a:t>K-anonymity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cs typeface="Segoe 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Segoe UI"/>
              </a:rPr>
              <a:t>Peel everything you don’t need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cs typeface="Segoe 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Segoe UI"/>
              </a:rPr>
              <a:t>Remember DICOM fields can be used oddly and search for names, addresses,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cs typeface="Segoe 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Segoe UI"/>
              </a:rPr>
              <a:t>Share “wisely”?</a:t>
            </a:r>
          </a:p>
          <a:p>
            <a:endParaRPr lang="en-US" sz="2400" dirty="0">
              <a:cs typeface="Segoe UI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23292A2-BB5C-E829-4FE8-6EED9FD4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31" y="177348"/>
            <a:ext cx="9036908" cy="65467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 Image anonymization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3531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3843867" y="1065205"/>
            <a:ext cx="87868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Faces, defacing</a:t>
            </a:r>
            <a:endParaRPr lang="en-US" sz="3600" dirty="0">
              <a:cs typeface="Segoe UI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23292A2-BB5C-E829-4FE8-6EED9FD4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31" y="177348"/>
            <a:ext cx="9036908" cy="65467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 Image anonymization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974A0-21C0-2F1D-D9BF-1419456DDDCF}"/>
              </a:ext>
            </a:extLst>
          </p:cNvPr>
          <p:cNvSpPr txBox="1"/>
          <p:nvPr/>
        </p:nvSpPr>
        <p:spPr>
          <a:xfrm>
            <a:off x="6023729" y="1836821"/>
            <a:ext cx="5137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3E1B59"/>
              </a:solidFill>
              <a:latin typeface="Assistant" pitchFamily="2" charset="-79"/>
              <a:cs typeface="Assistant" pitchFamily="2" charset="-79"/>
            </a:endParaRPr>
          </a:p>
          <a:p>
            <a:endParaRPr lang="LID4096" sz="2800" dirty="0"/>
          </a:p>
        </p:txBody>
      </p:sp>
      <p:pic>
        <p:nvPicPr>
          <p:cNvPr id="11" name="Picture 10" descr="A collage of images of a person's head&#10;&#10;Description automatically generated">
            <a:extLst>
              <a:ext uri="{FF2B5EF4-FFF2-40B4-BE49-F238E27FC236}">
                <a16:creationId xmlns:a16="http://schemas.microsoft.com/office/drawing/2014/main" id="{54225DDB-1285-D797-A8A8-899807B00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8" y="1776608"/>
            <a:ext cx="3626246" cy="30646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B073D6-72CF-824B-F484-C498591A2C5A}"/>
              </a:ext>
            </a:extLst>
          </p:cNvPr>
          <p:cNvSpPr txBox="1"/>
          <p:nvPr/>
        </p:nvSpPr>
        <p:spPr>
          <a:xfrm>
            <a:off x="967833" y="4938640"/>
            <a:ext cx="3784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effectLst/>
                <a:highlight>
                  <a:srgbClr val="F8F9F9"/>
                </a:highlight>
                <a:latin typeface="Mulish"/>
              </a:rPr>
              <a:t>Image from ‘A reproducibility evaluation of the effects of MRI defacing on brain segmentation’ by </a:t>
            </a:r>
            <a:r>
              <a:rPr lang="en-US" sz="1000" b="0" i="0" dirty="0" err="1">
                <a:effectLst/>
                <a:highlight>
                  <a:srgbClr val="F8F9F9"/>
                </a:highlight>
                <a:latin typeface="Mulish"/>
              </a:rPr>
              <a:t>Chenyu</a:t>
            </a:r>
            <a:r>
              <a:rPr lang="en-US" sz="1000" b="0" i="0" dirty="0">
                <a:effectLst/>
                <a:highlight>
                  <a:srgbClr val="F8F9F9"/>
                </a:highlight>
                <a:latin typeface="Mulish"/>
              </a:rPr>
              <a:t> Gao, Bennett A. Landman, Jerry L. Prince, and Aaron </a:t>
            </a:r>
            <a:r>
              <a:rPr lang="en-US" sz="1000" b="0" i="0" dirty="0" err="1">
                <a:effectLst/>
                <a:highlight>
                  <a:srgbClr val="F8F9F9"/>
                </a:highlight>
                <a:latin typeface="Mulish"/>
              </a:rPr>
              <a:t>Carass</a:t>
            </a:r>
            <a:r>
              <a:rPr lang="en-US" sz="1000" b="0" i="0" dirty="0">
                <a:effectLst/>
                <a:highlight>
                  <a:srgbClr val="F8F9F9"/>
                </a:highlight>
                <a:latin typeface="Mulish"/>
              </a:rPr>
              <a:t> (preprint available at </a:t>
            </a:r>
            <a:r>
              <a:rPr lang="en-US" sz="1000" b="0" i="0" u="none" strike="noStrike" dirty="0">
                <a:effectLst/>
                <a:latin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https://pubmed.ncbi.nlm.nih.gov/37293070/</a:t>
            </a:r>
            <a:r>
              <a:rPr lang="en-US" sz="1000" b="0" i="0" dirty="0">
                <a:effectLst/>
                <a:highlight>
                  <a:srgbClr val="F8F9F9"/>
                </a:highlight>
                <a:latin typeface="Mulish"/>
              </a:rPr>
              <a:t> or on </a:t>
            </a:r>
            <a:r>
              <a:rPr lang="en-US" sz="1000" b="0" i="0" dirty="0" err="1">
                <a:effectLst/>
                <a:highlight>
                  <a:srgbClr val="F8F9F9"/>
                </a:highlight>
                <a:latin typeface="Mulish"/>
              </a:rPr>
              <a:t>MedRxiv</a:t>
            </a:r>
            <a:r>
              <a:rPr lang="en-US" sz="1000" b="0" i="0" dirty="0">
                <a:effectLst/>
                <a:highlight>
                  <a:srgbClr val="F8F9F9"/>
                </a:highlight>
                <a:latin typeface="Mulish"/>
              </a:rPr>
              <a:t>)</a:t>
            </a:r>
            <a:endParaRPr lang="LID4096" sz="1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40F003-0151-AF9E-19AC-428E4CC1F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799" y="1776608"/>
            <a:ext cx="4926832" cy="306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909B18-BF08-F981-13F3-A3A15AAA2B55}"/>
              </a:ext>
            </a:extLst>
          </p:cNvPr>
          <p:cNvSpPr txBox="1"/>
          <p:nvPr/>
        </p:nvSpPr>
        <p:spPr>
          <a:xfrm>
            <a:off x="9009157" y="4843420"/>
            <a:ext cx="1683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effectLst/>
                <a:highlight>
                  <a:srgbClr val="FFFFFF"/>
                </a:highlight>
                <a:latin typeface="Helvetica Neue"/>
              </a:rPr>
              <a:t> Julie D. White, </a:t>
            </a:r>
            <a:r>
              <a:rPr lang="en-US" sz="1000" b="0" i="0" u="none" strike="noStrike" dirty="0">
                <a:effectLst/>
                <a:highlight>
                  <a:srgbClr val="FFFFFF"/>
                </a:highlight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14803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299411" y="1836821"/>
            <a:ext cx="94209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endParaRPr lang="en-US" sz="2400" b="1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r>
              <a:rPr lang="en-US" sz="2400" b="1">
                <a:solidFill>
                  <a:srgbClr val="00A0E1"/>
                </a:solidFill>
                <a:latin typeface="Assistant" pitchFamily="2" charset="-79"/>
                <a:cs typeface="Assistant" pitchFamily="2" charset="-79"/>
              </a:rPr>
              <a:t>   </a:t>
            </a:r>
            <a:endParaRPr lang="en-US" sz="2400" b="1" dirty="0">
              <a:solidFill>
                <a:srgbClr val="00A0E1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23292A2-BB5C-E829-4FE8-6EED9FD4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31" y="177348"/>
            <a:ext cx="9036908" cy="65467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 Image anonymization 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974A0-21C0-2F1D-D9BF-1419456DDDCF}"/>
              </a:ext>
            </a:extLst>
          </p:cNvPr>
          <p:cNvSpPr txBox="1"/>
          <p:nvPr/>
        </p:nvSpPr>
        <p:spPr>
          <a:xfrm>
            <a:off x="6023729" y="1836821"/>
            <a:ext cx="5137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>
              <a:solidFill>
                <a:srgbClr val="3E1B59"/>
              </a:solidFill>
              <a:latin typeface="Assistant" pitchFamily="2" charset="-79"/>
              <a:cs typeface="Assistant" pitchFamily="2" charset="-79"/>
            </a:endParaRPr>
          </a:p>
          <a:p>
            <a:endParaRPr lang="LID4096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69AA4-0711-959B-CAE5-A3B713772B09}"/>
              </a:ext>
            </a:extLst>
          </p:cNvPr>
          <p:cNvSpPr txBox="1"/>
          <p:nvPr/>
        </p:nvSpPr>
        <p:spPr>
          <a:xfrm>
            <a:off x="939800" y="1092200"/>
            <a:ext cx="106595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0" i="0" dirty="0">
                <a:solidFill>
                  <a:srgbClr val="383838"/>
                </a:solidFill>
                <a:effectLst/>
                <a:highlight>
                  <a:srgbClr val="FFFFFF"/>
                </a:highlight>
                <a:latin typeface="Mulish"/>
              </a:rPr>
              <a:t>Beyond faces...</a:t>
            </a:r>
          </a:p>
          <a:p>
            <a:pPr algn="ctr"/>
            <a:endParaRPr lang="en-US" sz="2400" b="0" i="0" u="none" strike="noStrike" dirty="0">
              <a:solidFill>
                <a:srgbClr val="00B05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pic>
        <p:nvPicPr>
          <p:cNvPr id="1026" name="Picture 2" descr="jewlery artifact">
            <a:extLst>
              <a:ext uri="{FF2B5EF4-FFF2-40B4-BE49-F238E27FC236}">
                <a16:creationId xmlns:a16="http://schemas.microsoft.com/office/drawing/2014/main" id="{682F908F-FBE4-D34E-751D-217D6413D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11" y="1928813"/>
            <a:ext cx="3701520" cy="33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69AA4-0711-959B-CAE5-A3B713772B09}"/>
              </a:ext>
            </a:extLst>
          </p:cNvPr>
          <p:cNvSpPr txBox="1"/>
          <p:nvPr/>
        </p:nvSpPr>
        <p:spPr>
          <a:xfrm>
            <a:off x="1215428" y="5352927"/>
            <a:ext cx="37855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highlight>
                  <a:srgbClr val="F8F9F9"/>
                </a:highlight>
                <a:latin typeface="Mulish"/>
              </a:rPr>
              <a:t>Case courtesy of Ian </a:t>
            </a:r>
            <a:r>
              <a:rPr lang="en-US" sz="1400" b="0" i="0" dirty="0" err="1">
                <a:effectLst/>
                <a:highlight>
                  <a:srgbClr val="F8F9F9"/>
                </a:highlight>
                <a:latin typeface="Mulish"/>
              </a:rPr>
              <a:t>Bickle</a:t>
            </a:r>
            <a:r>
              <a:rPr lang="en-US" sz="1400" b="0" i="0" dirty="0">
                <a:effectLst/>
                <a:highlight>
                  <a:srgbClr val="F8F9F9"/>
                </a:highlight>
                <a:latin typeface="Mulish"/>
              </a:rPr>
              <a:t>, </a:t>
            </a:r>
            <a:r>
              <a:rPr lang="en-US" sz="1400" b="0" i="0" u="none" strike="noStrike" dirty="0">
                <a:effectLst/>
                <a:latin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Radiopaedia.org</a:t>
            </a:r>
            <a:r>
              <a:rPr lang="en-US" sz="1400" b="0" i="0" dirty="0">
                <a:effectLst/>
                <a:highlight>
                  <a:srgbClr val="F8F9F9"/>
                </a:highlight>
                <a:latin typeface="Mulish"/>
              </a:rPr>
              <a:t>. From the case </a:t>
            </a:r>
            <a:r>
              <a:rPr lang="en-US" sz="1400" b="0" i="0" u="none" strike="noStrike" dirty="0" err="1">
                <a:effectLst/>
                <a:latin typeface="Mulish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rID</a:t>
            </a:r>
            <a:r>
              <a:rPr lang="en-US" sz="1400" b="0" i="0" u="none" strike="noStrike" dirty="0">
                <a:effectLst/>
                <a:latin typeface="Mulish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61830</a:t>
            </a:r>
            <a:endParaRPr lang="LID4096" sz="1400" dirty="0"/>
          </a:p>
        </p:txBody>
      </p:sp>
      <p:pic>
        <p:nvPicPr>
          <p:cNvPr id="5122" name="Picture 2" descr="Radiology Graduation Gift, Personalized Name Necklace, Xray Gifts, Xray ...">
            <a:extLst>
              <a:ext uri="{FF2B5EF4-FFF2-40B4-BE49-F238E27FC236}">
                <a16:creationId xmlns:a16="http://schemas.microsoft.com/office/drawing/2014/main" id="{9B65E224-971D-3776-38A5-E7A43E81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29" y="1933219"/>
            <a:ext cx="4488768" cy="448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71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299411" y="1836821"/>
            <a:ext cx="94209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endParaRPr lang="en-US" sz="2400" b="1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r>
              <a:rPr lang="en-US" sz="2400" b="1">
                <a:solidFill>
                  <a:srgbClr val="00A0E1"/>
                </a:solidFill>
                <a:latin typeface="Assistant" pitchFamily="2" charset="-79"/>
                <a:cs typeface="Assistant" pitchFamily="2" charset="-79"/>
              </a:rPr>
              <a:t>   </a:t>
            </a:r>
            <a:endParaRPr lang="en-US" sz="2400" b="1" dirty="0">
              <a:solidFill>
                <a:srgbClr val="00A0E1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23292A2-BB5C-E829-4FE8-6EED9FD4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31" y="177348"/>
            <a:ext cx="9036908" cy="65467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 Image anonymization 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974A0-21C0-2F1D-D9BF-1419456DDDCF}"/>
              </a:ext>
            </a:extLst>
          </p:cNvPr>
          <p:cNvSpPr txBox="1"/>
          <p:nvPr/>
        </p:nvSpPr>
        <p:spPr>
          <a:xfrm>
            <a:off x="6023729" y="1836821"/>
            <a:ext cx="5137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>
              <a:solidFill>
                <a:srgbClr val="3E1B59"/>
              </a:solidFill>
              <a:latin typeface="Assistant" pitchFamily="2" charset="-79"/>
              <a:cs typeface="Assistant" pitchFamily="2" charset="-79"/>
            </a:endParaRPr>
          </a:p>
          <a:p>
            <a:endParaRPr lang="LID4096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69AA4-0711-959B-CAE5-A3B713772B09}"/>
              </a:ext>
            </a:extLst>
          </p:cNvPr>
          <p:cNvSpPr txBox="1"/>
          <p:nvPr/>
        </p:nvSpPr>
        <p:spPr>
          <a:xfrm>
            <a:off x="939800" y="1092200"/>
            <a:ext cx="1065953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383838"/>
                </a:solidFill>
                <a:highlight>
                  <a:srgbClr val="FFFFFF"/>
                </a:highlight>
                <a:latin typeface="Mulish"/>
              </a:rPr>
              <a:t>Text in unexpected places</a:t>
            </a:r>
            <a:r>
              <a:rPr lang="en-US" sz="4000" b="0" i="0" dirty="0">
                <a:solidFill>
                  <a:srgbClr val="383838"/>
                </a:solidFill>
                <a:effectLst/>
                <a:highlight>
                  <a:srgbClr val="FFFFFF"/>
                </a:highlight>
                <a:latin typeface="Mulish"/>
              </a:rPr>
              <a:t>...</a:t>
            </a:r>
          </a:p>
          <a:p>
            <a:pPr algn="ctr"/>
            <a:r>
              <a:rPr lang="en-US" sz="4000" b="0" i="0" dirty="0">
                <a:solidFill>
                  <a:srgbClr val="383838"/>
                </a:solidFill>
                <a:effectLst/>
                <a:highlight>
                  <a:srgbClr val="FFFFFF"/>
                </a:highlight>
                <a:latin typeface="Mulish"/>
              </a:rPr>
              <a:t>Various meth</a:t>
            </a:r>
            <a:r>
              <a:rPr lang="en-US" sz="4000" dirty="0">
                <a:solidFill>
                  <a:srgbClr val="383838"/>
                </a:solidFill>
                <a:highlight>
                  <a:srgbClr val="FFFFFF"/>
                </a:highlight>
                <a:latin typeface="Mulish"/>
              </a:rPr>
              <a:t>ods depend on how it is annotated</a:t>
            </a:r>
            <a:endParaRPr lang="en-US" sz="4000" b="0" i="0" dirty="0">
              <a:solidFill>
                <a:srgbClr val="383838"/>
              </a:solidFill>
              <a:effectLst/>
              <a:highlight>
                <a:srgbClr val="FFFFFF"/>
              </a:highlight>
              <a:latin typeface="Mulish"/>
            </a:endParaRPr>
          </a:p>
          <a:p>
            <a:pPr algn="ctr"/>
            <a:endParaRPr lang="en-US" sz="2400" b="0" i="0" u="none" strike="noStrike" dirty="0">
              <a:solidFill>
                <a:srgbClr val="00B05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F76E6-C237-0797-B51C-A26636887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632" y="2382341"/>
            <a:ext cx="5353797" cy="3639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D5200B-9061-FF5E-1DA1-A9102E988D11}"/>
              </a:ext>
            </a:extLst>
          </p:cNvPr>
          <p:cNvSpPr txBox="1"/>
          <p:nvPr/>
        </p:nvSpPr>
        <p:spPr>
          <a:xfrm>
            <a:off x="2899954" y="6126654"/>
            <a:ext cx="585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from Gary Kin-</a:t>
            </a:r>
            <a:r>
              <a:rPr lang="en-US" sz="1000" dirty="0" err="1"/>
              <a:t>wai</a:t>
            </a:r>
            <a:r>
              <a:rPr lang="en-US" sz="1000" dirty="0"/>
              <a:t> Tsui Tao Chan, Automatic Selective Removal of Embedded Patient Information From Image Content of DICOM Files, AJR (2012)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319732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299411" y="1836821"/>
            <a:ext cx="94209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endParaRPr lang="en-US" sz="2400" b="1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r>
              <a:rPr lang="en-US" sz="2400" b="1">
                <a:solidFill>
                  <a:srgbClr val="00A0E1"/>
                </a:solidFill>
                <a:latin typeface="Assistant" pitchFamily="2" charset="-79"/>
                <a:cs typeface="Assistant" pitchFamily="2" charset="-79"/>
              </a:rPr>
              <a:t>   </a:t>
            </a:r>
            <a:endParaRPr lang="en-US" sz="2400" b="1" dirty="0">
              <a:solidFill>
                <a:srgbClr val="00A0E1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23292A2-BB5C-E829-4FE8-6EED9FD4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31" y="177348"/>
            <a:ext cx="9036908" cy="65467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 Image anonymization 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974A0-21C0-2F1D-D9BF-1419456DDDCF}"/>
              </a:ext>
            </a:extLst>
          </p:cNvPr>
          <p:cNvSpPr txBox="1"/>
          <p:nvPr/>
        </p:nvSpPr>
        <p:spPr>
          <a:xfrm>
            <a:off x="6023729" y="1836821"/>
            <a:ext cx="5137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>
              <a:solidFill>
                <a:srgbClr val="3E1B59"/>
              </a:solidFill>
              <a:latin typeface="Assistant" pitchFamily="2" charset="-79"/>
              <a:cs typeface="Assistant" pitchFamily="2" charset="-79"/>
            </a:endParaRPr>
          </a:p>
          <a:p>
            <a:endParaRPr lang="LID4096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69AA4-0711-959B-CAE5-A3B713772B09}"/>
              </a:ext>
            </a:extLst>
          </p:cNvPr>
          <p:cNvSpPr txBox="1"/>
          <p:nvPr/>
        </p:nvSpPr>
        <p:spPr>
          <a:xfrm>
            <a:off x="939800" y="1092200"/>
            <a:ext cx="106595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383838"/>
                </a:solidFill>
                <a:highlight>
                  <a:srgbClr val="FFFFFF"/>
                </a:highlight>
                <a:latin typeface="Mulish"/>
              </a:rPr>
              <a:t>Let’s get coding</a:t>
            </a:r>
            <a:endParaRPr lang="en-US" sz="4000" b="0" i="0" dirty="0">
              <a:solidFill>
                <a:srgbClr val="383838"/>
              </a:solidFill>
              <a:effectLst/>
              <a:highlight>
                <a:srgbClr val="FFFFFF"/>
              </a:highlight>
              <a:latin typeface="Mulish"/>
            </a:endParaRPr>
          </a:p>
          <a:p>
            <a:pPr algn="ctr"/>
            <a:endParaRPr lang="en-US" sz="2400" b="0" i="0" u="none" strike="noStrike" dirty="0">
              <a:solidFill>
                <a:srgbClr val="00B05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5200B-9061-FF5E-1DA1-A9102E988D11}"/>
              </a:ext>
            </a:extLst>
          </p:cNvPr>
          <p:cNvSpPr txBox="1"/>
          <p:nvPr/>
        </p:nvSpPr>
        <p:spPr>
          <a:xfrm>
            <a:off x="2899954" y="6126654"/>
            <a:ext cx="5852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A84C9-27EF-13CE-FDB9-8B3C316B1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25" y="1961945"/>
            <a:ext cx="9316750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299411" y="1836821"/>
            <a:ext cx="94209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endParaRPr lang="en-US" sz="2400" b="1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r>
              <a:rPr lang="en-US" sz="2400" b="1">
                <a:solidFill>
                  <a:srgbClr val="00A0E1"/>
                </a:solidFill>
                <a:latin typeface="Assistant" pitchFamily="2" charset="-79"/>
                <a:cs typeface="Assistant" pitchFamily="2" charset="-79"/>
              </a:rPr>
              <a:t>   </a:t>
            </a:r>
            <a:endParaRPr lang="en-US" sz="2400" b="1" dirty="0">
              <a:solidFill>
                <a:srgbClr val="00A0E1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23292A2-BB5C-E829-4FE8-6EED9FD4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31" y="177348"/>
            <a:ext cx="9036908" cy="65467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 Image anonymization 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974A0-21C0-2F1D-D9BF-1419456DDDCF}"/>
              </a:ext>
            </a:extLst>
          </p:cNvPr>
          <p:cNvSpPr txBox="1"/>
          <p:nvPr/>
        </p:nvSpPr>
        <p:spPr>
          <a:xfrm>
            <a:off x="6023729" y="1836821"/>
            <a:ext cx="5137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>
              <a:solidFill>
                <a:srgbClr val="3E1B59"/>
              </a:solidFill>
              <a:latin typeface="Assistant" pitchFamily="2" charset="-79"/>
              <a:cs typeface="Assistant" pitchFamily="2" charset="-79"/>
            </a:endParaRPr>
          </a:p>
          <a:p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5200B-9061-FF5E-1DA1-A9102E988D11}"/>
              </a:ext>
            </a:extLst>
          </p:cNvPr>
          <p:cNvSpPr txBox="1"/>
          <p:nvPr/>
        </p:nvSpPr>
        <p:spPr>
          <a:xfrm>
            <a:off x="2899954" y="6126654"/>
            <a:ext cx="5852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4D3F0-F6C9-AD7B-42E2-3F9C415F1122}"/>
              </a:ext>
            </a:extLst>
          </p:cNvPr>
          <p:cNvSpPr txBox="1"/>
          <p:nvPr/>
        </p:nvSpPr>
        <p:spPr>
          <a:xfrm>
            <a:off x="262467" y="1100667"/>
            <a:ext cx="114299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Key Points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Certain metadata should almost always be removed from DICOM files before sharing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Sharing only image files such as JPEGs or </a:t>
            </a:r>
            <a:r>
              <a:rPr lang="en-US" sz="2000" dirty="0" err="1"/>
              <a:t>NIfTI</a:t>
            </a:r>
            <a:r>
              <a:rPr lang="en-US" sz="2000" dirty="0"/>
              <a:t> can mitigate risks associated with metadata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Imaging data alone, even without explicit metadata, can sometimes lead to patient identification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Automated tools are available to strip metadata from DICOMs, but manual verification is necessary due to inconsistencies in how fields are utilized.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Tools exist to deface images to further protect </a:t>
            </a:r>
            <a:r>
              <a:rPr lang="en-US" sz="2000"/>
              <a:t>patient identity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Several Python libraries enable access to DICOM metadata</a:t>
            </a:r>
          </a:p>
        </p:txBody>
      </p:sp>
    </p:spTree>
    <p:extLst>
      <p:ext uri="{BB962C8B-B14F-4D97-AF65-F5344CB8AC3E}">
        <p14:creationId xmlns:p14="http://schemas.microsoft.com/office/powerpoint/2010/main" val="244087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318</Words>
  <Application>Microsoft Office PowerPoint</Application>
  <PresentationFormat>Widescreen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Assistant</vt:lpstr>
      <vt:lpstr>Calibri</vt:lpstr>
      <vt:lpstr>Calibri Light</vt:lpstr>
      <vt:lpstr>Helvetica Neue</vt:lpstr>
      <vt:lpstr>Mulish</vt:lpstr>
      <vt:lpstr>Segoe UI</vt:lpstr>
      <vt:lpstr>Symbol</vt:lpstr>
      <vt:lpstr>Times New Roman</vt:lpstr>
      <vt:lpstr>Wingdings</vt:lpstr>
      <vt:lpstr>office theme</vt:lpstr>
      <vt:lpstr>Office Theme</vt:lpstr>
      <vt:lpstr> Image anonymization</vt:lpstr>
      <vt:lpstr> Image anonymization</vt:lpstr>
      <vt:lpstr> Image anonymization</vt:lpstr>
      <vt:lpstr> Image anonymization</vt:lpstr>
      <vt:lpstr> Image anonymization</vt:lpstr>
      <vt:lpstr> Image anonymization </vt:lpstr>
      <vt:lpstr> Image anonymization </vt:lpstr>
      <vt:lpstr> Image anonymization </vt:lpstr>
      <vt:lpstr> Image anonymization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164</cp:revision>
  <dcterms:created xsi:type="dcterms:W3CDTF">2022-12-06T14:01:28Z</dcterms:created>
  <dcterms:modified xsi:type="dcterms:W3CDTF">2024-09-12T12:58:51Z</dcterms:modified>
</cp:coreProperties>
</file>