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  <p:sldMasterId id="2147483752" r:id="rId2"/>
    <p:sldMasterId id="2147483776" r:id="rId3"/>
  </p:sldMasterIdLst>
  <p:notesMasterIdLst>
    <p:notesMasterId r:id="rId17"/>
  </p:notesMasterIdLst>
  <p:sldIdLst>
    <p:sldId id="257" r:id="rId4"/>
    <p:sldId id="293" r:id="rId5"/>
    <p:sldId id="280" r:id="rId6"/>
    <p:sldId id="261" r:id="rId7"/>
    <p:sldId id="266" r:id="rId8"/>
    <p:sldId id="260" r:id="rId9"/>
    <p:sldId id="259" r:id="rId10"/>
    <p:sldId id="265" r:id="rId11"/>
    <p:sldId id="268" r:id="rId12"/>
    <p:sldId id="256" r:id="rId13"/>
    <p:sldId id="304" r:id="rId14"/>
    <p:sldId id="305" r:id="rId15"/>
    <p:sldId id="30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95" d="100"/>
          <a:sy n="95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C5A05752-1DCA-4CB4-B8CD-64812565DF0E}">
      <dgm:prSet phldrT="[Text]"/>
      <dgm:spPr/>
      <dgm:t>
        <a:bodyPr/>
        <a:lstStyle/>
        <a:p>
          <a:r>
            <a:rPr lang="en-US" dirty="0"/>
            <a:t>About our center</a:t>
          </a:r>
          <a:endParaRPr lang="LID4096" dirty="0"/>
        </a:p>
      </dgm:t>
    </dgm:pt>
    <dgm:pt modelId="{E03412A0-224A-4BB9-8B5B-A71B328C6E0A}" type="parTrans" cxnId="{0FB65FC4-D415-4313-A295-92E78AD4B471}">
      <dgm:prSet/>
      <dgm:spPr/>
      <dgm:t>
        <a:bodyPr/>
        <a:lstStyle/>
        <a:p>
          <a:endParaRPr lang="LID4096"/>
        </a:p>
      </dgm:t>
    </dgm:pt>
    <dgm:pt modelId="{E634C960-973D-4C34-A936-E0500D0B7582}" type="sibTrans" cxnId="{0FB65FC4-D415-4313-A295-92E78AD4B471}">
      <dgm:prSet/>
      <dgm:spPr/>
      <dgm:t>
        <a:bodyPr/>
        <a:lstStyle/>
        <a:p>
          <a:endParaRPr lang="LID4096"/>
        </a:p>
      </dgm:t>
    </dgm:pt>
    <dgm:pt modelId="{4324E305-7E68-4A51-AEFD-2E55A147E27A}">
      <dgm:prSet phldrT="[Text]"/>
      <dgm:spPr/>
      <dgm:t>
        <a:bodyPr/>
        <a:lstStyle/>
        <a:p>
          <a:r>
            <a:rPr lang="en-US" dirty="0"/>
            <a:t>About our course</a:t>
          </a:r>
          <a:endParaRPr lang="LID4096" dirty="0"/>
        </a:p>
      </dgm:t>
    </dgm:pt>
    <dgm:pt modelId="{1834D493-0584-4BA7-92AB-0BA1DE438CD5}" type="parTrans" cxnId="{BC49E3E3-C2AC-4637-8D9B-91CD88463585}">
      <dgm:prSet/>
      <dgm:spPr/>
      <dgm:t>
        <a:bodyPr/>
        <a:lstStyle/>
        <a:p>
          <a:endParaRPr lang="LID4096"/>
        </a:p>
      </dgm:t>
    </dgm:pt>
    <dgm:pt modelId="{D63B9105-B60F-40F3-9803-66A65C4DBDA6}" type="sibTrans" cxnId="{BC49E3E3-C2AC-4637-8D9B-91CD88463585}">
      <dgm:prSet/>
      <dgm:spPr/>
      <dgm:t>
        <a:bodyPr/>
        <a:lstStyle/>
        <a:p>
          <a:endParaRPr lang="LID4096"/>
        </a:p>
      </dgm:t>
    </dgm:pt>
    <dgm:pt modelId="{826987A2-BD18-41CB-9041-4E8B77F5B488}">
      <dgm:prSet phldrT="[Text]"/>
      <dgm:spPr/>
      <dgm:t>
        <a:bodyPr/>
        <a:lstStyle/>
        <a:p>
          <a:r>
            <a:rPr lang="en-US" dirty="0"/>
            <a:t>Practical stuff</a:t>
          </a:r>
          <a:endParaRPr lang="LID4096" dirty="0"/>
        </a:p>
      </dgm:t>
    </dgm:pt>
    <dgm:pt modelId="{B58FB6FF-5655-4A87-8E84-C5A2CB1D0D7D}" type="parTrans" cxnId="{EF1E70FB-B69A-44AA-AD6C-0494C1823F81}">
      <dgm:prSet/>
      <dgm:spPr/>
      <dgm:t>
        <a:bodyPr/>
        <a:lstStyle/>
        <a:p>
          <a:endParaRPr lang="LID4096"/>
        </a:p>
      </dgm:t>
    </dgm:pt>
    <dgm:pt modelId="{D1446BFE-626A-427E-9358-021152D08771}" type="sibTrans" cxnId="{EF1E70FB-B69A-44AA-AD6C-0494C1823F81}">
      <dgm:prSet/>
      <dgm:spPr/>
      <dgm:t>
        <a:bodyPr/>
        <a:lstStyle/>
        <a:p>
          <a:endParaRPr lang="LID4096"/>
        </a:p>
      </dgm:t>
    </dgm:pt>
    <dgm:pt modelId="{C4054F49-6145-46EA-A38B-6EB8933910A8}">
      <dgm:prSet phldrT="[Text]"/>
      <dgm:spPr/>
      <dgm:t>
        <a:bodyPr/>
        <a:lstStyle/>
        <a:p>
          <a:r>
            <a:rPr lang="en-US" dirty="0"/>
            <a:t>Schedule</a:t>
          </a:r>
          <a:endParaRPr lang="LID4096" dirty="0"/>
        </a:p>
      </dgm:t>
    </dgm:pt>
    <dgm:pt modelId="{DEA7297B-B025-4A19-A67F-C7FE87BB2361}" type="parTrans" cxnId="{E1B60CA9-FC28-4A6E-929F-D04D39F3151D}">
      <dgm:prSet/>
      <dgm:spPr/>
      <dgm:t>
        <a:bodyPr/>
        <a:lstStyle/>
        <a:p>
          <a:endParaRPr lang="LID4096"/>
        </a:p>
      </dgm:t>
    </dgm:pt>
    <dgm:pt modelId="{44336810-9293-4953-B1DE-0A824F4550ED}" type="sibTrans" cxnId="{E1B60CA9-FC28-4A6E-929F-D04D39F3151D}">
      <dgm:prSet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Set-up check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9A2D5D43-2E74-4E57-B365-3E830D405564}" type="pres">
      <dgm:prSet presAssocID="{2FE58475-A90B-4C88-AD57-C93CA5A6F786}" presName="FiveNodes_1" presStyleLbl="node1" presStyleIdx="0" presStyleCnt="5">
        <dgm:presLayoutVars>
          <dgm:bulletEnabled val="1"/>
        </dgm:presLayoutVars>
      </dgm:prSet>
      <dgm:spPr/>
    </dgm:pt>
    <dgm:pt modelId="{6EA64C6E-A5BB-4050-87E4-9C3883B9D7BC}" type="pres">
      <dgm:prSet presAssocID="{2FE58475-A90B-4C88-AD57-C93CA5A6F786}" presName="FiveNodes_2" presStyleLbl="node1" presStyleIdx="1" presStyleCnt="5">
        <dgm:presLayoutVars>
          <dgm:bulletEnabled val="1"/>
        </dgm:presLayoutVars>
      </dgm:prSet>
      <dgm:spPr/>
    </dgm:pt>
    <dgm:pt modelId="{768E547D-29C4-44D4-85DE-1A3A929F328A}" type="pres">
      <dgm:prSet presAssocID="{2FE58475-A90B-4C88-AD57-C93CA5A6F786}" presName="FiveNodes_3" presStyleLbl="node1" presStyleIdx="2" presStyleCnt="5">
        <dgm:presLayoutVars>
          <dgm:bulletEnabled val="1"/>
        </dgm:presLayoutVars>
      </dgm:prSet>
      <dgm:spPr/>
    </dgm:pt>
    <dgm:pt modelId="{BC134D45-BFE5-4524-AC7F-083868AAC844}" type="pres">
      <dgm:prSet presAssocID="{2FE58475-A90B-4C88-AD57-C93CA5A6F786}" presName="FiveNodes_4" presStyleLbl="node1" presStyleIdx="3" presStyleCnt="5">
        <dgm:presLayoutVars>
          <dgm:bulletEnabled val="1"/>
        </dgm:presLayoutVars>
      </dgm:prSet>
      <dgm:spPr/>
    </dgm:pt>
    <dgm:pt modelId="{D6E03B9B-7F98-47E8-9035-98B6E1AD4449}" type="pres">
      <dgm:prSet presAssocID="{2FE58475-A90B-4C88-AD57-C93CA5A6F786}" presName="FiveNodes_5" presStyleLbl="node1" presStyleIdx="4" presStyleCnt="5">
        <dgm:presLayoutVars>
          <dgm:bulletEnabled val="1"/>
        </dgm:presLayoutVars>
      </dgm:prSet>
      <dgm:spPr/>
    </dgm:pt>
    <dgm:pt modelId="{B85595B1-0991-4E69-A3F0-5D48D7896B8C}" type="pres">
      <dgm:prSet presAssocID="{2FE58475-A90B-4C88-AD57-C93CA5A6F786}" presName="FiveConn_1-2" presStyleLbl="fgAccFollowNode1" presStyleIdx="0" presStyleCnt="4">
        <dgm:presLayoutVars>
          <dgm:bulletEnabled val="1"/>
        </dgm:presLayoutVars>
      </dgm:prSet>
      <dgm:spPr/>
    </dgm:pt>
    <dgm:pt modelId="{7CAF873E-BFDF-475A-B97F-5BA2983840D1}" type="pres">
      <dgm:prSet presAssocID="{2FE58475-A90B-4C88-AD57-C93CA5A6F786}" presName="FiveConn_2-3" presStyleLbl="fgAccFollowNode1" presStyleIdx="1" presStyleCnt="4">
        <dgm:presLayoutVars>
          <dgm:bulletEnabled val="1"/>
        </dgm:presLayoutVars>
      </dgm:prSet>
      <dgm:spPr/>
    </dgm:pt>
    <dgm:pt modelId="{3A8BAD7F-9ACF-487A-BA0C-8E5D03B5BFA4}" type="pres">
      <dgm:prSet presAssocID="{2FE58475-A90B-4C88-AD57-C93CA5A6F786}" presName="FiveConn_3-4" presStyleLbl="fgAccFollowNode1" presStyleIdx="2" presStyleCnt="4">
        <dgm:presLayoutVars>
          <dgm:bulletEnabled val="1"/>
        </dgm:presLayoutVars>
      </dgm:prSet>
      <dgm:spPr/>
    </dgm:pt>
    <dgm:pt modelId="{B3E14E87-9D52-4B3C-96C1-E8EBE42A6C83}" type="pres">
      <dgm:prSet presAssocID="{2FE58475-A90B-4C88-AD57-C93CA5A6F786}" presName="FiveConn_4-5" presStyleLbl="fgAccFollowNode1" presStyleIdx="3" presStyleCnt="4">
        <dgm:presLayoutVars>
          <dgm:bulletEnabled val="1"/>
        </dgm:presLayoutVars>
      </dgm:prSet>
      <dgm:spPr/>
    </dgm:pt>
    <dgm:pt modelId="{95224B32-2E5B-40AE-82A4-C3531C967622}" type="pres">
      <dgm:prSet presAssocID="{2FE58475-A90B-4C88-AD57-C93CA5A6F786}" presName="FiveNodes_1_text" presStyleLbl="node1" presStyleIdx="4" presStyleCnt="5">
        <dgm:presLayoutVars>
          <dgm:bulletEnabled val="1"/>
        </dgm:presLayoutVars>
      </dgm:prSet>
      <dgm:spPr/>
    </dgm:pt>
    <dgm:pt modelId="{F1E57433-2919-4F7C-8A19-8D8C208EA782}" type="pres">
      <dgm:prSet presAssocID="{2FE58475-A90B-4C88-AD57-C93CA5A6F786}" presName="FiveNodes_2_text" presStyleLbl="node1" presStyleIdx="4" presStyleCnt="5">
        <dgm:presLayoutVars>
          <dgm:bulletEnabled val="1"/>
        </dgm:presLayoutVars>
      </dgm:prSet>
      <dgm:spPr/>
    </dgm:pt>
    <dgm:pt modelId="{4B9A752D-94B2-43B8-8F1B-AB16577FFBD1}" type="pres">
      <dgm:prSet presAssocID="{2FE58475-A90B-4C88-AD57-C93CA5A6F786}" presName="FiveNodes_3_text" presStyleLbl="node1" presStyleIdx="4" presStyleCnt="5">
        <dgm:presLayoutVars>
          <dgm:bulletEnabled val="1"/>
        </dgm:presLayoutVars>
      </dgm:prSet>
      <dgm:spPr/>
    </dgm:pt>
    <dgm:pt modelId="{AA01A9A2-C097-433B-8C13-D58D1C27293E}" type="pres">
      <dgm:prSet presAssocID="{2FE58475-A90B-4C88-AD57-C93CA5A6F786}" presName="FiveNodes_4_text" presStyleLbl="node1" presStyleIdx="4" presStyleCnt="5">
        <dgm:presLayoutVars>
          <dgm:bulletEnabled val="1"/>
        </dgm:presLayoutVars>
      </dgm:prSet>
      <dgm:spPr/>
    </dgm:pt>
    <dgm:pt modelId="{0FE3C5CC-CFC7-44BB-B09D-977BF600DE07}" type="pres">
      <dgm:prSet presAssocID="{2FE58475-A90B-4C88-AD57-C93CA5A6F78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636C00A-0B6D-4E6B-8C5B-F20FAE80C014}" type="presOf" srcId="{C5A05752-1DCA-4CB4-B8CD-64812565DF0E}" destId="{6EA64C6E-A5BB-4050-87E4-9C3883B9D7BC}" srcOrd="0" destOrd="0" presId="urn:microsoft.com/office/officeart/2005/8/layout/vProcess5"/>
    <dgm:cxn modelId="{EAC6993F-7C4C-4F2E-B148-D31C5A20BA5F}" type="presOf" srcId="{3EA3C719-E9FA-44C1-AE7D-23BD34867BDD}" destId="{B85595B1-0991-4E69-A3F0-5D48D7896B8C}" srcOrd="0" destOrd="0" presId="urn:microsoft.com/office/officeart/2005/8/layout/vProcess5"/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CF504D45-80AC-4253-B89D-09014C0F5A3F}" type="presOf" srcId="{C5A05752-1DCA-4CB4-B8CD-64812565DF0E}" destId="{F1E57433-2919-4F7C-8A19-8D8C208EA782}" srcOrd="1" destOrd="0" presId="urn:microsoft.com/office/officeart/2005/8/layout/vProcess5"/>
    <dgm:cxn modelId="{E74AD648-B8FC-42E1-9ECE-554912DC6937}" type="presOf" srcId="{4324E305-7E68-4A51-AEFD-2E55A147E27A}" destId="{4B9A752D-94B2-43B8-8F1B-AB16577FFBD1}" srcOrd="1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13E80A81-2259-4DD5-A4D5-552BEE645717}" type="presOf" srcId="{826987A2-BD18-41CB-9041-4E8B77F5B488}" destId="{AA01A9A2-C097-433B-8C13-D58D1C27293E}" srcOrd="1" destOrd="0" presId="urn:microsoft.com/office/officeart/2005/8/layout/vProcess5"/>
    <dgm:cxn modelId="{277DD281-AFEF-4792-806F-DCB3A315323B}" type="presOf" srcId="{C4054F49-6145-46EA-A38B-6EB8933910A8}" destId="{D6E03B9B-7F98-47E8-9035-98B6E1AD4449}" srcOrd="0" destOrd="0" presId="urn:microsoft.com/office/officeart/2005/8/layout/vProcess5"/>
    <dgm:cxn modelId="{01DD1E94-A610-434A-959E-C8A194527C00}" type="presOf" srcId="{52854045-A3DA-43B3-B593-3F91D08C2E76}" destId="{95224B32-2E5B-40AE-82A4-C3531C967622}" srcOrd="1" destOrd="0" presId="urn:microsoft.com/office/officeart/2005/8/layout/vProcess5"/>
    <dgm:cxn modelId="{2EB76395-3456-4694-ABB4-FED6782BCA3B}" type="presOf" srcId="{826987A2-BD18-41CB-9041-4E8B77F5B488}" destId="{BC134D45-BFE5-4524-AC7F-083868AAC844}" srcOrd="0" destOrd="0" presId="urn:microsoft.com/office/officeart/2005/8/layout/vProcess5"/>
    <dgm:cxn modelId="{BA1A8995-8B4D-4CE0-9DD3-844D9088011D}" type="presOf" srcId="{D63B9105-B60F-40F3-9803-66A65C4DBDA6}" destId="{3A8BAD7F-9ACF-487A-BA0C-8E5D03B5BFA4}" srcOrd="0" destOrd="0" presId="urn:microsoft.com/office/officeart/2005/8/layout/vProcess5"/>
    <dgm:cxn modelId="{E1B60CA9-FC28-4A6E-929F-D04D39F3151D}" srcId="{2FE58475-A90B-4C88-AD57-C93CA5A6F786}" destId="{C4054F49-6145-46EA-A38B-6EB8933910A8}" srcOrd="4" destOrd="0" parTransId="{DEA7297B-B025-4A19-A67F-C7FE87BB2361}" sibTransId="{44336810-9293-4953-B1DE-0A824F4550ED}"/>
    <dgm:cxn modelId="{3A0E1BC0-99A1-4FB3-AB7C-CFA954956003}" type="presOf" srcId="{52854045-A3DA-43B3-B593-3F91D08C2E76}" destId="{9A2D5D43-2E74-4E57-B365-3E830D405564}" srcOrd="0" destOrd="0" presId="urn:microsoft.com/office/officeart/2005/8/layout/vProcess5"/>
    <dgm:cxn modelId="{0FB65FC4-D415-4313-A295-92E78AD4B471}" srcId="{2FE58475-A90B-4C88-AD57-C93CA5A6F786}" destId="{C5A05752-1DCA-4CB4-B8CD-64812565DF0E}" srcOrd="1" destOrd="0" parTransId="{E03412A0-224A-4BB9-8B5B-A71B328C6E0A}" sibTransId="{E634C960-973D-4C34-A936-E0500D0B7582}"/>
    <dgm:cxn modelId="{B1D557C4-2AE9-4E0C-AA17-C034DDF08E2D}" type="presOf" srcId="{E634C960-973D-4C34-A936-E0500D0B7582}" destId="{7CAF873E-BFDF-475A-B97F-5BA2983840D1}" srcOrd="0" destOrd="0" presId="urn:microsoft.com/office/officeart/2005/8/layout/vProcess5"/>
    <dgm:cxn modelId="{B4E93FC8-9612-41FF-81C5-A2D763EBE1A7}" type="presOf" srcId="{4324E305-7E68-4A51-AEFD-2E55A147E27A}" destId="{768E547D-29C4-44D4-85DE-1A3A929F328A}" srcOrd="0" destOrd="0" presId="urn:microsoft.com/office/officeart/2005/8/layout/vProcess5"/>
    <dgm:cxn modelId="{BC49E3E3-C2AC-4637-8D9B-91CD88463585}" srcId="{2FE58475-A90B-4C88-AD57-C93CA5A6F786}" destId="{4324E305-7E68-4A51-AEFD-2E55A147E27A}" srcOrd="2" destOrd="0" parTransId="{1834D493-0584-4BA7-92AB-0BA1DE438CD5}" sibTransId="{D63B9105-B60F-40F3-9803-66A65C4DBDA6}"/>
    <dgm:cxn modelId="{C8DC9AF6-77E4-43BB-B46A-73B4D3B416D2}" type="presOf" srcId="{C4054F49-6145-46EA-A38B-6EB8933910A8}" destId="{0FE3C5CC-CFC7-44BB-B09D-977BF600DE07}" srcOrd="1" destOrd="0" presId="urn:microsoft.com/office/officeart/2005/8/layout/vProcess5"/>
    <dgm:cxn modelId="{EF1E70FB-B69A-44AA-AD6C-0494C1823F81}" srcId="{2FE58475-A90B-4C88-AD57-C93CA5A6F786}" destId="{826987A2-BD18-41CB-9041-4E8B77F5B488}" srcOrd="3" destOrd="0" parTransId="{B58FB6FF-5655-4A87-8E84-C5A2CB1D0D7D}" sibTransId="{D1446BFE-626A-427E-9358-021152D08771}"/>
    <dgm:cxn modelId="{4741D9FC-8C9F-4B66-A8CC-CAE37034EE57}" type="presOf" srcId="{D1446BFE-626A-427E-9358-021152D08771}" destId="{B3E14E87-9D52-4B3C-96C1-E8EBE42A6C83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85450EA5-1030-4844-8574-BEF2C7EB9BEF}" type="presParOf" srcId="{961E697F-754C-486F-9184-E5C420952927}" destId="{9A2D5D43-2E74-4E57-B365-3E830D405564}" srcOrd="1" destOrd="0" presId="urn:microsoft.com/office/officeart/2005/8/layout/vProcess5"/>
    <dgm:cxn modelId="{C2EE1F90-043A-41AB-B03D-9D70954FC272}" type="presParOf" srcId="{961E697F-754C-486F-9184-E5C420952927}" destId="{6EA64C6E-A5BB-4050-87E4-9C3883B9D7BC}" srcOrd="2" destOrd="0" presId="urn:microsoft.com/office/officeart/2005/8/layout/vProcess5"/>
    <dgm:cxn modelId="{6744A918-0DBC-4729-834D-311F1C7C1EC6}" type="presParOf" srcId="{961E697F-754C-486F-9184-E5C420952927}" destId="{768E547D-29C4-44D4-85DE-1A3A929F328A}" srcOrd="3" destOrd="0" presId="urn:microsoft.com/office/officeart/2005/8/layout/vProcess5"/>
    <dgm:cxn modelId="{92723D52-35F6-4816-B727-76B1B040661D}" type="presParOf" srcId="{961E697F-754C-486F-9184-E5C420952927}" destId="{BC134D45-BFE5-4524-AC7F-083868AAC844}" srcOrd="4" destOrd="0" presId="urn:microsoft.com/office/officeart/2005/8/layout/vProcess5"/>
    <dgm:cxn modelId="{258306F9-563B-454B-96E8-428DC0FD22B1}" type="presParOf" srcId="{961E697F-754C-486F-9184-E5C420952927}" destId="{D6E03B9B-7F98-47E8-9035-98B6E1AD4449}" srcOrd="5" destOrd="0" presId="urn:microsoft.com/office/officeart/2005/8/layout/vProcess5"/>
    <dgm:cxn modelId="{52483527-494C-4FFB-9727-8B92DB9E86EA}" type="presParOf" srcId="{961E697F-754C-486F-9184-E5C420952927}" destId="{B85595B1-0991-4E69-A3F0-5D48D7896B8C}" srcOrd="6" destOrd="0" presId="urn:microsoft.com/office/officeart/2005/8/layout/vProcess5"/>
    <dgm:cxn modelId="{BE95BE15-C2BC-4724-B0AB-47AF0AD39847}" type="presParOf" srcId="{961E697F-754C-486F-9184-E5C420952927}" destId="{7CAF873E-BFDF-475A-B97F-5BA2983840D1}" srcOrd="7" destOrd="0" presId="urn:microsoft.com/office/officeart/2005/8/layout/vProcess5"/>
    <dgm:cxn modelId="{C6EF37ED-35F9-4F40-A609-29DE94491F37}" type="presParOf" srcId="{961E697F-754C-486F-9184-E5C420952927}" destId="{3A8BAD7F-9ACF-487A-BA0C-8E5D03B5BFA4}" srcOrd="8" destOrd="0" presId="urn:microsoft.com/office/officeart/2005/8/layout/vProcess5"/>
    <dgm:cxn modelId="{17552433-1D60-48CA-8D9B-A1F5B1EE5892}" type="presParOf" srcId="{961E697F-754C-486F-9184-E5C420952927}" destId="{B3E14E87-9D52-4B3C-96C1-E8EBE42A6C83}" srcOrd="9" destOrd="0" presId="urn:microsoft.com/office/officeart/2005/8/layout/vProcess5"/>
    <dgm:cxn modelId="{49138B6C-8011-4E9B-98FA-2C2054FE05A8}" type="presParOf" srcId="{961E697F-754C-486F-9184-E5C420952927}" destId="{95224B32-2E5B-40AE-82A4-C3531C967622}" srcOrd="10" destOrd="0" presId="urn:microsoft.com/office/officeart/2005/8/layout/vProcess5"/>
    <dgm:cxn modelId="{449A0A16-9BC3-4F7F-8E7D-8BDEC420185E}" type="presParOf" srcId="{961E697F-754C-486F-9184-E5C420952927}" destId="{F1E57433-2919-4F7C-8A19-8D8C208EA782}" srcOrd="11" destOrd="0" presId="urn:microsoft.com/office/officeart/2005/8/layout/vProcess5"/>
    <dgm:cxn modelId="{2FF820A3-ADB8-4068-9F89-CFC24625CE56}" type="presParOf" srcId="{961E697F-754C-486F-9184-E5C420952927}" destId="{4B9A752D-94B2-43B8-8F1B-AB16577FFBD1}" srcOrd="12" destOrd="0" presId="urn:microsoft.com/office/officeart/2005/8/layout/vProcess5"/>
    <dgm:cxn modelId="{C51639D3-B0D9-432C-AA15-81CF7DBECD92}" type="presParOf" srcId="{961E697F-754C-486F-9184-E5C420952927}" destId="{AA01A9A2-C097-433B-8C13-D58D1C27293E}" srcOrd="13" destOrd="0" presId="urn:microsoft.com/office/officeart/2005/8/layout/vProcess5"/>
    <dgm:cxn modelId="{2C35F89B-0FE8-4D2E-BFA2-A0D1D9EF216F}" type="presParOf" srcId="{961E697F-754C-486F-9184-E5C420952927}" destId="{0FE3C5CC-CFC7-44BB-B09D-977BF600DE0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Most important course info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6FD9AFBC-C04F-463E-830A-F63F03528E72}" type="pres">
      <dgm:prSet presAssocID="{2FE58475-A90B-4C88-AD57-C93CA5A6F786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EE76BBB1-47F9-4B7E-82BD-AE03078641C4}" type="presOf" srcId="{52854045-A3DA-43B3-B593-3F91D08C2E76}" destId="{6FD9AFBC-C04F-463E-830A-F63F03528E72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D2946658-5EE7-4A2C-91A7-6F0B5E15EA34}" type="presParOf" srcId="{961E697F-754C-486F-9184-E5C420952927}" destId="{6FD9AFBC-C04F-463E-830A-F63F03528E7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Your instructors and helpers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6FD9AFBC-C04F-463E-830A-F63F03528E72}" type="pres">
      <dgm:prSet presAssocID="{2FE58475-A90B-4C88-AD57-C93CA5A6F786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EE76BBB1-47F9-4B7E-82BD-AE03078641C4}" type="presOf" srcId="{52854045-A3DA-43B3-B593-3F91D08C2E76}" destId="{6FD9AFBC-C04F-463E-830A-F63F03528E72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D2946658-5EE7-4A2C-91A7-6F0B5E15EA34}" type="presParOf" srcId="{961E697F-754C-486F-9184-E5C420952927}" destId="{6FD9AFBC-C04F-463E-830A-F63F03528E72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Course outline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C9709B4B-E327-44A2-A807-C06C2B028146}" type="pres">
      <dgm:prSet presAssocID="{2FE58475-A90B-4C88-AD57-C93CA5A6F786}" presName="OneNode_1" presStyleLbl="node1" presStyleIdx="0" presStyleCnt="1" custLinFactNeighborY="-51622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86308A67-8AE4-43DB-9CC9-008609DB3DF9}" type="presOf" srcId="{52854045-A3DA-43B3-B593-3F91D08C2E76}" destId="{C9709B4B-E327-44A2-A807-C06C2B028146}" srcOrd="0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5C0922DC-BC21-457D-AE40-33D3F6214D27}" type="presParOf" srcId="{961E697F-754C-486F-9184-E5C420952927}" destId="{C9709B4B-E327-44A2-A807-C06C2B028146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D5D43-2E74-4E57-B365-3E830D405564}">
      <dsp:nvSpPr>
        <dsp:cNvPr id="0" name=""/>
        <dsp:cNvSpPr/>
      </dsp:nvSpPr>
      <dsp:spPr>
        <a:xfrm>
          <a:off x="0" y="0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Set-up check</a:t>
          </a:r>
          <a:endParaRPr lang="LID4096" sz="3900" kern="1200" dirty="0"/>
        </a:p>
      </dsp:txBody>
      <dsp:txXfrm>
        <a:off x="25342" y="25342"/>
        <a:ext cx="4422827" cy="814546"/>
      </dsp:txXfrm>
    </dsp:sp>
    <dsp:sp modelId="{6EA64C6E-A5BB-4050-87E4-9C3883B9D7BC}">
      <dsp:nvSpPr>
        <dsp:cNvPr id="0" name=""/>
        <dsp:cNvSpPr/>
      </dsp:nvSpPr>
      <dsp:spPr>
        <a:xfrm>
          <a:off x="407556" y="985401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About our center</a:t>
          </a:r>
          <a:endParaRPr lang="LID4096" sz="3900" kern="1200" dirty="0"/>
        </a:p>
      </dsp:txBody>
      <dsp:txXfrm>
        <a:off x="432898" y="1010743"/>
        <a:ext cx="4437071" cy="814546"/>
      </dsp:txXfrm>
    </dsp:sp>
    <dsp:sp modelId="{768E547D-29C4-44D4-85DE-1A3A929F328A}">
      <dsp:nvSpPr>
        <dsp:cNvPr id="0" name=""/>
        <dsp:cNvSpPr/>
      </dsp:nvSpPr>
      <dsp:spPr>
        <a:xfrm>
          <a:off x="815112" y="1970803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About our course</a:t>
          </a:r>
          <a:endParaRPr lang="LID4096" sz="3900" kern="1200" dirty="0"/>
        </a:p>
      </dsp:txBody>
      <dsp:txXfrm>
        <a:off x="840454" y="1996145"/>
        <a:ext cx="4437071" cy="814546"/>
      </dsp:txXfrm>
    </dsp:sp>
    <dsp:sp modelId="{BC134D45-BFE5-4524-AC7F-083868AAC844}">
      <dsp:nvSpPr>
        <dsp:cNvPr id="0" name=""/>
        <dsp:cNvSpPr/>
      </dsp:nvSpPr>
      <dsp:spPr>
        <a:xfrm>
          <a:off x="1222669" y="2956205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Practical stuff</a:t>
          </a:r>
          <a:endParaRPr lang="LID4096" sz="3900" kern="1200" dirty="0"/>
        </a:p>
      </dsp:txBody>
      <dsp:txXfrm>
        <a:off x="1248011" y="2981547"/>
        <a:ext cx="4437071" cy="814546"/>
      </dsp:txXfrm>
    </dsp:sp>
    <dsp:sp modelId="{D6E03B9B-7F98-47E8-9035-98B6E1AD4449}">
      <dsp:nvSpPr>
        <dsp:cNvPr id="0" name=""/>
        <dsp:cNvSpPr/>
      </dsp:nvSpPr>
      <dsp:spPr>
        <a:xfrm>
          <a:off x="1630225" y="3941607"/>
          <a:ext cx="5457711" cy="8652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Schedule</a:t>
          </a:r>
          <a:endParaRPr lang="LID4096" sz="3900" kern="1200" dirty="0"/>
        </a:p>
      </dsp:txBody>
      <dsp:txXfrm>
        <a:off x="1655567" y="3966949"/>
        <a:ext cx="4437071" cy="814546"/>
      </dsp:txXfrm>
    </dsp:sp>
    <dsp:sp modelId="{B85595B1-0991-4E69-A3F0-5D48D7896B8C}">
      <dsp:nvSpPr>
        <dsp:cNvPr id="0" name=""/>
        <dsp:cNvSpPr/>
      </dsp:nvSpPr>
      <dsp:spPr>
        <a:xfrm>
          <a:off x="4895311" y="632099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5021851" y="632099"/>
        <a:ext cx="309320" cy="423206"/>
      </dsp:txXfrm>
    </dsp:sp>
    <dsp:sp modelId="{7CAF873E-BFDF-475A-B97F-5BA2983840D1}">
      <dsp:nvSpPr>
        <dsp:cNvPr id="0" name=""/>
        <dsp:cNvSpPr/>
      </dsp:nvSpPr>
      <dsp:spPr>
        <a:xfrm>
          <a:off x="5302867" y="1617500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5429407" y="1617500"/>
        <a:ext cx="309320" cy="423206"/>
      </dsp:txXfrm>
    </dsp:sp>
    <dsp:sp modelId="{3A8BAD7F-9ACF-487A-BA0C-8E5D03B5BFA4}">
      <dsp:nvSpPr>
        <dsp:cNvPr id="0" name=""/>
        <dsp:cNvSpPr/>
      </dsp:nvSpPr>
      <dsp:spPr>
        <a:xfrm>
          <a:off x="5710424" y="2588482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5836964" y="2588482"/>
        <a:ext cx="309320" cy="423206"/>
      </dsp:txXfrm>
    </dsp:sp>
    <dsp:sp modelId="{B3E14E87-9D52-4B3C-96C1-E8EBE42A6C83}">
      <dsp:nvSpPr>
        <dsp:cNvPr id="0" name=""/>
        <dsp:cNvSpPr/>
      </dsp:nvSpPr>
      <dsp:spPr>
        <a:xfrm>
          <a:off x="6117980" y="3583497"/>
          <a:ext cx="562400" cy="5624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600" kern="1200"/>
        </a:p>
      </dsp:txBody>
      <dsp:txXfrm>
        <a:off x="6244520" y="3583497"/>
        <a:ext cx="309320" cy="423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9AFBC-C04F-463E-830A-F63F03528E72}">
      <dsp:nvSpPr>
        <dsp:cNvPr id="0" name=""/>
        <dsp:cNvSpPr/>
      </dsp:nvSpPr>
      <dsp:spPr>
        <a:xfrm>
          <a:off x="0" y="300082"/>
          <a:ext cx="7432360" cy="600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Most important course info</a:t>
          </a:r>
          <a:endParaRPr lang="LID4096" sz="2700" kern="1200" dirty="0"/>
        </a:p>
      </dsp:txBody>
      <dsp:txXfrm>
        <a:off x="17578" y="317660"/>
        <a:ext cx="7397204" cy="565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9AFBC-C04F-463E-830A-F63F03528E72}">
      <dsp:nvSpPr>
        <dsp:cNvPr id="0" name=""/>
        <dsp:cNvSpPr/>
      </dsp:nvSpPr>
      <dsp:spPr>
        <a:xfrm>
          <a:off x="0" y="300082"/>
          <a:ext cx="7432360" cy="6001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Your instructors and helpers</a:t>
          </a:r>
          <a:endParaRPr lang="LID4096" sz="2700" kern="1200" dirty="0"/>
        </a:p>
      </dsp:txBody>
      <dsp:txXfrm>
        <a:off x="17578" y="317660"/>
        <a:ext cx="7397204" cy="565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09B4B-E327-44A2-A807-C06C2B028146}">
      <dsp:nvSpPr>
        <dsp:cNvPr id="0" name=""/>
        <dsp:cNvSpPr/>
      </dsp:nvSpPr>
      <dsp:spPr>
        <a:xfrm>
          <a:off x="0" y="0"/>
          <a:ext cx="5432357" cy="507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Course outline</a:t>
          </a:r>
          <a:endParaRPr lang="LID4096" sz="2300" kern="1200" dirty="0"/>
        </a:p>
      </dsp:txBody>
      <dsp:txXfrm>
        <a:off x="14874" y="14874"/>
        <a:ext cx="5402609" cy="478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32D9D-C667-489A-831F-0E01110209EA}" type="datetimeFigureOut">
              <a:t>09/16/2024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FF387-57CF-4E14-B8AF-2484180606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7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is 5min version of our 30min </a:t>
            </a:r>
            <a:r>
              <a:rPr lang="en-US" err="1">
                <a:latin typeface="Calibri"/>
                <a:cs typeface="Calibri"/>
              </a:rPr>
              <a:t>slidedeck</a:t>
            </a:r>
            <a:r>
              <a:rPr lang="en-US">
                <a:latin typeface="Calibri"/>
                <a:cs typeface="Calibri"/>
              </a:rPr>
              <a:t> :-)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pPr algn="r">
              <a:buNone/>
            </a:pPr>
            <a:fld id="{13F94545-58C9-4720-B6CA-4A7577470412}" type="slidenum">
              <a:rPr lang="nl-NL" sz="1400" b="0" strike="noStrike" spc="-1">
                <a:latin typeface="Times New Roman"/>
              </a:rPr>
              <a:t>1</a:t>
            </a:fld>
            <a:endParaRPr lang="nl-NL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253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here to the collaborative document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9EAA72-94C8-4A5B-B7CB-201B6AF0E6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3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956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B84-5DEE-4871-BF64-E2FB63FD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54" y="1690688"/>
            <a:ext cx="473198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5CE-1BC5-4E2D-AA5B-AC594DDEB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654" y="3184071"/>
            <a:ext cx="4751615" cy="20769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20C0D452-4650-C54D-8A93-1855E1E9F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5549" y="2126754"/>
            <a:ext cx="3288834" cy="28007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82121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5F9CD-09B2-4288-8B0F-DFE0E5E6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87B25-8A83-4C70-B2F1-C1832EC7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8EA61-ADEF-44A4-A550-82FA30A0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FCDD82BE-D135-C544-8C46-204EE67B6B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60963" y="1543050"/>
            <a:ext cx="5938837" cy="3602038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nl-NL"/>
              <a:t>Click </a:t>
            </a:r>
            <a:r>
              <a:rPr lang="nl-NL" err="1"/>
              <a:t>to</a:t>
            </a:r>
            <a:r>
              <a:rPr lang="nl-NL"/>
              <a:t> </a:t>
            </a:r>
            <a:r>
              <a:rPr lang="nl-NL" err="1"/>
              <a:t>edit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9823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6DCD4-D09A-424D-BCF1-10D9CEB3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81BBE-0237-4A1F-BA6E-13DF7555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C6D35-11CD-4922-8A60-58D2E1AB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2AEA3-9819-8946-A9C8-BDDE9DB694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282130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Let’s stay</a:t>
            </a:r>
            <a:br>
              <a:rPr lang="en-US"/>
            </a:br>
            <a:r>
              <a:rPr lang="en-US"/>
              <a:t>in touch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7EA6672-B697-1F45-B601-485816F12E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41850" y="2411300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www.eScienceCenter.nl</a:t>
            </a:r>
            <a:endParaRPr lang="nl-NL"/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8044E8D2-73A1-754B-A79F-38C8566011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1850" y="3138788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err="1"/>
              <a:t>info@esciencecenter.com</a:t>
            </a:r>
            <a:endParaRPr lang="nl-NL"/>
          </a:p>
        </p:txBody>
      </p:sp>
      <p:sp>
        <p:nvSpPr>
          <p:cNvPr id="10" name="Tijdelijke aanduiding voor tekst 7">
            <a:extLst>
              <a:ext uri="{FF2B5EF4-FFF2-40B4-BE49-F238E27FC236}">
                <a16:creationId xmlns:a16="http://schemas.microsoft.com/office/drawing/2014/main" id="{5F583079-5811-6140-9BA6-DF65FDE867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41850" y="3865901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+31 (0)20 460 4770</a:t>
            </a:r>
          </a:p>
        </p:txBody>
      </p:sp>
    </p:spTree>
    <p:extLst>
      <p:ext uri="{BB962C8B-B14F-4D97-AF65-F5344CB8AC3E}">
        <p14:creationId xmlns:p14="http://schemas.microsoft.com/office/powerpoint/2010/main" val="171604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8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  <p:sldLayoutId id="2147483739" r:id="rId13"/>
    <p:sldLayoutId id="2147483782" r:id="rId14"/>
    <p:sldLayoutId id="2147483783" r:id="rId15"/>
    <p:sldLayoutId id="214748378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22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png"/><Relationship Id="rId15" Type="http://schemas.openxmlformats.org/officeDocument/2006/relationships/image" Target="../media/image7.png"/><Relationship Id="rId10" Type="http://schemas.openxmlformats.org/officeDocument/2006/relationships/image" Target="../media/image29.png"/><Relationship Id="rId4" Type="http://schemas.openxmlformats.org/officeDocument/2006/relationships/image" Target="../media/image15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3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Relationship Id="rId5" Type="http://schemas.openxmlformats.org/officeDocument/2006/relationships/hyperlink" Target="http://eepurl.com/dtjzwP" TargetMode="External"/><Relationship Id="rId4" Type="http://schemas.openxmlformats.org/officeDocument/2006/relationships/hyperlink" Target="http://esciencecenter.nl/events/?f=workshop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training@esciencecenter.nl" TargetMode="External"/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032566" y="2165475"/>
            <a:ext cx="8161920" cy="10667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4800" b="1" spc="-1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Intro </a:t>
            </a:r>
            <a:r>
              <a:rPr lang="en-US" sz="48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to Medical Image Processing</a:t>
            </a:r>
            <a:br>
              <a:rPr lang="en-US" sz="40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</a:br>
            <a:b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</a:br>
            <a:endParaRPr lang="en-US" sz="4000" b="1" strike="noStrike" spc="-1" dirty="0">
              <a:solidFill>
                <a:schemeClr val="bg1"/>
              </a:solidFill>
              <a:latin typeface="Nunito"/>
              <a:cs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2624548" y="5349667"/>
            <a:ext cx="9143280" cy="136395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>
                <a:solidFill>
                  <a:srgbClr val="000000"/>
                </a:solidFill>
                <a:latin typeface="Assistant"/>
              </a:rPr>
              <a:t>Candace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Makeda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Moore, MD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Giulia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Crocioni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, MS</a:t>
            </a: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2400" spc="-1" dirty="0" err="1">
                <a:solidFill>
                  <a:srgbClr val="000000"/>
                </a:solidFill>
                <a:latin typeface="Assistant"/>
              </a:rPr>
              <a:t>Ou</a:t>
            </a:r>
            <a:r>
              <a:rPr lang="nl-NL" sz="2400" spc="-1" dirty="0">
                <a:solidFill>
                  <a:srgbClr val="000000"/>
                </a:solidFill>
                <a:latin typeface="Assistant"/>
              </a:rPr>
              <a:t> Ko, MS</a:t>
            </a:r>
            <a:endParaRPr lang="nl-NL" sz="2400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nl-NL" sz="2400" b="0" strike="noStrike" spc="-1" dirty="0">
              <a:latin typeface="Assistant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nl-NL" sz="2400" b="0" strike="noStrike" spc="-1" dirty="0">
              <a:latin typeface="Arial"/>
            </a:endParaRPr>
          </a:p>
        </p:txBody>
      </p:sp>
      <p:pic>
        <p:nvPicPr>
          <p:cNvPr id="3" name="Picture 2" descr="A close-up of a liver&#10;&#10;Description automatically generated">
            <a:extLst>
              <a:ext uri="{FF2B5EF4-FFF2-40B4-BE49-F238E27FC236}">
                <a16:creationId xmlns:a16="http://schemas.microsoft.com/office/drawing/2014/main" id="{C46272E3-D02D-B0DB-A650-34F747BAF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126" y="2208360"/>
            <a:ext cx="2834799" cy="283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2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hoek 27">
            <a:extLst>
              <a:ext uri="{FF2B5EF4-FFF2-40B4-BE49-F238E27FC236}">
                <a16:creationId xmlns:a16="http://schemas.microsoft.com/office/drawing/2014/main" id="{87912A70-C0B3-E6FA-DBEB-210D517D3DA7}"/>
              </a:ext>
            </a:extLst>
          </p:cNvPr>
          <p:cNvSpPr/>
          <p:nvPr/>
        </p:nvSpPr>
        <p:spPr>
          <a:xfrm>
            <a:off x="4063977" y="166792"/>
            <a:ext cx="812795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8023C-E8B0-5D45-B2E2-C470D19A2F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80" y="3767353"/>
            <a:ext cx="3034539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Let’s stay</a:t>
            </a:r>
            <a:br>
              <a:rPr lang="en-US"/>
            </a:br>
            <a:r>
              <a:rPr lang="en-US"/>
              <a:t>in touch</a:t>
            </a:r>
          </a:p>
        </p:txBody>
      </p:sp>
      <p:sp>
        <p:nvSpPr>
          <p:cNvPr id="3" name="Tijdelijke aanduiding voor tekst 7">
            <a:extLst>
              <a:ext uri="{FF2B5EF4-FFF2-40B4-BE49-F238E27FC236}">
                <a16:creationId xmlns:a16="http://schemas.microsoft.com/office/drawing/2014/main" id="{3AD75782-B307-EE4B-B28C-3341D9638E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40980" y="1852539"/>
            <a:ext cx="3592232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 err="1"/>
              <a:t>https</a:t>
            </a:r>
            <a:r>
              <a:rPr lang="nl-NL" dirty="0"/>
              <a:t>://</a:t>
            </a:r>
            <a:r>
              <a:rPr lang="nl-NL" dirty="0" err="1"/>
              <a:t>www.esciencecenter.nl</a:t>
            </a:r>
            <a:r>
              <a:rPr lang="nl-NL" dirty="0"/>
              <a:t>/digital-skills/</a:t>
            </a:r>
          </a:p>
        </p:txBody>
      </p:sp>
      <p:sp>
        <p:nvSpPr>
          <p:cNvPr id="4" name="Tijdelijke aanduiding voor tekst 7">
            <a:extLst>
              <a:ext uri="{FF2B5EF4-FFF2-40B4-BE49-F238E27FC236}">
                <a16:creationId xmlns:a16="http://schemas.microsoft.com/office/drawing/2014/main" id="{95E3912A-4C7D-E14E-AA32-A9DFF63E84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40981" y="2352616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 dirty="0" err="1"/>
              <a:t>training@esciencecenter.nl</a:t>
            </a:r>
            <a:endParaRPr lang="nl-NL" dirty="0"/>
          </a:p>
        </p:txBody>
      </p:sp>
      <p:sp>
        <p:nvSpPr>
          <p:cNvPr id="5" name="Tijdelijke aanduiding voor tekst 7">
            <a:extLst>
              <a:ext uri="{FF2B5EF4-FFF2-40B4-BE49-F238E27FC236}">
                <a16:creationId xmlns:a16="http://schemas.microsoft.com/office/drawing/2014/main" id="{F6209456-4EFA-3843-8A44-4722F9136E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40981" y="2888187"/>
            <a:ext cx="3334964" cy="45407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nl-NL"/>
              <a:t>+31 (0)20 460 4770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C8D59EB-0E2A-F456-8EA1-C607170435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09"/>
          <a:stretch/>
        </p:blipFill>
        <p:spPr>
          <a:xfrm>
            <a:off x="8127954" y="0"/>
            <a:ext cx="4071978" cy="2992099"/>
          </a:xfrm>
          <a:prstGeom prst="rect">
            <a:avLst/>
          </a:prstGeom>
        </p:spPr>
      </p:pic>
      <p:pic>
        <p:nvPicPr>
          <p:cNvPr id="7" name="Afbeelding 6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497D229A-5C21-227A-73D3-604456448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100" y="3738849"/>
            <a:ext cx="731832" cy="176035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176A494-1C03-DDA0-26C4-0ED3F794AC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15" b="81263"/>
          <a:stretch/>
        </p:blipFill>
        <p:spPr>
          <a:xfrm>
            <a:off x="4063405" y="4649096"/>
            <a:ext cx="2029927" cy="2208904"/>
          </a:xfrm>
          <a:prstGeom prst="rect">
            <a:avLst/>
          </a:prstGeom>
        </p:spPr>
      </p:pic>
      <p:pic>
        <p:nvPicPr>
          <p:cNvPr id="9" name="Tijdelijke aanduiding voor inhoud 9">
            <a:extLst>
              <a:ext uri="{FF2B5EF4-FFF2-40B4-BE49-F238E27FC236}">
                <a16:creationId xmlns:a16="http://schemas.microsoft.com/office/drawing/2014/main" id="{2B686402-5592-8894-E7F8-2ACA3F464B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15"/>
          <a:stretch/>
        </p:blipFill>
        <p:spPr>
          <a:xfrm>
            <a:off x="6077409" y="5717283"/>
            <a:ext cx="2029928" cy="1146149"/>
          </a:xfrm>
          <a:prstGeom prst="rect">
            <a:avLst/>
          </a:prstGeom>
        </p:spPr>
      </p:pic>
      <p:pic>
        <p:nvPicPr>
          <p:cNvPr id="11" name="Graphic 10" descr="Ontvanger met effen opvulling">
            <a:extLst>
              <a:ext uri="{FF2B5EF4-FFF2-40B4-BE49-F238E27FC236}">
                <a16:creationId xmlns:a16="http://schemas.microsoft.com/office/drawing/2014/main" id="{48B736F7-0290-B78E-5E57-05B8AD71F0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95131" y="2915787"/>
            <a:ext cx="291889" cy="291889"/>
          </a:xfrm>
          <a:prstGeom prst="rect">
            <a:avLst/>
          </a:prstGeom>
        </p:spPr>
      </p:pic>
      <p:pic>
        <p:nvPicPr>
          <p:cNvPr id="13" name="Graphic 12" descr="Envelop met effen opvulling">
            <a:extLst>
              <a:ext uri="{FF2B5EF4-FFF2-40B4-BE49-F238E27FC236}">
                <a16:creationId xmlns:a16="http://schemas.microsoft.com/office/drawing/2014/main" id="{B718220F-31C0-C659-5AED-9C53048A81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61190" y="2366149"/>
            <a:ext cx="359767" cy="359767"/>
          </a:xfrm>
          <a:prstGeom prst="rect">
            <a:avLst/>
          </a:prstGeom>
        </p:spPr>
      </p:pic>
      <p:pic>
        <p:nvPicPr>
          <p:cNvPr id="15" name="Graphic 14" descr="Webontwerp met effen opvulling">
            <a:extLst>
              <a:ext uri="{FF2B5EF4-FFF2-40B4-BE49-F238E27FC236}">
                <a16:creationId xmlns:a16="http://schemas.microsoft.com/office/drawing/2014/main" id="{D90E8C64-A082-C6E3-F770-6D5FF0144C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61191" y="1815543"/>
            <a:ext cx="359767" cy="359767"/>
          </a:xfrm>
          <a:prstGeom prst="rect">
            <a:avLst/>
          </a:prstGeom>
        </p:spPr>
      </p:pic>
      <p:pic>
        <p:nvPicPr>
          <p:cNvPr id="21" name="Afbeelding 20" descr="Afbeelding met bijl, vectorafbeeldingen&#10;&#10;Automatisch gegenereerde beschrijving">
            <a:extLst>
              <a:ext uri="{FF2B5EF4-FFF2-40B4-BE49-F238E27FC236}">
                <a16:creationId xmlns:a16="http://schemas.microsoft.com/office/drawing/2014/main" id="{A04E5A98-6ACF-B0D0-1671-DFBFA198EEA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48" y="3397481"/>
            <a:ext cx="396622" cy="396622"/>
          </a:xfrm>
          <a:prstGeom prst="rect">
            <a:avLst/>
          </a:prstGeom>
        </p:spPr>
      </p:pic>
      <p:pic>
        <p:nvPicPr>
          <p:cNvPr id="23" name="Afbeelding 22">
            <a:extLst>
              <a:ext uri="{FF2B5EF4-FFF2-40B4-BE49-F238E27FC236}">
                <a16:creationId xmlns:a16="http://schemas.microsoft.com/office/drawing/2014/main" id="{2BAD9D4D-4FF6-051E-0CA8-72334812AD6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49" y="4009017"/>
            <a:ext cx="291889" cy="291889"/>
          </a:xfrm>
          <a:prstGeom prst="rect">
            <a:avLst/>
          </a:prstGeom>
        </p:spPr>
      </p:pic>
      <p:pic>
        <p:nvPicPr>
          <p:cNvPr id="25" name="Afbeelding 24">
            <a:extLst>
              <a:ext uri="{FF2B5EF4-FFF2-40B4-BE49-F238E27FC236}">
                <a16:creationId xmlns:a16="http://schemas.microsoft.com/office/drawing/2014/main" id="{AC16DC2A-9854-3A7E-FC7B-AB4FAEE4625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662" y="4549996"/>
            <a:ext cx="340928" cy="340928"/>
          </a:xfrm>
          <a:prstGeom prst="rect">
            <a:avLst/>
          </a:prstGeom>
        </p:spPr>
      </p:pic>
      <p:pic>
        <p:nvPicPr>
          <p:cNvPr id="26" name="Afbeelding 25">
            <a:extLst>
              <a:ext uri="{FF2B5EF4-FFF2-40B4-BE49-F238E27FC236}">
                <a16:creationId xmlns:a16="http://schemas.microsoft.com/office/drawing/2014/main" id="{177CF833-1AED-72B3-9FD9-057F21BAFE9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sp>
        <p:nvSpPr>
          <p:cNvPr id="30" name="Tijdelijke aanduiding voor tekst 7">
            <a:extLst>
              <a:ext uri="{FF2B5EF4-FFF2-40B4-BE49-F238E27FC236}">
                <a16:creationId xmlns:a16="http://schemas.microsoft.com/office/drawing/2014/main" id="{EBF532CB-52C9-3A83-89CD-6B799E3B2C96}"/>
              </a:ext>
            </a:extLst>
          </p:cNvPr>
          <p:cNvSpPr txBox="1">
            <a:spLocks/>
          </p:cNvSpPr>
          <p:nvPr/>
        </p:nvSpPr>
        <p:spPr>
          <a:xfrm>
            <a:off x="6637989" y="3437253"/>
            <a:ext cx="3334964" cy="45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@eScienceCenter</a:t>
            </a:r>
          </a:p>
        </p:txBody>
      </p:sp>
      <p:sp>
        <p:nvSpPr>
          <p:cNvPr id="31" name="Tijdelijke aanduiding voor tekst 7">
            <a:extLst>
              <a:ext uri="{FF2B5EF4-FFF2-40B4-BE49-F238E27FC236}">
                <a16:creationId xmlns:a16="http://schemas.microsoft.com/office/drawing/2014/main" id="{9AB01774-7DC4-364E-9EE8-0EF0F20B39C5}"/>
              </a:ext>
            </a:extLst>
          </p:cNvPr>
          <p:cNvSpPr txBox="1">
            <a:spLocks/>
          </p:cNvSpPr>
          <p:nvPr/>
        </p:nvSpPr>
        <p:spPr>
          <a:xfrm>
            <a:off x="6637989" y="4004074"/>
            <a:ext cx="3334964" cy="45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Netherlands </a:t>
            </a:r>
            <a:r>
              <a:rPr lang="nl-NL" err="1"/>
              <a:t>Escience</a:t>
            </a:r>
            <a:r>
              <a:rPr lang="nl-NL"/>
              <a:t> Center</a:t>
            </a:r>
          </a:p>
        </p:txBody>
      </p:sp>
      <p:sp>
        <p:nvSpPr>
          <p:cNvPr id="32" name="Tijdelijke aanduiding voor tekst 7">
            <a:extLst>
              <a:ext uri="{FF2B5EF4-FFF2-40B4-BE49-F238E27FC236}">
                <a16:creationId xmlns:a16="http://schemas.microsoft.com/office/drawing/2014/main" id="{7A7B6EB6-E8CF-F63F-F735-8B4CEC7E4E18}"/>
              </a:ext>
            </a:extLst>
          </p:cNvPr>
          <p:cNvSpPr txBox="1">
            <a:spLocks/>
          </p:cNvSpPr>
          <p:nvPr/>
        </p:nvSpPr>
        <p:spPr>
          <a:xfrm>
            <a:off x="6620957" y="4572488"/>
            <a:ext cx="3334964" cy="45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@eScienceCenter@akademienl.social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3E68E063-8371-45E0-6DE5-4FA1EE0E436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5" y="1509042"/>
            <a:ext cx="2086750" cy="20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3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3443005" y="3309403"/>
            <a:ext cx="787836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400" dirty="0">
                <a:highlight>
                  <a:srgbClr val="008000"/>
                </a:highlight>
              </a:rPr>
              <a:t>Practical course info:</a:t>
            </a:r>
          </a:p>
          <a:p>
            <a:pPr lvl="0"/>
            <a:r>
              <a:rPr lang="en-US" sz="2400" dirty="0"/>
              <a:t>Bathrooms, exits, getting in/out of building</a:t>
            </a:r>
            <a:endParaRPr lang="LID4096" sz="2400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577803"/>
              </p:ext>
            </p:extLst>
          </p:nvPr>
        </p:nvGraphicFramePr>
        <p:xfrm>
          <a:off x="2281134" y="172220"/>
          <a:ext cx="743236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F42F429-F6D1-1550-8711-ACFF34FA943B}"/>
              </a:ext>
            </a:extLst>
          </p:cNvPr>
          <p:cNvSpPr txBox="1"/>
          <p:nvPr/>
        </p:nvSpPr>
        <p:spPr>
          <a:xfrm>
            <a:off x="1540042" y="1372549"/>
            <a:ext cx="64303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</a:t>
            </a:r>
          </a:p>
          <a:p>
            <a:r>
              <a:rPr lang="en-US" sz="2400" dirty="0">
                <a:highlight>
                  <a:srgbClr val="008000"/>
                </a:highlight>
              </a:rPr>
              <a:t>General guidelines:</a:t>
            </a:r>
          </a:p>
          <a:p>
            <a:r>
              <a:rPr lang="en-US" sz="2400" dirty="0"/>
              <a:t>Play nice, and use the collaborative document</a:t>
            </a:r>
          </a:p>
          <a:p>
            <a:r>
              <a:rPr lang="en-US" sz="2400" dirty="0"/>
              <a:t>(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https://tinyurl.com/medical-image-2024</a:t>
            </a:r>
            <a:r>
              <a:rPr lang="en-US" sz="2400" dirty="0"/>
              <a:t>)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LID4096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139FA-E56C-F5E3-596B-426B2145FCBC}"/>
              </a:ext>
            </a:extLst>
          </p:cNvPr>
          <p:cNvSpPr txBox="1"/>
          <p:nvPr/>
        </p:nvSpPr>
        <p:spPr>
          <a:xfrm>
            <a:off x="1750563" y="4307496"/>
            <a:ext cx="94644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                       </a:t>
            </a:r>
          </a:p>
          <a:p>
            <a:r>
              <a:rPr lang="en-US" sz="2400" dirty="0">
                <a:highlight>
                  <a:srgbClr val="008000"/>
                </a:highlight>
              </a:rPr>
              <a:t>Special guidelines:</a:t>
            </a:r>
          </a:p>
          <a:p>
            <a:r>
              <a:rPr lang="en-US" sz="2400" dirty="0"/>
              <a:t>Advanced materials available 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https://tinyurl.com/imaging-advanced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2675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3528570" y="3232371"/>
            <a:ext cx="643030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400" dirty="0">
                <a:highlight>
                  <a:srgbClr val="008000"/>
                </a:highlight>
              </a:rPr>
              <a:t>Ou Ku:</a:t>
            </a:r>
          </a:p>
          <a:p>
            <a:pPr lvl="0"/>
            <a:r>
              <a:rPr lang="en-US" sz="2400" dirty="0"/>
              <a:t>Earth observation, skilled in data processing and analytics</a:t>
            </a:r>
            <a:endParaRPr lang="LID4096" sz="2400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6444039"/>
              </p:ext>
            </p:extLst>
          </p:nvPr>
        </p:nvGraphicFramePr>
        <p:xfrm>
          <a:off x="2281134" y="172220"/>
          <a:ext cx="743236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F42F429-F6D1-1550-8711-ACFF34FA943B}"/>
              </a:ext>
            </a:extLst>
          </p:cNvPr>
          <p:cNvSpPr txBox="1"/>
          <p:nvPr/>
        </p:nvSpPr>
        <p:spPr>
          <a:xfrm>
            <a:off x="3065000" y="1494476"/>
            <a:ext cx="64303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</a:t>
            </a:r>
          </a:p>
          <a:p>
            <a:r>
              <a:rPr lang="en-US" sz="2400" dirty="0">
                <a:highlight>
                  <a:srgbClr val="008000"/>
                </a:highlight>
              </a:rPr>
              <a:t>Giulia </a:t>
            </a:r>
            <a:r>
              <a:rPr lang="en-US" sz="2400" dirty="0" err="1">
                <a:highlight>
                  <a:srgbClr val="008000"/>
                </a:highlight>
              </a:rPr>
              <a:t>Crocioni</a:t>
            </a:r>
            <a:r>
              <a:rPr lang="en-US" sz="2400" dirty="0">
                <a:highlight>
                  <a:srgbClr val="008000"/>
                </a:highlight>
              </a:rPr>
              <a:t>:</a:t>
            </a:r>
          </a:p>
          <a:p>
            <a:r>
              <a:rPr lang="en-US" sz="2400" dirty="0"/>
              <a:t>Bio-medial engineer, developed complex curriculum</a:t>
            </a:r>
            <a:endParaRPr lang="LID4096" sz="2400" dirty="0"/>
          </a:p>
          <a:p>
            <a:endParaRPr lang="en-US" sz="2400" dirty="0"/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LID4096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139FA-E56C-F5E3-596B-426B2145FCBC}"/>
              </a:ext>
            </a:extLst>
          </p:cNvPr>
          <p:cNvSpPr txBox="1"/>
          <p:nvPr/>
        </p:nvSpPr>
        <p:spPr>
          <a:xfrm>
            <a:off x="3967566" y="4307496"/>
            <a:ext cx="52306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             </a:t>
            </a:r>
          </a:p>
          <a:p>
            <a:r>
              <a:rPr lang="en-US" sz="2400" dirty="0">
                <a:highlight>
                  <a:srgbClr val="008000"/>
                </a:highlight>
              </a:rPr>
              <a:t>Candace Makeda Moore:</a:t>
            </a:r>
          </a:p>
          <a:p>
            <a:r>
              <a:rPr lang="en-US" sz="2400" dirty="0"/>
              <a:t>Started work as a photographer and programmer, became a researcher</a:t>
            </a:r>
          </a:p>
          <a:p>
            <a:r>
              <a:rPr lang="en-US" sz="2400" dirty="0"/>
              <a:t>to go to medical school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, ended up with a fascination with imaging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LID4096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1FB79-B1B4-DD1B-1217-920338CC00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3586" y="3056774"/>
            <a:ext cx="1486396" cy="15033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89B795-9AE2-6490-927D-B1FEAA4499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3385" y="1574698"/>
            <a:ext cx="1584994" cy="15305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36A34F-32BA-2BA9-609E-D33F9EF0A6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4348" y="4726356"/>
            <a:ext cx="1578816" cy="142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2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226788"/>
            <a:ext cx="783523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Medical image processing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751563"/>
              </p:ext>
            </p:extLst>
          </p:nvPr>
        </p:nvGraphicFramePr>
        <p:xfrm>
          <a:off x="1952368" y="882200"/>
          <a:ext cx="5432357" cy="1015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81DB79-0E26-314D-5AB6-D0D23A0C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50112"/>
              </p:ext>
            </p:extLst>
          </p:nvPr>
        </p:nvGraphicFramePr>
        <p:xfrm>
          <a:off x="1835264" y="1602702"/>
          <a:ext cx="8521472" cy="4822818"/>
        </p:xfrm>
        <a:graphic>
          <a:graphicData uri="http://schemas.openxmlformats.org/drawingml/2006/table">
            <a:tbl>
              <a:tblPr/>
              <a:tblGrid>
                <a:gridCol w="4260736">
                  <a:extLst>
                    <a:ext uri="{9D8B030D-6E8A-4147-A177-3AD203B41FA5}">
                      <a16:colId xmlns:a16="http://schemas.microsoft.com/office/drawing/2014/main" val="3613352364"/>
                    </a:ext>
                  </a:extLst>
                </a:gridCol>
                <a:gridCol w="4260736">
                  <a:extLst>
                    <a:ext uri="{9D8B030D-6E8A-4147-A177-3AD203B41FA5}">
                      <a16:colId xmlns:a16="http://schemas.microsoft.com/office/drawing/2014/main" val="3055676314"/>
                    </a:ext>
                  </a:extLst>
                </a:gridCol>
              </a:tblGrid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09:30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Welcome and icebreaker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2945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09:45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Course and Center Introduction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17271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10:00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Introduction to Medical Imaging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23162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10:30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33347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3181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57030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12:30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Lunch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83773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13:30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Registration and Segmentation with SITK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00352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15:00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07068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15:15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Preparing Images for ML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40702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Anonymization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00493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Generative AI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35025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Wrap-up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264674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17:00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Drinks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7098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15C3F56-E485-AB1B-A43B-1EFD955B1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57806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4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Medical image processing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6325516"/>
              </p:ext>
            </p:extLst>
          </p:nvPr>
        </p:nvGraphicFramePr>
        <p:xfrm>
          <a:off x="2032000" y="1331495"/>
          <a:ext cx="7087937" cy="4806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66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5315C-530A-354B-ABAD-571EA19C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483" y="371752"/>
            <a:ext cx="5401147" cy="1325563"/>
          </a:xfrm>
        </p:spPr>
        <p:txBody>
          <a:bodyPr/>
          <a:lstStyle/>
          <a:p>
            <a:r>
              <a:rPr lang="en-US" dirty="0">
                <a:latin typeface="Nunito"/>
              </a:rPr>
              <a:t>Set up check: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E9244F-DCED-0F4D-A954-0AF24904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94" y="1414379"/>
            <a:ext cx="5401147" cy="526491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Data downloaded?</a:t>
            </a:r>
          </a:p>
          <a:p>
            <a:pPr marL="0" indent="0">
              <a:buNone/>
            </a:pPr>
            <a:r>
              <a:rPr lang="en-US" sz="1100" dirty="0"/>
              <a:t>       (You can download from </a:t>
            </a:r>
            <a:r>
              <a:rPr lang="en-US" sz="1100" dirty="0" err="1"/>
              <a:t>Zenodo</a:t>
            </a:r>
            <a:r>
              <a:rPr lang="en-US" sz="1100" dirty="0"/>
              <a:t> by instructions)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dirty="0"/>
              <a:t>Environment entered?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sz="1600" dirty="0"/>
          </a:p>
          <a:p>
            <a:endParaRPr lang="en-US" dirty="0"/>
          </a:p>
          <a:p>
            <a:r>
              <a:rPr lang="en-US" dirty="0"/>
              <a:t>Collaborative document open?</a:t>
            </a:r>
          </a:p>
          <a:p>
            <a:pPr marL="457200" lvl="1" indent="0">
              <a:buNone/>
            </a:pPr>
            <a:r>
              <a:rPr lang="en-US" dirty="0"/>
              <a:t>	https://tinyurl.com/medical-image-2024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Post-it notes ready?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29F462-AB8D-6643-B4AD-AE5B69574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5548" y="1855612"/>
            <a:ext cx="3491987" cy="2973771"/>
          </a:xfrm>
        </p:spPr>
        <p:txBody>
          <a:bodyPr/>
          <a:lstStyle/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C4F6F64-1A82-74C5-3572-883FEF3A02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C57EA2F-CDA2-10A9-D43A-4D3703AD9A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5D2F2B-DD85-923F-9FF9-4D5D5BB46BF7}"/>
              </a:ext>
            </a:extLst>
          </p:cNvPr>
          <p:cNvSpPr txBox="1"/>
          <p:nvPr/>
        </p:nvSpPr>
        <p:spPr>
          <a:xfrm>
            <a:off x="6626061" y="5454134"/>
            <a:ext cx="636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 by Scott Lord on </a:t>
            </a:r>
            <a:r>
              <a:rPr lang="en-US" dirty="0" err="1"/>
              <a:t>Unsplash</a:t>
            </a:r>
            <a:r>
              <a:rPr lang="en-US" dirty="0"/>
              <a:t> </a:t>
            </a:r>
            <a:endParaRPr lang="en-NL" dirty="0"/>
          </a:p>
        </p:txBody>
      </p:sp>
      <p:pic>
        <p:nvPicPr>
          <p:cNvPr id="8" name="Picture 7" descr="A picture containing nebula, galaxy, space, universe&#10;&#10;Description automatically generated">
            <a:extLst>
              <a:ext uri="{FF2B5EF4-FFF2-40B4-BE49-F238E27FC236}">
                <a16:creationId xmlns:a16="http://schemas.microsoft.com/office/drawing/2014/main" id="{78F46853-822D-7953-7556-BB15F9928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60" y="258410"/>
            <a:ext cx="5207955" cy="526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31A60358-6694-186F-2C4E-70FF33A27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0"/>
            <a:ext cx="6095999" cy="6858000"/>
          </a:xfrm>
          <a:prstGeom prst="rect">
            <a:avLst/>
          </a:prstGeom>
        </p:spPr>
      </p:pic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7E995BE1-0C5D-C689-BA09-87C259E3432F}"/>
              </a:ext>
            </a:extLst>
          </p:cNvPr>
          <p:cNvSpPr/>
          <p:nvPr/>
        </p:nvSpPr>
        <p:spPr>
          <a:xfrm>
            <a:off x="7049435" y="1285875"/>
            <a:ext cx="4290679" cy="405059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95315C-530A-354B-ABAD-571EA19C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62" y="530049"/>
            <a:ext cx="4731989" cy="1325563"/>
          </a:xfrm>
        </p:spPr>
        <p:txBody>
          <a:bodyPr/>
          <a:lstStyle/>
          <a:p>
            <a:r>
              <a:rPr lang="en-US" sz="4400" b="1">
                <a:latin typeface="Nunito"/>
              </a:rPr>
              <a:t>Who are we?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E9244F-DCED-0F4D-A954-0AF24904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088" y="1855612"/>
            <a:ext cx="4751615" cy="4565066"/>
          </a:xfrm>
        </p:spPr>
        <p:txBody>
          <a:bodyPr/>
          <a:lstStyle/>
          <a:p>
            <a:r>
              <a:rPr lang="en-US" dirty="0"/>
              <a:t>The Netherlands eScience Center is a national center for </a:t>
            </a:r>
            <a:r>
              <a:rPr lang="en-US" b="1" dirty="0">
                <a:solidFill>
                  <a:srgbClr val="400439"/>
                </a:solidFill>
              </a:rPr>
              <a:t>innovative software solutions in academic research</a:t>
            </a:r>
            <a:r>
              <a:rPr lang="en-US" dirty="0"/>
              <a:t>.  </a:t>
            </a:r>
          </a:p>
          <a:p>
            <a:r>
              <a:rPr lang="en-US" dirty="0"/>
              <a:t>Our Research Software Engineers</a:t>
            </a:r>
            <a:endParaRPr lang="nl-NL" dirty="0"/>
          </a:p>
          <a:p>
            <a:pPr lvl="1"/>
            <a:r>
              <a:rPr lang="en-US" dirty="0"/>
              <a:t>help researchers interpret results, </a:t>
            </a:r>
            <a:endParaRPr lang="nl-NL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400439"/>
                </a:solidFill>
              </a:rPr>
              <a:t>make tools and methods reusable for the wider research community, </a:t>
            </a:r>
            <a:endParaRPr lang="nl-NL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400439"/>
                </a:solidFill>
              </a:rPr>
              <a:t>co-author research and methodological publications</a:t>
            </a:r>
            <a:r>
              <a:rPr lang="en-US" dirty="0"/>
              <a:t>. </a:t>
            </a:r>
            <a:endParaRPr lang="nl-NL" dirty="0">
              <a:cs typeface="Assistant"/>
            </a:endParaRP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629F462-AB8D-6643-B4AD-AE5B69574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5548" y="1855612"/>
            <a:ext cx="3491987" cy="2973771"/>
          </a:xfrm>
        </p:spPr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C4F6F64-1A82-74C5-3572-883FEF3A02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DC57EA2F-CDA2-10A9-D43A-4D3703AD9A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pic>
        <p:nvPicPr>
          <p:cNvPr id="6" name="Afbeelding 5" descr="Afbeelding met overdekt, vloer, persoon, muur&#10;&#10;Automatisch gegenereerde beschrijving">
            <a:extLst>
              <a:ext uri="{FF2B5EF4-FFF2-40B4-BE49-F238E27FC236}">
                <a16:creationId xmlns:a16="http://schemas.microsoft.com/office/drawing/2014/main" id="{F79DF364-AA0D-021E-9C6B-101FF18F5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192" y="1284708"/>
            <a:ext cx="6075869" cy="40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9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>
            <a:extLst>
              <a:ext uri="{FF2B5EF4-FFF2-40B4-BE49-F238E27FC236}">
                <a16:creationId xmlns:a16="http://schemas.microsoft.com/office/drawing/2014/main" id="{4CA974C3-7663-AAC2-3B81-BB8B701D531E}"/>
              </a:ext>
            </a:extLst>
          </p:cNvPr>
          <p:cNvSpPr txBox="1"/>
          <p:nvPr/>
        </p:nvSpPr>
        <p:spPr>
          <a:xfrm>
            <a:off x="4272684" y="622079"/>
            <a:ext cx="61563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i="0" u="none" strike="noStrike">
                <a:solidFill>
                  <a:srgbClr val="F0A944"/>
                </a:solidFill>
                <a:effectLst/>
                <a:latin typeface="Nunito" pitchFamily="2" charset="77"/>
              </a:rPr>
              <a:t>Training Programme</a:t>
            </a:r>
            <a:r>
              <a:rPr lang="en-GB" sz="3200" b="0" i="0" u="none" strike="noStrike">
                <a:solidFill>
                  <a:srgbClr val="F0A944"/>
                </a:solidFill>
                <a:effectLst/>
                <a:latin typeface="Nunito" pitchFamily="2" charset="77"/>
              </a:rPr>
              <a:t>​</a:t>
            </a:r>
            <a:r>
              <a:rPr lang="en-GB" sz="3200" b="0" i="0">
                <a:solidFill>
                  <a:srgbClr val="F0A944"/>
                </a:solidFill>
                <a:effectLst/>
                <a:latin typeface="Nunito" pitchFamily="2" charset="77"/>
              </a:rPr>
              <a:t>​</a:t>
            </a:r>
            <a:endParaRPr lang="en-NL" sz="3200">
              <a:solidFill>
                <a:srgbClr val="F0A944"/>
              </a:solidFill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0E00FD0-4F7E-6A5A-81C0-130D7D7D06FE}"/>
              </a:ext>
            </a:extLst>
          </p:cNvPr>
          <p:cNvSpPr txBox="1"/>
          <p:nvPr/>
        </p:nvSpPr>
        <p:spPr>
          <a:xfrm>
            <a:off x="4396436" y="4796506"/>
            <a:ext cx="57934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Hands-on courses, 2-3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In person &amp;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Based on The Carpentries &amp; </a:t>
            </a:r>
            <a:r>
              <a:rPr lang="en-GB" b="1" dirty="0" err="1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CodeRefinery</a:t>
            </a:r>
            <a:r>
              <a:rPr lang="en-GB" b="1" dirty="0">
                <a:solidFill>
                  <a:srgbClr val="00ADDC"/>
                </a:solidFill>
                <a:latin typeface="Nunito" pitchFamily="2" charset="77"/>
                <a:cs typeface="Assistant" pitchFamily="2" charset="-79"/>
              </a:rPr>
              <a:t>, and in-house developed materials.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89D5187-FF72-80BC-AB5C-0823C858F872}"/>
              </a:ext>
            </a:extLst>
          </p:cNvPr>
          <p:cNvSpPr txBox="1"/>
          <p:nvPr/>
        </p:nvSpPr>
        <p:spPr>
          <a:xfrm>
            <a:off x="4272684" y="1452172"/>
            <a:ext cx="72944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1. For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researchers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&amp;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RSEs</a:t>
            </a:r>
            <a:endParaRPr lang="nl-NL" b="1" dirty="0">
              <a:solidFill>
                <a:srgbClr val="441C49"/>
              </a:solidFill>
              <a:latin typeface="Nunito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Digital skills workshops,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see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schedule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next slide</a:t>
            </a:r>
          </a:p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2. For data stewards, information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specialists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and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DCCs</a:t>
            </a:r>
            <a:endParaRPr lang="nl-NL" b="1" dirty="0">
              <a:solidFill>
                <a:srgbClr val="441C49"/>
              </a:solidFill>
              <a:latin typeface="Nunito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Research support masterclass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Online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materials</a:t>
            </a:r>
            <a:endParaRPr lang="nl-NL" b="1" dirty="0">
              <a:solidFill>
                <a:srgbClr val="441C49"/>
              </a:solidFill>
              <a:latin typeface="Nunito" pitchFamily="2" charset="0"/>
            </a:endParaRPr>
          </a:p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3. For training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the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trainer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Carpentries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instructor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Carpentries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collaborative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lesson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development</a:t>
            </a:r>
          </a:p>
          <a:p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4. For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organisations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(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externally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organized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workshops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based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on </a:t>
            </a:r>
            <a:r>
              <a:rPr lang="nl-NL" b="1" dirty="0" err="1">
                <a:solidFill>
                  <a:srgbClr val="441C49"/>
                </a:solidFill>
                <a:latin typeface="Nunito" pitchFamily="2" charset="0"/>
              </a:rPr>
              <a:t>our</a:t>
            </a:r>
            <a:r>
              <a:rPr lang="nl-NL" b="1" dirty="0">
                <a:solidFill>
                  <a:srgbClr val="441C49"/>
                </a:solidFill>
                <a:latin typeface="Nunito" pitchFamily="2" charset="0"/>
              </a:rPr>
              <a:t> digital skills workshops)</a:t>
            </a:r>
            <a:endParaRPr lang="en-US" b="1" dirty="0">
              <a:solidFill>
                <a:srgbClr val="441C49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54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75B57AD-BA86-AA81-D990-A058D82A7C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51" y="5638800"/>
            <a:ext cx="872913" cy="912591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835D1089-E9BB-AAEB-6577-0B00E7E15B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011" y="6018201"/>
            <a:ext cx="2039005" cy="560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DE7A95-150D-99BD-C242-D7F14DF324F3}"/>
              </a:ext>
            </a:extLst>
          </p:cNvPr>
          <p:cNvSpPr txBox="1"/>
          <p:nvPr/>
        </p:nvSpPr>
        <p:spPr>
          <a:xfrm>
            <a:off x="1754365" y="241741"/>
            <a:ext cx="2780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F0A944"/>
                </a:solidFill>
                <a:latin typeface="Nunito" pitchFamily="2" charset="77"/>
                <a:cs typeface="Assistant" pitchFamily="2" charset="-79"/>
              </a:rPr>
              <a:t>Schedule 2024</a:t>
            </a:r>
            <a:endParaRPr lang="en-NL" sz="2800" dirty="0">
              <a:solidFill>
                <a:srgbClr val="F0A944"/>
              </a:solidFill>
            </a:endParaRPr>
          </a:p>
        </p:txBody>
      </p:sp>
      <p:graphicFrame>
        <p:nvGraphicFramePr>
          <p:cNvPr id="9" name="Table 24">
            <a:extLst>
              <a:ext uri="{FF2B5EF4-FFF2-40B4-BE49-F238E27FC236}">
                <a16:creationId xmlns:a16="http://schemas.microsoft.com/office/drawing/2014/main" id="{EAFFCDAB-BCB9-597F-340E-E3EB03AF26BC}"/>
              </a:ext>
            </a:extLst>
          </p:cNvPr>
          <p:cNvGraphicFramePr>
            <a:graphicFrameLocks noGrp="1"/>
          </p:cNvGraphicFramePr>
          <p:nvPr/>
        </p:nvGraphicFramePr>
        <p:xfrm>
          <a:off x="538881" y="1178087"/>
          <a:ext cx="10638740" cy="33694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16168">
                  <a:extLst>
                    <a:ext uri="{9D8B030D-6E8A-4147-A177-3AD203B41FA5}">
                      <a16:colId xmlns:a16="http://schemas.microsoft.com/office/drawing/2014/main" val="2606460797"/>
                    </a:ext>
                  </a:extLst>
                </a:gridCol>
                <a:gridCol w="4032186">
                  <a:extLst>
                    <a:ext uri="{9D8B030D-6E8A-4147-A177-3AD203B41FA5}">
                      <a16:colId xmlns:a16="http://schemas.microsoft.com/office/drawing/2014/main" val="3106653730"/>
                    </a:ext>
                  </a:extLst>
                </a:gridCol>
                <a:gridCol w="1236415">
                  <a:extLst>
                    <a:ext uri="{9D8B030D-6E8A-4147-A177-3AD203B41FA5}">
                      <a16:colId xmlns:a16="http://schemas.microsoft.com/office/drawing/2014/main" val="2340081875"/>
                    </a:ext>
                  </a:extLst>
                </a:gridCol>
                <a:gridCol w="4253971">
                  <a:extLst>
                    <a:ext uri="{9D8B030D-6E8A-4147-A177-3AD203B41FA5}">
                      <a16:colId xmlns:a16="http://schemas.microsoft.com/office/drawing/2014/main" val="3799518325"/>
                    </a:ext>
                  </a:extLst>
                </a:gridCol>
              </a:tblGrid>
              <a:tr h="351976">
                <a:tc>
                  <a:txBody>
                    <a:bodyPr/>
                    <a:lstStyle/>
                    <a:p>
                      <a:r>
                        <a:rPr lang="nl-NL" sz="1600" b="1" err="1">
                          <a:solidFill>
                            <a:srgbClr val="441C49"/>
                          </a:solidFill>
                        </a:rPr>
                        <a:t>January</a:t>
                      </a:r>
                      <a:endParaRPr lang="en-NL" sz="1600" b="1">
                        <a:solidFill>
                          <a:srgbClr val="441C4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endParaRPr lang="en-NL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July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endParaRPr lang="en-GB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38859"/>
                  </a:ext>
                </a:extLst>
              </a:tr>
              <a:tr h="351976">
                <a:tc>
                  <a:txBody>
                    <a:bodyPr/>
                    <a:lstStyle/>
                    <a:p>
                      <a:r>
                        <a:rPr lang="nl-NL" sz="1600" b="1" err="1">
                          <a:solidFill>
                            <a:srgbClr val="441C49"/>
                          </a:solidFill>
                        </a:rPr>
                        <a:t>February</a:t>
                      </a:r>
                      <a:endParaRPr lang="en-NL" sz="1600" b="1">
                        <a:solidFill>
                          <a:srgbClr val="441C4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dirty="0"/>
                        <a:t>Introduction to deep learning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 dirty="0"/>
                        <a:t>Good Practices in Research Software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August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/>
                        <a:t>Parallel Programming with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6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/>
                        <a:t>Image Processing with Python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/>
                        <a:t>Parallel Programming with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/>
                        <a:t>Introduction to Deep Learning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>
                          <a:latin typeface="Assistant"/>
                        </a:rPr>
                        <a:t>Image Processing with Python</a:t>
                      </a:r>
                      <a:endParaRPr lang="en-GB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0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 dirty="0"/>
                        <a:t>Good Practices in Research Software Development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Machine learning in python with scikit-learn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/>
                        <a:t>Intermediate Research Software Development with Python</a:t>
                      </a:r>
                      <a:endParaRPr lang="en-GB" sz="1200" b="0" i="0" u="none" strike="noStrike" noProof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October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Assistant"/>
                        </a:rPr>
                        <a:t>Collaborative version control with git and GitHub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/>
                        <a:t>Machine learning in python with scikit-learn</a:t>
                      </a:r>
                      <a:endParaRPr lang="en-GB" sz="1200" b="0" i="0" u="none" strike="noStrike" noProof="0" dirty="0">
                        <a:latin typeface="Assistan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8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dirty="0"/>
                        <a:t>Introduction to Geospatial Raster and Vector Data with Python </a:t>
                      </a:r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latin typeface="+mn-lt"/>
                        </a:rPr>
                        <a:t>Collaborative version control with git and 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November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</a:rPr>
                        <a:t>Carpentries instructor training</a:t>
                      </a:r>
                      <a:endParaRPr lang="en-US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>
                          <a:latin typeface="Assistant"/>
                        </a:rPr>
                        <a:t>Reproducible research with R packages</a:t>
                      </a:r>
                      <a:r>
                        <a:rPr lang="en-GB" sz="1200" b="0"/>
                        <a:t>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29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b="1">
                          <a:solidFill>
                            <a:srgbClr val="441C49"/>
                          </a:solidFill>
                        </a:rPr>
                        <a:t>June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GPU programming</a:t>
                      </a:r>
                      <a:endParaRPr lang="en-US" sz="1200" b="0"/>
                    </a:p>
                    <a:p>
                      <a:pPr marL="171450" indent="-171450">
                        <a:buFont typeface="Arial"/>
                        <a:buChar char="•"/>
                      </a:pPr>
                      <a:r>
                        <a:rPr lang="en-GB" sz="1200" b="0"/>
                        <a:t>Carpentries instructor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="1">
                          <a:solidFill>
                            <a:srgbClr val="441C49"/>
                          </a:solidFill>
                        </a:rPr>
                        <a:t>December</a:t>
                      </a:r>
                      <a:endParaRPr lang="en-NL" sz="1600" b="1">
                        <a:solidFill>
                          <a:srgbClr val="441C4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>
                          <a:solidFill>
                            <a:srgbClr val="000000"/>
                          </a:solidFill>
                          <a:latin typeface="Assistant"/>
                        </a:rPr>
                        <a:t>GPU programming</a:t>
                      </a:r>
                      <a:endParaRPr lang="en-US" sz="1200" b="0" dirty="0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en-GB" sz="1200" b="0" i="0" u="none" strike="noStrike" noProof="0" dirty="0"/>
                        <a:t>Intermediate Research Software Development with Python</a:t>
                      </a:r>
                      <a:endParaRPr lang="en-GB" sz="1200" b="0" i="0" u="none" strike="noStrike" noProof="0" dirty="0">
                        <a:solidFill>
                          <a:srgbClr val="000000"/>
                        </a:solidFill>
                        <a:latin typeface="Assistan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643200"/>
                  </a:ext>
                </a:extLst>
              </a:tr>
            </a:tbl>
          </a:graphicData>
        </a:graphic>
      </p:graphicFrame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5B9962E-DC5E-609A-40C1-4C29CABCDC95}"/>
              </a:ext>
            </a:extLst>
          </p:cNvPr>
          <p:cNvSpPr txBox="1">
            <a:spLocks/>
          </p:cNvSpPr>
          <p:nvPr/>
        </p:nvSpPr>
        <p:spPr>
          <a:xfrm>
            <a:off x="1057295" y="4777829"/>
            <a:ext cx="9376009" cy="3602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000000"/>
                </a:solidFill>
                <a:latin typeface="Assistant"/>
                <a:cs typeface="Assistant"/>
              </a:rPr>
              <a:t>For exact dates of upcoming workshops (3 months in advance): </a:t>
            </a:r>
            <a:br>
              <a:rPr lang="en-GB" sz="2000" dirty="0">
                <a:latin typeface="Assistant" pitchFamily="2" charset="-79"/>
                <a:cs typeface="Assistant" pitchFamily="2" charset="-79"/>
              </a:rPr>
            </a:br>
            <a:r>
              <a:rPr lang="en-GB" sz="2000" dirty="0">
                <a:solidFill>
                  <a:srgbClr val="00ADDC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esciencecenter.nl/events/?f=workshops</a:t>
            </a:r>
            <a:endParaRPr lang="en-GB" sz="2000" dirty="0">
              <a:solidFill>
                <a:schemeClr val="accent1"/>
              </a:solidFill>
              <a:latin typeface="Assistant"/>
              <a:cs typeface="Assistant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sz="2000" dirty="0">
                <a:latin typeface="Assistant" pitchFamily="2" charset="-79"/>
                <a:cs typeface="Assistant" pitchFamily="2" charset="-79"/>
              </a:rPr>
              <a:t>To be notified about coming up workshops, subscribe to the Newsletter: </a:t>
            </a:r>
            <a:r>
              <a:rPr lang="en-GB" sz="2000" dirty="0">
                <a:solidFill>
                  <a:srgbClr val="00ADDC"/>
                </a:solidFill>
                <a:latin typeface="Assistant" pitchFamily="2" charset="-79"/>
                <a:cs typeface="Assistant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eepurl.com/</a:t>
            </a:r>
            <a:r>
              <a:rPr lang="en-GB" sz="2000" dirty="0" err="1">
                <a:solidFill>
                  <a:srgbClr val="00ADDC"/>
                </a:solidFill>
                <a:latin typeface="Assistant" pitchFamily="2" charset="-79"/>
                <a:cs typeface="Assistant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dtjzwP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275190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Afbeelding 12">
            <a:extLst>
              <a:ext uri="{FF2B5EF4-FFF2-40B4-BE49-F238E27FC236}">
                <a16:creationId xmlns:a16="http://schemas.microsoft.com/office/drawing/2014/main" id="{4BDEDEEB-E601-2A3E-0CCE-677197CC8A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0"/>
            <a:ext cx="6093391" cy="6858000"/>
          </a:xfrm>
          <a:prstGeom prst="rect">
            <a:avLst/>
          </a:prstGeom>
        </p:spPr>
      </p:pic>
      <p:pic>
        <p:nvPicPr>
          <p:cNvPr id="9" name="Tijdelijke aanduiding voor inhoud 8">
            <a:extLst>
              <a:ext uri="{FF2B5EF4-FFF2-40B4-BE49-F238E27FC236}">
                <a16:creationId xmlns:a16="http://schemas.microsoft.com/office/drawing/2014/main" id="{36780F94-E403-087A-5A22-CEEA64FBA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991725" y="0"/>
            <a:ext cx="2200274" cy="3061254"/>
          </a:xfr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F9A9421-2ADC-6C96-0F99-22A262FCCB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095999" y="-1"/>
            <a:ext cx="2095130" cy="58388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BC5485A-B8DE-6CFF-2A93-F8892547A3A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49"/>
          <a:stretch/>
        </p:blipFill>
        <p:spPr>
          <a:xfrm rot="10800000">
            <a:off x="8132145" y="-36764"/>
            <a:ext cx="4059854" cy="205377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3C4D21B4-B2AE-FB82-057E-E27F828B6C1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71"/>
          <a:stretch/>
        </p:blipFill>
        <p:spPr>
          <a:xfrm>
            <a:off x="8132145" y="4866146"/>
            <a:ext cx="2029927" cy="2001379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1D68CD41-B8C5-D6B1-BBDB-CC96BDAE17D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6006815"/>
            <a:ext cx="2080416" cy="572034"/>
          </a:xfrm>
          <a:prstGeom prst="rect">
            <a:avLst/>
          </a:prstGeom>
        </p:spPr>
      </p:pic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33B3BAE3-84A1-CEAD-E2CD-CB4DA3C85EDF}"/>
              </a:ext>
            </a:extLst>
          </p:cNvPr>
          <p:cNvSpPr/>
          <p:nvPr/>
        </p:nvSpPr>
        <p:spPr>
          <a:xfrm>
            <a:off x="7049435" y="1285875"/>
            <a:ext cx="4290679" cy="4050597"/>
          </a:xfrm>
          <a:prstGeom prst="round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AA8B73B0-0FBB-D0D7-B90C-C38EA025AF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5548" y="1855612"/>
            <a:ext cx="3491987" cy="2973771"/>
          </a:xfrm>
        </p:spPr>
        <p:txBody>
          <a:bodyPr/>
          <a:lstStyle/>
          <a:p>
            <a:endParaRPr lang="nl-NL"/>
          </a:p>
        </p:txBody>
      </p:sp>
      <p:pic>
        <p:nvPicPr>
          <p:cNvPr id="3" name="Picture 2" descr="A group of people working on laptops&#10;&#10;Description automatically generated with medium confidence">
            <a:extLst>
              <a:ext uri="{FF2B5EF4-FFF2-40B4-BE49-F238E27FC236}">
                <a16:creationId xmlns:a16="http://schemas.microsoft.com/office/drawing/2014/main" id="{4FB2321C-02FA-2361-D3FB-4ED9EA3D2E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12" y="-19878"/>
            <a:ext cx="5726452" cy="3768628"/>
          </a:xfrm>
          <a:prstGeom prst="rect">
            <a:avLst/>
          </a:prstGeom>
        </p:spPr>
      </p:pic>
      <p:pic>
        <p:nvPicPr>
          <p:cNvPr id="4" name="Picture 3" descr="A group of people sitting at a table with laptops&#10;&#10;Description automatically generated with medium confidence">
            <a:extLst>
              <a:ext uri="{FF2B5EF4-FFF2-40B4-BE49-F238E27FC236}">
                <a16:creationId xmlns:a16="http://schemas.microsoft.com/office/drawing/2014/main" id="{BB0A109D-19C3-6A5A-DB5C-4D848BA1C37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12" y="3055068"/>
            <a:ext cx="5726451" cy="380597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8FF6134-568E-F24A-4624-9E033969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" y="2017009"/>
            <a:ext cx="5781844" cy="42124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000" b="0" dirty="0">
                <a:effectLst/>
                <a:latin typeface="Assistant"/>
                <a:cs typeface="Assistant"/>
              </a:rPr>
              <a:t>Our Digital Skills Workshops are </a:t>
            </a:r>
            <a:r>
              <a:rPr lang="en-GB" sz="2000" dirty="0">
                <a:solidFill>
                  <a:srgbClr val="F0A944"/>
                </a:solidFill>
                <a:effectLst/>
                <a:latin typeface="Assistant"/>
                <a:cs typeface="Assistant"/>
              </a:rPr>
              <a:t> open to researchers in the Netherlands</a:t>
            </a:r>
            <a:r>
              <a:rPr lang="en-GB" sz="2000" b="0" dirty="0">
                <a:effectLst/>
                <a:latin typeface="Assistant"/>
                <a:cs typeface="Assistant"/>
              </a:rPr>
              <a:t>.</a:t>
            </a: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r>
              <a:rPr lang="en-GB" sz="2000" b="0" dirty="0">
                <a:effectLst/>
                <a:latin typeface="Assistant"/>
                <a:cs typeface="Assistant"/>
              </a:rPr>
              <a:t>We also </a:t>
            </a:r>
            <a:r>
              <a:rPr lang="en-GB" sz="2000" b="0" dirty="0">
                <a:latin typeface="Assistant"/>
                <a:cs typeface="Assistant"/>
              </a:rPr>
              <a:t>offer paid options of standard and custom</a:t>
            </a:r>
            <a:r>
              <a:rPr lang="en-GB" sz="2000" b="0" dirty="0">
                <a:effectLst/>
                <a:latin typeface="Assistant"/>
                <a:cs typeface="Assistant"/>
              </a:rPr>
              <a:t> workshops dedicated to your organisation. To learn more, contact:</a:t>
            </a: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r>
              <a:rPr lang="en-GB" sz="2000" b="0" dirty="0">
                <a:effectLst/>
                <a:latin typeface="Assistant"/>
                <a:cs typeface="Assistant"/>
              </a:rPr>
              <a:t>	</a:t>
            </a:r>
            <a:r>
              <a:rPr lang="en-GB" sz="2000" b="0" dirty="0">
                <a:solidFill>
                  <a:srgbClr val="00ADDC"/>
                </a:solidFill>
                <a:effectLst/>
                <a:latin typeface="Assistant"/>
                <a:cs typeface="Assistant"/>
              </a:rPr>
              <a:t>training@esciencecenter.nl</a:t>
            </a: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br>
              <a:rPr lang="en-GB" sz="2000" b="0" dirty="0">
                <a:effectLst/>
                <a:latin typeface="Assistant" pitchFamily="2" charset="-79"/>
                <a:cs typeface="Assistant" pitchFamily="2" charset="-79"/>
              </a:rPr>
            </a:br>
            <a:endParaRPr lang="en-GB" sz="2000" b="0" dirty="0">
              <a:solidFill>
                <a:srgbClr val="00ADDC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47DD0-B853-61CE-DBC2-44F2A7AE89DC}"/>
              </a:ext>
            </a:extLst>
          </p:cNvPr>
          <p:cNvSpPr txBox="1"/>
          <p:nvPr/>
        </p:nvSpPr>
        <p:spPr>
          <a:xfrm>
            <a:off x="183473" y="958623"/>
            <a:ext cx="6156385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3200" b="1" i="0" u="none" strike="noStrike">
                <a:solidFill>
                  <a:srgbClr val="F0A944"/>
                </a:solidFill>
                <a:effectLst/>
                <a:latin typeface="Nunito"/>
              </a:rPr>
              <a:t>Do you want us to come and teach a workshop at your organisation?</a:t>
            </a:r>
            <a:endParaRPr lang="en-NL" sz="3200">
              <a:solidFill>
                <a:srgbClr val="F0A944"/>
              </a:solidFill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11166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3498-8E31-5442-92DB-C15CD7FA94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93096" y="531605"/>
            <a:ext cx="6311347" cy="1181307"/>
          </a:xfrm>
        </p:spPr>
        <p:txBody>
          <a:bodyPr/>
          <a:lstStyle/>
          <a:p>
            <a:r>
              <a:rPr lang="en-NL" dirty="0"/>
              <a:t>Do you want to teach with our materials?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503A0-96AA-3A44-8EFC-BE231B19DEE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80717" y="2364891"/>
            <a:ext cx="6205674" cy="24456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NL"/>
              <a:t>All material that we use is open-source and available online</a:t>
            </a:r>
          </a:p>
          <a:p>
            <a:r>
              <a:rPr lang="en-NL"/>
              <a:t>We can help you setup workshops, contact </a:t>
            </a:r>
            <a:r>
              <a:rPr lang="en-NL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training@esciencecenter.nl</a:t>
            </a:r>
            <a:endParaRPr lang="en-NL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6173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5BE8-B3AF-0AD1-5D90-E836C876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237" y="1093907"/>
            <a:ext cx="9144000" cy="753432"/>
          </a:xfrm>
        </p:spPr>
        <p:txBody>
          <a:bodyPr/>
          <a:lstStyle/>
          <a:p>
            <a:pPr algn="l"/>
            <a:r>
              <a:rPr lang="en-US" sz="4400" dirty="0">
                <a:ea typeface="+mj-lt"/>
                <a:cs typeface="+mj-lt"/>
              </a:rPr>
              <a:t>Do you want to connect to fellow Research software Trainers?</a:t>
            </a:r>
            <a:endParaRPr lang="en-US" sz="4400" b="0" dirty="0">
              <a:ea typeface="+mj-lt"/>
              <a:cs typeface="+mj-lt"/>
            </a:endParaRPr>
          </a:p>
        </p:txBody>
      </p:sp>
      <p:pic>
        <p:nvPicPr>
          <p:cNvPr id="6" name="Picture 5" descr="A logo for a software training company&#10;&#10;Description automatically generated">
            <a:extLst>
              <a:ext uri="{FF2B5EF4-FFF2-40B4-BE49-F238E27FC236}">
                <a16:creationId xmlns:a16="http://schemas.microsoft.com/office/drawing/2014/main" id="{631D2C76-63D9-EEF9-9338-929625C2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101" y="2138918"/>
            <a:ext cx="3094544" cy="11420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417D03-3040-F05E-8B15-8412D53740E2}"/>
              </a:ext>
            </a:extLst>
          </p:cNvPr>
          <p:cNvSpPr txBox="1"/>
          <p:nvPr/>
        </p:nvSpPr>
        <p:spPr>
          <a:xfrm>
            <a:off x="1404456" y="1847339"/>
            <a:ext cx="570023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ssistant"/>
                <a:ea typeface="Open Sans"/>
                <a:cs typeface="Open Sans"/>
              </a:rPr>
              <a:t>We are a community of training coordinators from Dutch research initiatives delivering training in research software, programming skills, open-source code, and applied data science.</a:t>
            </a:r>
            <a:endParaRPr lang="en-US" sz="2000" dirty="0">
              <a:latin typeface="Assistant"/>
              <a:cs typeface="Assistan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15E8D-0598-FE21-EA2F-EDD028E61D18}"/>
              </a:ext>
            </a:extLst>
          </p:cNvPr>
          <p:cNvSpPr txBox="1"/>
          <p:nvPr/>
        </p:nvSpPr>
        <p:spPr>
          <a:xfrm>
            <a:off x="1466335" y="3170778"/>
            <a:ext cx="5774421" cy="2677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400" dirty="0">
                <a:solidFill>
                  <a:schemeClr val="accent1"/>
                </a:solidFill>
              </a:rPr>
              <a:t>Website:</a:t>
            </a:r>
            <a:r>
              <a:rPr lang="en-GB" sz="2400" dirty="0">
                <a:solidFill>
                  <a:schemeClr val="accent1"/>
                </a:solidFill>
                <a:ea typeface="+mn-lt"/>
                <a:cs typeface="+mn-lt"/>
              </a:rPr>
              <a:t> </a:t>
            </a:r>
            <a:r>
              <a:rPr lang="en-GB" sz="2400" u="sng" dirty="0">
                <a:solidFill>
                  <a:schemeClr val="accent1"/>
                </a:solidFill>
                <a:ea typeface="+mn-lt"/>
                <a:cs typeface="+mn-lt"/>
              </a:rPr>
              <a:t>researchsoftwaretraining.nl</a:t>
            </a:r>
            <a:endParaRPr lang="en-GB" dirty="0">
              <a:solidFill>
                <a:schemeClr val="accent1"/>
              </a:solidFill>
              <a:cs typeface="Assistant"/>
            </a:endParaRPr>
          </a:p>
          <a:p>
            <a:r>
              <a:rPr lang="en-GB" sz="2400" dirty="0">
                <a:solidFill>
                  <a:schemeClr val="accent1"/>
                </a:solidFill>
              </a:rPr>
              <a:t>Email: </a:t>
            </a:r>
            <a:r>
              <a:rPr lang="en-GB" sz="2400" u="sng" dirty="0">
                <a:solidFill>
                  <a:schemeClr val="accent1"/>
                </a:solidFill>
              </a:rPr>
              <a:t>rstnl@escience.nl</a:t>
            </a:r>
          </a:p>
          <a:p>
            <a:endParaRPr lang="en-GB" sz="2400" u="sng" dirty="0">
              <a:solidFill>
                <a:schemeClr val="accent1"/>
              </a:solidFill>
              <a:cs typeface="Assistant"/>
            </a:endParaRPr>
          </a:p>
          <a:p>
            <a:r>
              <a:rPr lang="en-GB" sz="2400" b="1" dirty="0">
                <a:solidFill>
                  <a:schemeClr val="accent2">
                    <a:lumMod val="75000"/>
                    <a:lumOff val="25000"/>
                  </a:schemeClr>
                </a:solidFill>
                <a:cs typeface="Assistant"/>
              </a:rPr>
              <a:t>Also there are RSE-meetups</a:t>
            </a:r>
          </a:p>
          <a:p>
            <a:endParaRPr lang="en-GB" sz="2400" b="1" dirty="0">
              <a:solidFill>
                <a:schemeClr val="accent2">
                  <a:lumMod val="75000"/>
                  <a:lumOff val="25000"/>
                </a:schemeClr>
              </a:solidFill>
              <a:cs typeface="Assistant"/>
            </a:endParaRPr>
          </a:p>
          <a:p>
            <a:r>
              <a:rPr lang="en-GB" sz="2400" b="1" dirty="0">
                <a:solidFill>
                  <a:schemeClr val="accent2">
                    <a:lumMod val="75000"/>
                    <a:lumOff val="25000"/>
                  </a:schemeClr>
                </a:solidFill>
                <a:cs typeface="Assistant"/>
              </a:rPr>
              <a:t>nl-rse.org</a:t>
            </a:r>
          </a:p>
          <a:p>
            <a:endParaRPr lang="en-GB" sz="2400" b="1" dirty="0">
              <a:solidFill>
                <a:schemeClr val="accent2">
                  <a:lumMod val="75000"/>
                  <a:lumOff val="25000"/>
                </a:schemeClr>
              </a:solidFill>
              <a:cs typeface="Assistan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5C77B-54D8-826A-D339-6A1C31EC9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388" y="4140274"/>
            <a:ext cx="1752845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7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725</Words>
  <Application>Microsoft Office PowerPoint</Application>
  <PresentationFormat>Widescreen</PresentationFormat>
  <Paragraphs>159</Paragraphs>
  <Slides>13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Assistant</vt:lpstr>
      <vt:lpstr>Calibri</vt:lpstr>
      <vt:lpstr>Calibri Light</vt:lpstr>
      <vt:lpstr>Nunito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Intro to Medical Image Processing  </vt:lpstr>
      <vt:lpstr>PowerPoint Presentation</vt:lpstr>
      <vt:lpstr>Set up check:</vt:lpstr>
      <vt:lpstr>Who are we?</vt:lpstr>
      <vt:lpstr>PowerPoint Presentation</vt:lpstr>
      <vt:lpstr>PowerPoint Presentation</vt:lpstr>
      <vt:lpstr>Our Digital Skills Workshops are  open to researchers in the Netherlands.  We also offer paid options of standard and custom workshops dedicated to your organisation. To learn more, contact:  training@esciencecenter.nl  </vt:lpstr>
      <vt:lpstr>Do you want to teach with our materials?</vt:lpstr>
      <vt:lpstr>Do you want to connect to fellow Research software Trainers?</vt:lpstr>
      <vt:lpstr>Let’s stay in touch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Moore</dc:creator>
  <cp:lastModifiedBy>Candace Moore</cp:lastModifiedBy>
  <cp:revision>164</cp:revision>
  <dcterms:created xsi:type="dcterms:W3CDTF">2022-12-06T14:01:28Z</dcterms:created>
  <dcterms:modified xsi:type="dcterms:W3CDTF">2024-09-17T05:36:21Z</dcterms:modified>
</cp:coreProperties>
</file>