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6"/>
  </p:notesMasterIdLst>
  <p:sldIdLst>
    <p:sldId id="257" r:id="rId4"/>
    <p:sldId id="293" r:id="rId5"/>
    <p:sldId id="311" r:id="rId6"/>
    <p:sldId id="305" r:id="rId7"/>
    <p:sldId id="322" r:id="rId8"/>
    <p:sldId id="314" r:id="rId9"/>
    <p:sldId id="321" r:id="rId10"/>
    <p:sldId id="308" r:id="rId11"/>
    <p:sldId id="315" r:id="rId12"/>
    <p:sldId id="307" r:id="rId13"/>
    <p:sldId id="316" r:id="rId14"/>
    <p:sldId id="312" r:id="rId15"/>
    <p:sldId id="313" r:id="rId16"/>
    <p:sldId id="317" r:id="rId17"/>
    <p:sldId id="318" r:id="rId18"/>
    <p:sldId id="309" r:id="rId19"/>
    <p:sldId id="323" r:id="rId20"/>
    <p:sldId id="320" r:id="rId21"/>
    <p:sldId id="306" r:id="rId22"/>
    <p:sldId id="310" r:id="rId23"/>
    <p:sldId id="319" r:id="rId24"/>
    <p:sldId id="30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65760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, or nii.gz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489188"/>
            <a:ext cx="10552670" cy="2816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lang="en-US" altLang="LID4096" sz="2000" dirty="0">
                <a:solidFill>
                  <a:srgbClr val="383838"/>
                </a:solidFill>
                <a:latin typeface="Mulish"/>
              </a:rPr>
              <a:t>is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going to (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once we apply the matrix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) put out image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18040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786" y="0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1C092E-AE7B-64FA-8121-674323E8EB3B}"/>
              </a:ext>
            </a:extLst>
          </p:cNvPr>
          <p:cNvSpPr txBox="1"/>
          <p:nvPr/>
        </p:nvSpPr>
        <p:spPr>
          <a:xfrm>
            <a:off x="1037968" y="889688"/>
            <a:ext cx="890510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Fundamental tasks in fMRI preparation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1400" dirty="0"/>
              <a:t>Strip off non-brain tissue</a:t>
            </a:r>
          </a:p>
          <a:p>
            <a:pPr marL="342900" indent="-342900">
              <a:buAutoNum type="arabicPeriod"/>
            </a:pPr>
            <a:r>
              <a:rPr lang="en-US" sz="1400" dirty="0"/>
              <a:t>Correct for motion over time (geography)</a:t>
            </a:r>
          </a:p>
          <a:p>
            <a:pPr marL="342900" indent="-342900">
              <a:buAutoNum type="arabicPeriod"/>
            </a:pPr>
            <a:r>
              <a:rPr lang="en-US" sz="1400" dirty="0"/>
              <a:t>Get rid of motion signal artifacts</a:t>
            </a:r>
          </a:p>
          <a:p>
            <a:pPr marL="342900" indent="-342900">
              <a:buAutoNum type="arabicPeriod"/>
            </a:pPr>
            <a:r>
              <a:rPr lang="en-US" sz="1400" dirty="0"/>
              <a:t>Correct for magnetic field inhomogeneities</a:t>
            </a:r>
          </a:p>
          <a:p>
            <a:pPr marL="342900" indent="-342900">
              <a:buAutoNum type="arabicPeriod"/>
            </a:pPr>
            <a:r>
              <a:rPr lang="en-US" sz="1400" dirty="0"/>
              <a:t>Align to a T1 image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Processing suites with GUI: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FSL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commercial options: </a:t>
            </a:r>
            <a:r>
              <a:rPr lang="en-US" dirty="0" err="1"/>
              <a:t>Brainlab</a:t>
            </a:r>
            <a:r>
              <a:rPr lang="en-US" dirty="0"/>
              <a:t>, </a:t>
            </a:r>
            <a:r>
              <a:rPr lang="en-US" dirty="0" err="1"/>
              <a:t>Dynasite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Pipeline of pipelines: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ANTS + other pipelines + python glue</a:t>
            </a:r>
          </a:p>
          <a:p>
            <a:endParaRPr lang="en-US" dirty="0"/>
          </a:p>
          <a:p>
            <a:r>
              <a:rPr lang="en-US" dirty="0"/>
              <a:t>AFNI or </a:t>
            </a:r>
            <a:r>
              <a:rPr lang="en-US" dirty="0" err="1"/>
              <a:t>fMRIprep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AFNI is </a:t>
            </a:r>
            <a:r>
              <a:rPr lang="en-US"/>
              <a:t>more complete, </a:t>
            </a:r>
            <a:r>
              <a:rPr lang="en-US" dirty="0"/>
              <a:t>but fMRI preprocesses from BIDS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/>
              <a:t>See carpentries material (</a:t>
            </a:r>
            <a:r>
              <a:rPr lang="en-US" dirty="0" err="1"/>
              <a:t>fMRIprep</a:t>
            </a:r>
            <a:r>
              <a:rPr lang="en-US" dirty="0"/>
              <a:t>, </a:t>
            </a:r>
            <a:r>
              <a:rPr lang="en-US" dirty="0" err="1"/>
              <a:t>nibabel</a:t>
            </a:r>
            <a:r>
              <a:rPr lang="en-US" dirty="0"/>
              <a:t>, </a:t>
            </a:r>
            <a:r>
              <a:rPr lang="en-US" dirty="0" err="1"/>
              <a:t>nilearn</a:t>
            </a:r>
            <a:r>
              <a:rPr lang="en-US" dirty="0"/>
              <a:t>) beware brain book</a:t>
            </a:r>
          </a:p>
        </p:txBody>
      </p:sp>
    </p:spTree>
    <p:extLst>
      <p:ext uri="{BB962C8B-B14F-4D97-AF65-F5344CB8AC3E}">
        <p14:creationId xmlns:p14="http://schemas.microsoft.com/office/powerpoint/2010/main" val="333644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 -&gt;</a:t>
            </a:r>
          </a:p>
          <a:p>
            <a:r>
              <a:rPr lang="en-US" dirty="0"/>
              <a:t>Voxels of different intensity values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1983950" y="163897"/>
            <a:ext cx="7523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144554" y="991893"/>
            <a:ext cx="9890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endParaRPr lang="LID4096" sz="1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A0AAC5-62DB-71E0-407B-00AC6F10E96D}"/>
              </a:ext>
            </a:extLst>
          </p:cNvPr>
          <p:cNvSpPr/>
          <p:nvPr/>
        </p:nvSpPr>
        <p:spPr>
          <a:xfrm>
            <a:off x="2241957" y="43162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637E40-BD47-D61D-AF73-5392AC3A1B50}"/>
              </a:ext>
            </a:extLst>
          </p:cNvPr>
          <p:cNvSpPr/>
          <p:nvPr/>
        </p:nvSpPr>
        <p:spPr>
          <a:xfrm>
            <a:off x="2148967" y="48225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8842FC-6376-200B-BFBB-0811362645A5}"/>
              </a:ext>
            </a:extLst>
          </p:cNvPr>
          <p:cNvSpPr/>
          <p:nvPr/>
        </p:nvSpPr>
        <p:spPr>
          <a:xfrm>
            <a:off x="2699157" y="47734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2BE8A10-207C-2826-6793-5E592B37D04B}"/>
              </a:ext>
            </a:extLst>
          </p:cNvPr>
          <p:cNvSpPr/>
          <p:nvPr/>
        </p:nvSpPr>
        <p:spPr>
          <a:xfrm>
            <a:off x="4688111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1D5B68-1024-3C74-19A8-BBE188003EBD}"/>
              </a:ext>
            </a:extLst>
          </p:cNvPr>
          <p:cNvSpPr/>
          <p:nvPr/>
        </p:nvSpPr>
        <p:spPr>
          <a:xfrm>
            <a:off x="4595121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580E7E-FB83-3E86-C261-D1267380EBDE}"/>
              </a:ext>
            </a:extLst>
          </p:cNvPr>
          <p:cNvSpPr/>
          <p:nvPr/>
        </p:nvSpPr>
        <p:spPr>
          <a:xfrm>
            <a:off x="5145311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C4F72C3-37B4-AB71-0AFF-58A453C0CF05}"/>
              </a:ext>
            </a:extLst>
          </p:cNvPr>
          <p:cNvSpPr/>
          <p:nvPr/>
        </p:nvSpPr>
        <p:spPr>
          <a:xfrm>
            <a:off x="8655684" y="44686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6DE3DF-28F6-DCF5-6B17-75EECDA479AC}"/>
              </a:ext>
            </a:extLst>
          </p:cNvPr>
          <p:cNvSpPr/>
          <p:nvPr/>
        </p:nvSpPr>
        <p:spPr>
          <a:xfrm>
            <a:off x="8562694" y="4974955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102FC9-529C-8ACA-DCCC-F863F95EB1DF}"/>
              </a:ext>
            </a:extLst>
          </p:cNvPr>
          <p:cNvSpPr/>
          <p:nvPr/>
        </p:nvSpPr>
        <p:spPr>
          <a:xfrm>
            <a:off x="9112884" y="492587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D62148-DD8F-F90A-F4CF-D6714929D0DD}"/>
              </a:ext>
            </a:extLst>
          </p:cNvPr>
          <p:cNvSpPr/>
          <p:nvPr/>
        </p:nvSpPr>
        <p:spPr>
          <a:xfrm>
            <a:off x="6563417" y="44847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CCD6BD-8DAD-33DF-D9B4-D71A3505A680}"/>
              </a:ext>
            </a:extLst>
          </p:cNvPr>
          <p:cNvSpPr/>
          <p:nvPr/>
        </p:nvSpPr>
        <p:spPr>
          <a:xfrm>
            <a:off x="6470427" y="4990997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3404CE-FB87-700A-1FE2-5541DDDE3B79}"/>
              </a:ext>
            </a:extLst>
          </p:cNvPr>
          <p:cNvSpPr/>
          <p:nvPr/>
        </p:nvSpPr>
        <p:spPr>
          <a:xfrm>
            <a:off x="7020617" y="4941919"/>
            <a:ext cx="191277" cy="277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371BE9-3302-906D-156D-04FEC84DC1A6}"/>
              </a:ext>
            </a:extLst>
          </p:cNvPr>
          <p:cNvCxnSpPr>
            <a:cxnSpLocks/>
          </p:cNvCxnSpPr>
          <p:nvPr/>
        </p:nvCxnSpPr>
        <p:spPr>
          <a:xfrm>
            <a:off x="2303433" y="4335651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6049CB-2F2E-7AC2-3F85-9D12545E5761}"/>
              </a:ext>
            </a:extLst>
          </p:cNvPr>
          <p:cNvCxnSpPr>
            <a:cxnSpLocks/>
          </p:cNvCxnSpPr>
          <p:nvPr/>
        </p:nvCxnSpPr>
        <p:spPr>
          <a:xfrm>
            <a:off x="4757974" y="447771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F28256-A272-67EB-F61B-97AD5E8BA793}"/>
              </a:ext>
            </a:extLst>
          </p:cNvPr>
          <p:cNvCxnSpPr>
            <a:cxnSpLocks/>
          </p:cNvCxnSpPr>
          <p:nvPr/>
        </p:nvCxnSpPr>
        <p:spPr>
          <a:xfrm>
            <a:off x="5226802" y="4959454"/>
            <a:ext cx="272928" cy="32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61133A-DF13-446E-21CC-5C60B5BA8F73}"/>
              </a:ext>
            </a:extLst>
          </p:cNvPr>
          <p:cNvCxnSpPr>
            <a:cxnSpLocks/>
          </p:cNvCxnSpPr>
          <p:nvPr/>
        </p:nvCxnSpPr>
        <p:spPr>
          <a:xfrm>
            <a:off x="4667567" y="4998201"/>
            <a:ext cx="118202" cy="49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8806B35-95B6-80F2-7CE9-02CDBA73D1D8}"/>
              </a:ext>
            </a:extLst>
          </p:cNvPr>
          <p:cNvCxnSpPr>
            <a:cxnSpLocks/>
          </p:cNvCxnSpPr>
          <p:nvPr/>
        </p:nvCxnSpPr>
        <p:spPr>
          <a:xfrm>
            <a:off x="5107988" y="5490197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BE75B-219C-DA21-0C73-C3304BEB771C}"/>
              </a:ext>
            </a:extLst>
          </p:cNvPr>
          <p:cNvSpPr txBox="1"/>
          <p:nvPr/>
        </p:nvSpPr>
        <p:spPr>
          <a:xfrm>
            <a:off x="5382409" y="5713630"/>
            <a:ext cx="38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µ</a:t>
            </a:r>
          </a:p>
          <a:p>
            <a:endParaRPr lang="LID4096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09C47C-826B-D830-7A8C-87FF400C59C5}"/>
              </a:ext>
            </a:extLst>
          </p:cNvPr>
          <p:cNvCxnSpPr>
            <a:cxnSpLocks/>
          </p:cNvCxnSpPr>
          <p:nvPr/>
        </p:nvCxnSpPr>
        <p:spPr>
          <a:xfrm flipH="1">
            <a:off x="2534657" y="4814807"/>
            <a:ext cx="324139" cy="312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04C82EE-DA38-2450-5A23-533FFE2BD878}"/>
              </a:ext>
            </a:extLst>
          </p:cNvPr>
          <p:cNvCxnSpPr>
            <a:cxnSpLocks/>
          </p:cNvCxnSpPr>
          <p:nvPr/>
        </p:nvCxnSpPr>
        <p:spPr>
          <a:xfrm flipH="1" flipV="1">
            <a:off x="2060581" y="4587499"/>
            <a:ext cx="215041" cy="409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112E8F-7F3A-9FAA-F66F-71494C9AEF0A}"/>
              </a:ext>
            </a:extLst>
          </p:cNvPr>
          <p:cNvCxnSpPr>
            <a:cxnSpLocks/>
          </p:cNvCxnSpPr>
          <p:nvPr/>
        </p:nvCxnSpPr>
        <p:spPr>
          <a:xfrm>
            <a:off x="8730718" y="4537130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D927FA-088F-A6CF-DEA8-0EF5748E3472}"/>
              </a:ext>
            </a:extLst>
          </p:cNvPr>
          <p:cNvCxnSpPr>
            <a:cxnSpLocks/>
          </p:cNvCxnSpPr>
          <p:nvPr/>
        </p:nvCxnSpPr>
        <p:spPr>
          <a:xfrm>
            <a:off x="9199546" y="5018866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3C3215-C21F-7CE6-94EC-C31E0A1D62B3}"/>
              </a:ext>
            </a:extLst>
          </p:cNvPr>
          <p:cNvCxnSpPr>
            <a:cxnSpLocks/>
          </p:cNvCxnSpPr>
          <p:nvPr/>
        </p:nvCxnSpPr>
        <p:spPr>
          <a:xfrm>
            <a:off x="8617064" y="5018868"/>
            <a:ext cx="185980" cy="446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5C686B-AA25-0D17-952F-CC88EB013423}"/>
              </a:ext>
            </a:extLst>
          </p:cNvPr>
          <p:cNvCxnSpPr>
            <a:cxnSpLocks/>
          </p:cNvCxnSpPr>
          <p:nvPr/>
        </p:nvCxnSpPr>
        <p:spPr>
          <a:xfrm>
            <a:off x="3835306" y="4587499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C70BAA-6768-F1DA-8913-6CD6E8237594}"/>
              </a:ext>
            </a:extLst>
          </p:cNvPr>
          <p:cNvSpPr txBox="1"/>
          <p:nvPr/>
        </p:nvSpPr>
        <p:spPr>
          <a:xfrm>
            <a:off x="4020657" y="4792204"/>
            <a:ext cx="7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Bo</a:t>
            </a:r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E90ABA7-BD40-2403-5EAC-611EB36DC609}"/>
              </a:ext>
            </a:extLst>
          </p:cNvPr>
          <p:cNvSpPr/>
          <p:nvPr/>
        </p:nvSpPr>
        <p:spPr>
          <a:xfrm>
            <a:off x="6027345" y="3983608"/>
            <a:ext cx="613680" cy="89741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6CC5BBE-9997-1916-D61B-84B15F0D5491}"/>
              </a:ext>
            </a:extLst>
          </p:cNvPr>
          <p:cNvSpPr/>
          <p:nvPr/>
        </p:nvSpPr>
        <p:spPr>
          <a:xfrm>
            <a:off x="9362688" y="5031780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0E183BE-58E6-502A-A7A0-C94B22376CEC}"/>
              </a:ext>
            </a:extLst>
          </p:cNvPr>
          <p:cNvSpPr/>
          <p:nvPr/>
        </p:nvSpPr>
        <p:spPr>
          <a:xfrm>
            <a:off x="8411621" y="4129808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CA849E1-C27E-6001-9034-CD543B56C1BC}"/>
              </a:ext>
            </a:extLst>
          </p:cNvPr>
          <p:cNvSpPr/>
          <p:nvPr/>
        </p:nvSpPr>
        <p:spPr>
          <a:xfrm>
            <a:off x="8141966" y="4959454"/>
            <a:ext cx="413093" cy="448708"/>
          </a:xfrm>
          <a:custGeom>
            <a:avLst/>
            <a:gdLst>
              <a:gd name="connsiteX0" fmla="*/ 0 w 596685"/>
              <a:gd name="connsiteY0" fmla="*/ 216976 h 652163"/>
              <a:gd name="connsiteX1" fmla="*/ 92990 w 596685"/>
              <a:gd name="connsiteY1" fmla="*/ 69742 h 652163"/>
              <a:gd name="connsiteX2" fmla="*/ 178230 w 596685"/>
              <a:gd name="connsiteY2" fmla="*/ 15498 h 652163"/>
              <a:gd name="connsiteX3" fmla="*/ 193729 w 596685"/>
              <a:gd name="connsiteY3" fmla="*/ 0 h 652163"/>
              <a:gd name="connsiteX4" fmla="*/ 201478 w 596685"/>
              <a:gd name="connsiteY4" fmla="*/ 108488 h 652163"/>
              <a:gd name="connsiteX5" fmla="*/ 185980 w 596685"/>
              <a:gd name="connsiteY5" fmla="*/ 131736 h 652163"/>
              <a:gd name="connsiteX6" fmla="*/ 154983 w 596685"/>
              <a:gd name="connsiteY6" fmla="*/ 193729 h 652163"/>
              <a:gd name="connsiteX7" fmla="*/ 139485 w 596685"/>
              <a:gd name="connsiteY7" fmla="*/ 216976 h 652163"/>
              <a:gd name="connsiteX8" fmla="*/ 123986 w 596685"/>
              <a:gd name="connsiteY8" fmla="*/ 247973 h 652163"/>
              <a:gd name="connsiteX9" fmla="*/ 100739 w 596685"/>
              <a:gd name="connsiteY9" fmla="*/ 278970 h 652163"/>
              <a:gd name="connsiteX10" fmla="*/ 61993 w 596685"/>
              <a:gd name="connsiteY10" fmla="*/ 402956 h 652163"/>
              <a:gd name="connsiteX11" fmla="*/ 23247 w 596685"/>
              <a:gd name="connsiteY11" fmla="*/ 495946 h 652163"/>
              <a:gd name="connsiteX12" fmla="*/ 38746 w 596685"/>
              <a:gd name="connsiteY12" fmla="*/ 511444 h 652163"/>
              <a:gd name="connsiteX13" fmla="*/ 116237 w 596685"/>
              <a:gd name="connsiteY13" fmla="*/ 464949 h 652163"/>
              <a:gd name="connsiteX14" fmla="*/ 131736 w 596685"/>
              <a:gd name="connsiteY14" fmla="*/ 441702 h 652163"/>
              <a:gd name="connsiteX15" fmla="*/ 162732 w 596685"/>
              <a:gd name="connsiteY15" fmla="*/ 387458 h 652163"/>
              <a:gd name="connsiteX16" fmla="*/ 185980 w 596685"/>
              <a:gd name="connsiteY16" fmla="*/ 294468 h 652163"/>
              <a:gd name="connsiteX17" fmla="*/ 255722 w 596685"/>
              <a:gd name="connsiteY17" fmla="*/ 216976 h 652163"/>
              <a:gd name="connsiteX18" fmla="*/ 371959 w 596685"/>
              <a:gd name="connsiteY18" fmla="*/ 170481 h 652163"/>
              <a:gd name="connsiteX19" fmla="*/ 410705 w 596685"/>
              <a:gd name="connsiteY19" fmla="*/ 147234 h 652163"/>
              <a:gd name="connsiteX20" fmla="*/ 433953 w 596685"/>
              <a:gd name="connsiteY20" fmla="*/ 154983 h 652163"/>
              <a:gd name="connsiteX21" fmla="*/ 418454 w 596685"/>
              <a:gd name="connsiteY21" fmla="*/ 278970 h 652163"/>
              <a:gd name="connsiteX22" fmla="*/ 333214 w 596685"/>
              <a:gd name="connsiteY22" fmla="*/ 418454 h 652163"/>
              <a:gd name="connsiteX23" fmla="*/ 317715 w 596685"/>
              <a:gd name="connsiteY23" fmla="*/ 441702 h 652163"/>
              <a:gd name="connsiteX24" fmla="*/ 302217 w 596685"/>
              <a:gd name="connsiteY24" fmla="*/ 472698 h 652163"/>
              <a:gd name="connsiteX25" fmla="*/ 271220 w 596685"/>
              <a:gd name="connsiteY25" fmla="*/ 495946 h 652163"/>
              <a:gd name="connsiteX26" fmla="*/ 247973 w 596685"/>
              <a:gd name="connsiteY26" fmla="*/ 550190 h 652163"/>
              <a:gd name="connsiteX27" fmla="*/ 224725 w 596685"/>
              <a:gd name="connsiteY27" fmla="*/ 612183 h 652163"/>
              <a:gd name="connsiteX28" fmla="*/ 240224 w 596685"/>
              <a:gd name="connsiteY28" fmla="*/ 650929 h 652163"/>
              <a:gd name="connsiteX29" fmla="*/ 309966 w 596685"/>
              <a:gd name="connsiteY29" fmla="*/ 588936 h 652163"/>
              <a:gd name="connsiteX30" fmla="*/ 340963 w 596685"/>
              <a:gd name="connsiteY30" fmla="*/ 557939 h 652163"/>
              <a:gd name="connsiteX31" fmla="*/ 402956 w 596685"/>
              <a:gd name="connsiteY31" fmla="*/ 472698 h 652163"/>
              <a:gd name="connsiteX32" fmla="*/ 433953 w 596685"/>
              <a:gd name="connsiteY32" fmla="*/ 457200 h 652163"/>
              <a:gd name="connsiteX33" fmla="*/ 457200 w 596685"/>
              <a:gd name="connsiteY33" fmla="*/ 418454 h 652163"/>
              <a:gd name="connsiteX34" fmla="*/ 480447 w 596685"/>
              <a:gd name="connsiteY34" fmla="*/ 387458 h 652163"/>
              <a:gd name="connsiteX35" fmla="*/ 488197 w 596685"/>
              <a:gd name="connsiteY35" fmla="*/ 325465 h 652163"/>
              <a:gd name="connsiteX36" fmla="*/ 503695 w 596685"/>
              <a:gd name="connsiteY36" fmla="*/ 294468 h 652163"/>
              <a:gd name="connsiteX37" fmla="*/ 526942 w 596685"/>
              <a:gd name="connsiteY37" fmla="*/ 240224 h 652163"/>
              <a:gd name="connsiteX38" fmla="*/ 573437 w 596685"/>
              <a:gd name="connsiteY38" fmla="*/ 209227 h 652163"/>
              <a:gd name="connsiteX39" fmla="*/ 596685 w 596685"/>
              <a:gd name="connsiteY39" fmla="*/ 201478 h 652163"/>
              <a:gd name="connsiteX40" fmla="*/ 596685 w 596685"/>
              <a:gd name="connsiteY40" fmla="*/ 232475 h 652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596685" h="652163">
                <a:moveTo>
                  <a:pt x="0" y="216976"/>
                </a:moveTo>
                <a:cubicBezTo>
                  <a:pt x="21141" y="174693"/>
                  <a:pt x="61398" y="88696"/>
                  <a:pt x="92990" y="69742"/>
                </a:cubicBezTo>
                <a:cubicBezTo>
                  <a:pt x="121201" y="52816"/>
                  <a:pt x="151985" y="35182"/>
                  <a:pt x="178230" y="15498"/>
                </a:cubicBezTo>
                <a:cubicBezTo>
                  <a:pt x="184075" y="11114"/>
                  <a:pt x="188563" y="5166"/>
                  <a:pt x="193729" y="0"/>
                </a:cubicBezTo>
                <a:cubicBezTo>
                  <a:pt x="234452" y="40725"/>
                  <a:pt x="226695" y="20225"/>
                  <a:pt x="201478" y="108488"/>
                </a:cubicBezTo>
                <a:cubicBezTo>
                  <a:pt x="198919" y="117443"/>
                  <a:pt x="190440" y="123560"/>
                  <a:pt x="185980" y="131736"/>
                </a:cubicBezTo>
                <a:cubicBezTo>
                  <a:pt x="174917" y="152018"/>
                  <a:pt x="167799" y="174506"/>
                  <a:pt x="154983" y="193729"/>
                </a:cubicBezTo>
                <a:cubicBezTo>
                  <a:pt x="149817" y="201478"/>
                  <a:pt x="144106" y="208890"/>
                  <a:pt x="139485" y="216976"/>
                </a:cubicBezTo>
                <a:cubicBezTo>
                  <a:pt x="133754" y="227006"/>
                  <a:pt x="130109" y="238177"/>
                  <a:pt x="123986" y="247973"/>
                </a:cubicBezTo>
                <a:cubicBezTo>
                  <a:pt x="117141" y="258925"/>
                  <a:pt x="108488" y="268638"/>
                  <a:pt x="100739" y="278970"/>
                </a:cubicBezTo>
                <a:cubicBezTo>
                  <a:pt x="88108" y="323178"/>
                  <a:pt x="78679" y="359156"/>
                  <a:pt x="61993" y="402956"/>
                </a:cubicBezTo>
                <a:cubicBezTo>
                  <a:pt x="50039" y="434336"/>
                  <a:pt x="23247" y="495946"/>
                  <a:pt x="23247" y="495946"/>
                </a:cubicBezTo>
                <a:cubicBezTo>
                  <a:pt x="28413" y="501112"/>
                  <a:pt x="31440" y="511444"/>
                  <a:pt x="38746" y="511444"/>
                </a:cubicBezTo>
                <a:cubicBezTo>
                  <a:pt x="75064" y="511444"/>
                  <a:pt x="95190" y="489503"/>
                  <a:pt x="116237" y="464949"/>
                </a:cubicBezTo>
                <a:cubicBezTo>
                  <a:pt x="122298" y="457878"/>
                  <a:pt x="126570" y="449451"/>
                  <a:pt x="131736" y="441702"/>
                </a:cubicBezTo>
                <a:cubicBezTo>
                  <a:pt x="153020" y="356565"/>
                  <a:pt x="120762" y="463005"/>
                  <a:pt x="162732" y="387458"/>
                </a:cubicBezTo>
                <a:cubicBezTo>
                  <a:pt x="207359" y="307128"/>
                  <a:pt x="152307" y="375282"/>
                  <a:pt x="185980" y="294468"/>
                </a:cubicBezTo>
                <a:cubicBezTo>
                  <a:pt x="199092" y="262998"/>
                  <a:pt x="226458" y="234047"/>
                  <a:pt x="255722" y="216976"/>
                </a:cubicBezTo>
                <a:cubicBezTo>
                  <a:pt x="286466" y="199042"/>
                  <a:pt x="340669" y="184923"/>
                  <a:pt x="371959" y="170481"/>
                </a:cubicBezTo>
                <a:cubicBezTo>
                  <a:pt x="385634" y="164169"/>
                  <a:pt x="397790" y="154983"/>
                  <a:pt x="410705" y="147234"/>
                </a:cubicBezTo>
                <a:cubicBezTo>
                  <a:pt x="418454" y="149817"/>
                  <a:pt x="430919" y="147399"/>
                  <a:pt x="433953" y="154983"/>
                </a:cubicBezTo>
                <a:cubicBezTo>
                  <a:pt x="455937" y="209942"/>
                  <a:pt x="440772" y="232103"/>
                  <a:pt x="418454" y="278970"/>
                </a:cubicBezTo>
                <a:cubicBezTo>
                  <a:pt x="334745" y="454758"/>
                  <a:pt x="401086" y="339270"/>
                  <a:pt x="333214" y="418454"/>
                </a:cubicBezTo>
                <a:cubicBezTo>
                  <a:pt x="327153" y="425525"/>
                  <a:pt x="322336" y="433616"/>
                  <a:pt x="317715" y="441702"/>
                </a:cubicBezTo>
                <a:cubicBezTo>
                  <a:pt x="311984" y="451732"/>
                  <a:pt x="309735" y="463927"/>
                  <a:pt x="302217" y="472698"/>
                </a:cubicBezTo>
                <a:cubicBezTo>
                  <a:pt x="293812" y="482504"/>
                  <a:pt x="281552" y="488197"/>
                  <a:pt x="271220" y="495946"/>
                </a:cubicBezTo>
                <a:cubicBezTo>
                  <a:pt x="263471" y="514027"/>
                  <a:pt x="254194" y="531528"/>
                  <a:pt x="247973" y="550190"/>
                </a:cubicBezTo>
                <a:cubicBezTo>
                  <a:pt x="225631" y="617217"/>
                  <a:pt x="256557" y="564437"/>
                  <a:pt x="224725" y="612183"/>
                </a:cubicBezTo>
                <a:cubicBezTo>
                  <a:pt x="229891" y="625098"/>
                  <a:pt x="226729" y="647555"/>
                  <a:pt x="240224" y="650929"/>
                </a:cubicBezTo>
                <a:cubicBezTo>
                  <a:pt x="280083" y="660893"/>
                  <a:pt x="295281" y="607816"/>
                  <a:pt x="309966" y="588936"/>
                </a:cubicBezTo>
                <a:cubicBezTo>
                  <a:pt x="318937" y="577402"/>
                  <a:pt x="331835" y="569349"/>
                  <a:pt x="340963" y="557939"/>
                </a:cubicBezTo>
                <a:cubicBezTo>
                  <a:pt x="359905" y="534261"/>
                  <a:pt x="379173" y="493508"/>
                  <a:pt x="402956" y="472698"/>
                </a:cubicBezTo>
                <a:cubicBezTo>
                  <a:pt x="411650" y="465091"/>
                  <a:pt x="423621" y="462366"/>
                  <a:pt x="433953" y="457200"/>
                </a:cubicBezTo>
                <a:cubicBezTo>
                  <a:pt x="441702" y="444285"/>
                  <a:pt x="448845" y="430986"/>
                  <a:pt x="457200" y="418454"/>
                </a:cubicBezTo>
                <a:cubicBezTo>
                  <a:pt x="464364" y="407708"/>
                  <a:pt x="476363" y="399710"/>
                  <a:pt x="480447" y="387458"/>
                </a:cubicBezTo>
                <a:cubicBezTo>
                  <a:pt x="487033" y="367702"/>
                  <a:pt x="483146" y="345668"/>
                  <a:pt x="488197" y="325465"/>
                </a:cubicBezTo>
                <a:cubicBezTo>
                  <a:pt x="490999" y="314258"/>
                  <a:pt x="499145" y="305086"/>
                  <a:pt x="503695" y="294468"/>
                </a:cubicBezTo>
                <a:cubicBezTo>
                  <a:pt x="522322" y="251002"/>
                  <a:pt x="497573" y="291619"/>
                  <a:pt x="526942" y="240224"/>
                </a:cubicBezTo>
                <a:cubicBezTo>
                  <a:pt x="545547" y="207665"/>
                  <a:pt x="536609" y="219749"/>
                  <a:pt x="573437" y="209227"/>
                </a:cubicBezTo>
                <a:cubicBezTo>
                  <a:pt x="581291" y="206983"/>
                  <a:pt x="590909" y="195702"/>
                  <a:pt x="596685" y="201478"/>
                </a:cubicBezTo>
                <a:lnTo>
                  <a:pt x="596685" y="232475"/>
                </a:lnTo>
              </a:path>
            </a:pathLst>
          </a:cu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CA8070-66C5-A80F-2C88-6539AB9676B1}"/>
              </a:ext>
            </a:extLst>
          </p:cNvPr>
          <p:cNvSpPr txBox="1"/>
          <p:nvPr/>
        </p:nvSpPr>
        <p:spPr>
          <a:xfrm>
            <a:off x="6750207" y="4078401"/>
            <a:ext cx="50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RF</a:t>
            </a:r>
            <a:endParaRPr lang="LID4096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DC555C-002B-3632-163C-6AFE079EBBA8}"/>
              </a:ext>
            </a:extLst>
          </p:cNvPr>
          <p:cNvCxnSpPr>
            <a:cxnSpLocks/>
          </p:cNvCxnSpPr>
          <p:nvPr/>
        </p:nvCxnSpPr>
        <p:spPr>
          <a:xfrm flipH="1">
            <a:off x="6376926" y="4559085"/>
            <a:ext cx="273153" cy="32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A444CE-DD56-0234-E45C-78E94F2E0577}"/>
              </a:ext>
            </a:extLst>
          </p:cNvPr>
          <p:cNvCxnSpPr>
            <a:cxnSpLocks/>
          </p:cNvCxnSpPr>
          <p:nvPr/>
        </p:nvCxnSpPr>
        <p:spPr>
          <a:xfrm flipH="1">
            <a:off x="6818103" y="5040821"/>
            <a:ext cx="300804" cy="36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44D7195-D48B-AFFA-C2CE-F93664373246}"/>
              </a:ext>
            </a:extLst>
          </p:cNvPr>
          <p:cNvCxnSpPr>
            <a:cxnSpLocks/>
          </p:cNvCxnSpPr>
          <p:nvPr/>
        </p:nvCxnSpPr>
        <p:spPr>
          <a:xfrm flipH="1">
            <a:off x="6270935" y="5226984"/>
            <a:ext cx="205378" cy="20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1D93432-803E-33D6-2436-25112B6794DF}"/>
              </a:ext>
            </a:extLst>
          </p:cNvPr>
          <p:cNvSpPr txBox="1"/>
          <p:nvPr/>
        </p:nvSpPr>
        <p:spPr>
          <a:xfrm>
            <a:off x="736169" y="1014934"/>
            <a:ext cx="1063326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Reality is quantum, quantum is confusing (we will use classical models)</a:t>
            </a:r>
          </a:p>
          <a:p>
            <a:endParaRPr lang="en-US" dirty="0"/>
          </a:p>
          <a:p>
            <a:r>
              <a:rPr lang="en-US" sz="1800" dirty="0"/>
              <a:t>The abundant hydrogen atoms (aka protons, spins) are aligned with B (or main magnetic field)</a:t>
            </a:r>
          </a:p>
          <a:p>
            <a:endParaRPr lang="en-US" sz="1800" dirty="0"/>
          </a:p>
          <a:p>
            <a:r>
              <a:rPr lang="en-US" sz="1800" dirty="0"/>
              <a:t>Radiofrequency pulses </a:t>
            </a:r>
          </a:p>
          <a:p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induce </a:t>
            </a:r>
            <a:r>
              <a:rPr lang="en-US" dirty="0" err="1"/>
              <a:t>precessional</a:t>
            </a:r>
            <a:r>
              <a:rPr lang="en-US" dirty="0"/>
              <a:t> synchronization of the spins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change in their angle (flip angle)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when off </a:t>
            </a:r>
            <a:r>
              <a:rPr lang="en-US"/>
              <a:t>-&gt; relaxations: dephasing, angle change</a:t>
            </a:r>
            <a:endParaRPr lang="en-US" dirty="0"/>
          </a:p>
          <a:p>
            <a:endParaRPr lang="LID4096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7B8DF79-CD40-65A2-79AC-CAD278B01AE6}"/>
              </a:ext>
            </a:extLst>
          </p:cNvPr>
          <p:cNvSpPr/>
          <p:nvPr/>
        </p:nvSpPr>
        <p:spPr>
          <a:xfrm>
            <a:off x="1309607" y="3967566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06965DB-7BBF-AFA7-5ADA-EF04518EBFDB}"/>
              </a:ext>
            </a:extLst>
          </p:cNvPr>
          <p:cNvSpPr/>
          <p:nvPr/>
        </p:nvSpPr>
        <p:spPr>
          <a:xfrm>
            <a:off x="352635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65F916F-9006-B6E7-13E2-60E98F474139}"/>
              </a:ext>
            </a:extLst>
          </p:cNvPr>
          <p:cNvSpPr/>
          <p:nvPr/>
        </p:nvSpPr>
        <p:spPr>
          <a:xfrm>
            <a:off x="5711371" y="3959969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3F550A4-27EE-CD09-8790-AA375AF1C308}"/>
              </a:ext>
            </a:extLst>
          </p:cNvPr>
          <p:cNvSpPr/>
          <p:nvPr/>
        </p:nvSpPr>
        <p:spPr>
          <a:xfrm>
            <a:off x="7929296" y="3957707"/>
            <a:ext cx="2202123" cy="2100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80EC317-FDD9-E97E-F2B2-05530A2106C0}"/>
              </a:ext>
            </a:extLst>
          </p:cNvPr>
          <p:cNvCxnSpPr>
            <a:cxnSpLocks/>
          </p:cNvCxnSpPr>
          <p:nvPr/>
        </p:nvCxnSpPr>
        <p:spPr>
          <a:xfrm>
            <a:off x="5776814" y="4632270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04BA7B-404F-DFF0-B75C-A1B06C5BCDA7}"/>
              </a:ext>
            </a:extLst>
          </p:cNvPr>
          <p:cNvCxnSpPr>
            <a:cxnSpLocks/>
          </p:cNvCxnSpPr>
          <p:nvPr/>
        </p:nvCxnSpPr>
        <p:spPr>
          <a:xfrm>
            <a:off x="7930446" y="4647382"/>
            <a:ext cx="765112" cy="14103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79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7314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(spin echo) sequences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418455" y="991893"/>
            <a:ext cx="961669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dirty="0"/>
              <a:t>Spin echo will have two pulses (90</a:t>
            </a:r>
            <a:r>
              <a:rPr lang="en-US" sz="1100" dirty="0"/>
              <a:t> degree</a:t>
            </a:r>
            <a:r>
              <a:rPr lang="en-US" sz="1400" dirty="0"/>
              <a:t>, 180 </a:t>
            </a:r>
            <a:r>
              <a:rPr lang="en-US" sz="1200" dirty="0"/>
              <a:t>degree</a:t>
            </a:r>
            <a:r>
              <a:rPr lang="en-US" sz="1400" dirty="0"/>
              <a:t>) before the echo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FID/T2*/T2 signals = time until proton/spins are out of sync again </a:t>
            </a: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740680"/>
              </p:ext>
            </p:extLst>
          </p:nvPr>
        </p:nvGraphicFramePr>
        <p:xfrm>
          <a:off x="906236" y="4282101"/>
          <a:ext cx="8641136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84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60284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 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7" name="Picture 6" descr="A diagram of a waveform&#10;&#10;Description automatically generated">
            <a:extLst>
              <a:ext uri="{FF2B5EF4-FFF2-40B4-BE49-F238E27FC236}">
                <a16:creationId xmlns:a16="http://schemas.microsoft.com/office/drawing/2014/main" id="{FC8DEF4B-B536-429B-9E76-87A46B3E6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597" y="1994872"/>
            <a:ext cx="3115682" cy="20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92290" y="163897"/>
            <a:ext cx="4647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MRI</a:t>
            </a:r>
            <a:endParaRPr lang="LID4096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16844"/>
              </p:ext>
            </p:extLst>
          </p:nvPr>
        </p:nvGraphicFramePr>
        <p:xfrm>
          <a:off x="1170122" y="3442101"/>
          <a:ext cx="887278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218195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218195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276305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276305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Really 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334060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Short 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Long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Fat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High, bright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6126193"/>
                  </a:ext>
                </a:extLst>
              </a:tr>
              <a:tr h="292359">
                <a:tc>
                  <a:txBody>
                    <a:bodyPr/>
                    <a:lstStyle/>
                    <a:p>
                      <a:r>
                        <a:rPr lang="en-US" dirty="0"/>
                        <a:t>White Matter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Brighter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Darker than GM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612548"/>
                  </a:ext>
                </a:extLst>
              </a:tr>
              <a:tr h="263757">
                <a:tc>
                  <a:txBody>
                    <a:bodyPr/>
                    <a:lstStyle/>
                    <a:p>
                      <a:r>
                        <a:rPr lang="en-US" dirty="0"/>
                        <a:t>Bone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Low, black</a:t>
                      </a:r>
                      <a:endParaRPr lang="LID4096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059818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8" y="1469047"/>
            <a:ext cx="3988187" cy="167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7A452C-0715-3CD1-DCE3-4D0956FEC3AF}"/>
              </a:ext>
            </a:extLst>
          </p:cNvPr>
          <p:cNvSpPr/>
          <p:nvPr/>
        </p:nvSpPr>
        <p:spPr>
          <a:xfrm>
            <a:off x="5986559" y="1427952"/>
            <a:ext cx="1294108" cy="18675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E2E591-7BAB-DF59-5F1C-391EE0E2780E}"/>
              </a:ext>
            </a:extLst>
          </p:cNvPr>
          <p:cNvSpPr/>
          <p:nvPr/>
        </p:nvSpPr>
        <p:spPr>
          <a:xfrm rot="5400000">
            <a:off x="4479098" y="1763314"/>
            <a:ext cx="373889" cy="29312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B799C-B125-711C-7989-3F8626591A1D}"/>
              </a:ext>
            </a:extLst>
          </p:cNvPr>
          <p:cNvSpPr txBox="1"/>
          <p:nvPr/>
        </p:nvSpPr>
        <p:spPr>
          <a:xfrm>
            <a:off x="1433593" y="6284563"/>
            <a:ext cx="5463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Inversion time (inversion recovery pulse) </a:t>
            </a:r>
            <a:r>
              <a:rPr lang="en-US" dirty="0">
                <a:sym typeface="Wingdings" panose="05000000000000000000" pitchFamily="2" charset="2"/>
              </a:rPr>
              <a:t> FLAIR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87596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87" y="1555905"/>
            <a:ext cx="3658760" cy="2574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b="1" dirty="0"/>
              <a:t>BEYOND T2: </a:t>
            </a:r>
            <a:r>
              <a:rPr lang="en-US" sz="1600" dirty="0"/>
              <a:t>FLAIR (inversion set to null water signal) is an example of inversion recovery sequences (suppress water or fat), SWI,…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5808FF-B03D-CDCE-CB21-216DABDB1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165" y="3734773"/>
            <a:ext cx="5789969" cy="192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1426</Words>
  <Application>Microsoft Office PowerPoint</Application>
  <PresentationFormat>Widescreen</PresentationFormat>
  <Paragraphs>276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177</cp:revision>
  <dcterms:created xsi:type="dcterms:W3CDTF">2022-12-06T14:01:28Z</dcterms:created>
  <dcterms:modified xsi:type="dcterms:W3CDTF">2024-09-17T06:34:45Z</dcterms:modified>
</cp:coreProperties>
</file>