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63" r:id="rId4"/>
    <p:sldId id="264" r:id="rId5"/>
    <p:sldId id="267" r:id="rId6"/>
    <p:sldId id="268" r:id="rId7"/>
    <p:sldId id="271" r:id="rId8"/>
    <p:sldId id="265" r:id="rId9"/>
    <p:sldId id="266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0BB1C6-5050-4335-BF18-C1E97CD8CC6D}" type="datetimeFigureOut">
              <a:rPr lang="en-US" smtClean="0"/>
              <a:t>4/2/2023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C7B2C-A747-46FC-8E45-B211E73059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53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B1A3-0D99-D686-BA77-C28085DE0F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84D0AB-BE98-9D38-DB0C-137A037A9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55831-6860-7784-70A6-4DBC3496D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2D844-5378-4772-8E78-46A6245DE0C6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9D25A-412B-AD26-2958-71D27412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8B851-A23F-C93D-B67F-12B74503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69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7997-60D5-EAC7-EC43-DE52B1EB8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08952-85D3-B4BB-4F33-69D47D06E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7A52-278F-DA98-B385-EDF59C6D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4715F-B966-4D1C-8CE2-658BBD62A228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C4790-F0C8-ED2C-733E-35C8552F1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70FC2-3742-CDC3-9B2D-697C49CC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82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6994ED-0736-AA8A-1401-8DEC0AB5F3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51D942-91B2-25B8-3499-480A464C7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3099A-86C7-C39B-18EE-5BEBDA0A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CE8A2-4AF1-4426-B6C1-F6D6393C22BD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A07A3-888F-E8DF-92EC-777E32B4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5131B-A87B-A375-6D0D-323D1FA0D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46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87A5-9ABA-E150-D219-D151F0EA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6817B-EBCC-D2E8-9CFF-DCBCE9F0E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6CD59-A911-C616-CAED-C82205534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755037-5135-4443-A3EB-18F8C107129D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A99D5-649E-ACAA-9EB2-152B7DD5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D7B71-92E3-4C04-EC91-8684221A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5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6A82D-B7A7-0B14-7DA1-7D9F4A080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B21F9-BEBE-62DD-A62B-24EAB5CA1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0DB9A-A81B-56BD-5AB3-6615EFEB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4FE16F-D134-4BBD-9256-BFA05E2A3FD7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9A3F3-A126-BA78-B849-14B9BFE0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DF565-9E98-E4B9-CEC4-50C535B1A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42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3A05-1223-D672-05FF-068A67DD4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A0AA-6251-D53B-F79A-27B673113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A6EB8-6894-B9DC-1E4C-D4A8F3AD2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802B3-2DE0-AC61-0A2E-A9230CEBF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7799C-12B9-4BD7-BE40-FD678FDD2CE4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73077-7681-F1C2-AB42-A40B32F51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7D82E-A9C5-28EC-E0E4-B2E2C1670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0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179CD-21DF-01B7-2D0E-F04660E9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F6C8C-0ADF-665E-245E-25F6DF354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706D0-93DA-1CE4-8DC7-168A1C959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8A518-891D-A91F-5A82-04E788E33B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85C00C-B39E-15A4-6B14-9DF5EE47D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67B42D-35D2-6D2B-0EFD-3D0E86C6D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1A388-8FB5-49FD-9566-7147F5B32B66}" type="datetime1">
              <a:rPr lang="en-US" smtClean="0"/>
              <a:t>4/2/2023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EDA53-7BD9-1963-8969-55685CF8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DE4C49-B208-3E33-8F3D-E52752FB4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06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14B6-58D2-2399-E7AD-E5304505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39E04B-847B-1503-4306-ECDA1205B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34F60-8D3F-49DB-BCB0-4552A9DEB7FA}" type="datetime1">
              <a:rPr lang="en-US" smtClean="0"/>
              <a:t>4/2/2023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7805E-0FD9-A75A-7990-7860C939C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DD33B-1F28-8785-4CAD-BF60C6EFE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48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C7ED98-4951-5A89-1AF1-F06DF63F7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C806A-2BB9-4172-8121-DF036B696CE5}" type="datetime1">
              <a:rPr lang="en-US" smtClean="0"/>
              <a:t>4/2/2023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ACDF8-BC05-B2EB-DFDF-ADF3B880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0B22A-F66B-3B6B-5D30-8B92C459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3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8F58-89C3-295B-9F98-28517A9F6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724DB-B9C8-43D2-B1B7-E6C01BC5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AFF10-5674-34C9-B502-267258963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557E4-B519-E98A-911D-5459021B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BC248-6799-4523-8975-B381895FA172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BFD4A-C3E1-E79A-2E89-D5B21E36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EA94F-04E8-93C7-6A60-D9F52A5E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9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02545-899F-D7B4-9982-F0D476DE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CE1E31-8311-27C1-1614-209DDC37D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60FB18-5A5E-CB79-EDDC-C3FFA7B9A8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4EE04-252C-4CAD-91F9-9D33703AF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55A9F-8D2E-43CE-A283-6FB93B9A0247}" type="datetime1">
              <a:rPr lang="en-US" smtClean="0"/>
              <a:t>4/2/2023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E6EB64-5F25-9EE5-E41E-A78D2EA8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46741-22C5-98BA-79AF-18E1EC58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52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5680E7-4D48-A672-E557-BE4430B57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EA836-F3CE-ADD0-F521-0F49644B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AD121-7F1F-F5AA-CEDC-08BB7D95C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5CD77-6A23-4FFD-914A-01B302778597}" type="datetime1">
              <a:rPr lang="en-US" smtClean="0"/>
              <a:t>4/2/2023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BB89B-0714-AC8F-C6F5-677EFA170F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Team QuPics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FE100-BC35-4839-C5AD-3B3B628440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878C0-6A11-4A5F-9E5E-AF6C2981E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E25D-8793-BCCD-F3B6-1C4897770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cs typeface="Microsoft Himalaya" panose="01010100010101010101" pitchFamily="2" charset="0"/>
              </a:rPr>
              <a:t>Visual state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cs typeface="Microsoft Himalaya" panose="01010100010101010101" pitchFamily="2" charset="0"/>
              </a:rPr>
              <a:t>preparation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  <a:cs typeface="Microsoft Himalaya" panose="01010100010101010101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E0DC23-233C-136D-3D71-52362EA98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UAB </a:t>
            </a:r>
            <a:r>
              <a:rPr lang="nl-NL" dirty="0" err="1"/>
              <a:t>Qiskit</a:t>
            </a:r>
            <a:r>
              <a:rPr lang="nl-NL" dirty="0"/>
              <a:t> Hackathon Barcelona 2023</a:t>
            </a:r>
          </a:p>
          <a:p>
            <a:r>
              <a:rPr lang="nl-NL" dirty="0"/>
              <a:t>Team </a:t>
            </a:r>
            <a:r>
              <a:rPr lang="nl-NL" dirty="0" err="1"/>
              <a:t>QuPics</a:t>
            </a:r>
            <a:r>
              <a:rPr lang="nl-NL" dirty="0"/>
              <a:t>: Guilherme, </a:t>
            </a:r>
            <a:r>
              <a:rPr lang="nl-NL" dirty="0" err="1"/>
              <a:t>Diogo</a:t>
            </a:r>
            <a:r>
              <a:rPr lang="nl-NL" dirty="0"/>
              <a:t>, Pau, Gerard, Boris, Bart</a:t>
            </a:r>
            <a:endParaRPr lang="en-US" dirty="0"/>
          </a:p>
        </p:txBody>
      </p:sp>
      <p:pic>
        <p:nvPicPr>
          <p:cNvPr id="1026" name="Picture 2" descr="Learn Quantum Computation using Qiskit">
            <a:extLst>
              <a:ext uri="{FF2B5EF4-FFF2-40B4-BE49-F238E27FC236}">
                <a16:creationId xmlns:a16="http://schemas.microsoft.com/office/drawing/2014/main" id="{09D52EEA-B085-9A21-2F6A-330BDB3B2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" y="5869787"/>
            <a:ext cx="2433638" cy="75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220D31-DB0F-692A-5CEB-CCA70010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AC43B-9C46-DA28-1FB9-E7EF9E1F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1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E9B6-3648-6BB0-B139-BDB6F47E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Extra: product state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E748-4868-5F0E-FD3D-71278686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When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image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can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be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written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as a product state, we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can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reduce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depth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down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to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4 (!)</a:t>
            </a:r>
          </a:p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Image: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37DAA-437C-7A97-B645-60E093A8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1E2F8-91C3-AB43-57E3-7F9A97E4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2" descr="Learn Quantum Computation using Qiskit">
            <a:extLst>
              <a:ext uri="{FF2B5EF4-FFF2-40B4-BE49-F238E27FC236}">
                <a16:creationId xmlns:a16="http://schemas.microsoft.com/office/drawing/2014/main" id="{17999E3C-EC08-1D32-30CB-3DA9B577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" y="5869787"/>
            <a:ext cx="2433638" cy="75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5243ED0B-478B-EC19-E580-8EEE8BD0A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2843212"/>
            <a:ext cx="5086350" cy="277177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4E3C607-52EA-6F96-286F-0BA5A5D8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4525" y="5706195"/>
            <a:ext cx="2028825" cy="189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Squared error: 0.4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617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E9B6-3648-6BB0-B139-BDB6F47E8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460625"/>
            <a:ext cx="10515600" cy="1325563"/>
          </a:xfrm>
        </p:spPr>
        <p:txBody>
          <a:bodyPr/>
          <a:lstStyle/>
          <a:p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Thank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you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!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37DAA-437C-7A97-B645-60E093A8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1E2F8-91C3-AB43-57E3-7F9A97E4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2" descr="Learn Quantum Computation using Qiskit">
            <a:extLst>
              <a:ext uri="{FF2B5EF4-FFF2-40B4-BE49-F238E27FC236}">
                <a16:creationId xmlns:a16="http://schemas.microsoft.com/office/drawing/2014/main" id="{17999E3C-EC08-1D32-30CB-3DA9B577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" y="5869787"/>
            <a:ext cx="2433638" cy="75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90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E9B6-3648-6BB0-B139-BDB6F47E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1.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Textbook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version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E748-4868-5F0E-FD3D-71278686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8x8 picture 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 64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positions</a:t>
            </a:r>
            <a:endParaRPr lang="nl-NL" dirty="0">
              <a:latin typeface="Adobe Heiti Std R" panose="020B0400000000000000" pitchFamily="34" charset="-128"/>
              <a:ea typeface="Adobe Heiti Std R" panose="020B0400000000000000" pitchFamily="34" charset="-128"/>
              <a:sym typeface="Wingdings" panose="05000000000000000000" pitchFamily="2" charset="2"/>
            </a:endParaRPr>
          </a:p>
          <a:p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Use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6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qubits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to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represent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these</a:t>
            </a:r>
          </a:p>
          <a:p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Add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one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extra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qubit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to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represent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the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intensity</a:t>
            </a:r>
            <a:endParaRPr lang="nl-NL" dirty="0">
              <a:latin typeface="Adobe Heiti Std R" panose="020B0400000000000000" pitchFamily="34" charset="-128"/>
              <a:ea typeface="Adobe Heiti Std R" panose="020B0400000000000000" pitchFamily="34" charset="-128"/>
              <a:sym typeface="Wingdings" panose="05000000000000000000" pitchFamily="2" charset="2"/>
            </a:endParaRPr>
          </a:p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The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rotation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angle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represents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the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intensity</a:t>
            </a:r>
            <a:endParaRPr lang="nl-NL" dirty="0">
              <a:latin typeface="Adobe Heiti Std R" panose="020B0400000000000000" pitchFamily="34" charset="-128"/>
              <a:ea typeface="Adobe Heiti Std R" panose="020B0400000000000000" pitchFamily="34" charset="-128"/>
              <a:sym typeface="Wingdings" panose="05000000000000000000" pitchFamily="2" charset="2"/>
            </a:endParaRPr>
          </a:p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Do 64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controlled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rotations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for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all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pixels</a:t>
            </a:r>
          </a:p>
          <a:p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Retrieve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image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by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tomography</a:t>
            </a:r>
            <a:endParaRPr lang="nl-NL" dirty="0">
              <a:latin typeface="Adobe Heiti Std R" panose="020B0400000000000000" pitchFamily="34" charset="-128"/>
              <a:ea typeface="Adobe Heiti Std R" panose="020B0400000000000000" pitchFamily="34" charset="-128"/>
              <a:sym typeface="Wingdings" panose="05000000000000000000" pitchFamily="2" charset="2"/>
            </a:endParaRPr>
          </a:p>
          <a:p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37DAA-437C-7A97-B645-60E093A8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1E2F8-91C3-AB43-57E3-7F9A97E4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2" descr="Learn Quantum Computation using Qiskit">
            <a:extLst>
              <a:ext uri="{FF2B5EF4-FFF2-40B4-BE49-F238E27FC236}">
                <a16:creationId xmlns:a16="http://schemas.microsoft.com/office/drawing/2014/main" id="{17999E3C-EC08-1D32-30CB-3DA9B577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" y="5869787"/>
            <a:ext cx="2433638" cy="75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569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E9B6-3648-6BB0-B139-BDB6F47E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1.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Textbook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version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E748-4868-5F0E-FD3D-71278686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Simulated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no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noise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image:</a:t>
            </a:r>
          </a:p>
          <a:p>
            <a:pPr marL="0" indent="0">
              <a:buNone/>
            </a:pPr>
            <a:endParaRPr lang="nl-NL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nl-NL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nl-NL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nl-NL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nl-NL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nl-NL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Depth: 8002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37DAA-437C-7A97-B645-60E093A8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1E2F8-91C3-AB43-57E3-7F9A97E4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2" descr="Learn Quantum Computation using Qiskit">
            <a:extLst>
              <a:ext uri="{FF2B5EF4-FFF2-40B4-BE49-F238E27FC236}">
                <a16:creationId xmlns:a16="http://schemas.microsoft.com/office/drawing/2014/main" id="{17999E3C-EC08-1D32-30CB-3DA9B577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" y="5869787"/>
            <a:ext cx="2433638" cy="75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icture containing chart&#10;&#10;Description automatically generated">
            <a:extLst>
              <a:ext uri="{FF2B5EF4-FFF2-40B4-BE49-F238E27FC236}">
                <a16:creationId xmlns:a16="http://schemas.microsoft.com/office/drawing/2014/main" id="{CBBBFE3A-ADEB-CABF-1638-8A00FE1B7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2424112"/>
            <a:ext cx="5086350" cy="277177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CCD743CB-AFFF-95D5-C5C8-624A69E34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5280384"/>
            <a:ext cx="1885950" cy="189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Squared error: 0.3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880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E9B6-3648-6BB0-B139-BDB6F47E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2. Second approach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E748-4868-5F0E-FD3D-71278686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6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qubits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for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64 pixels</a:t>
            </a:r>
          </a:p>
          <a:p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Now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encode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intensity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in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probability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amplitude of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each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state</a:t>
            </a:r>
          </a:p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New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depth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: 357</a:t>
            </a:r>
          </a:p>
          <a:p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37DAA-437C-7A97-B645-60E093A8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1E2F8-91C3-AB43-57E3-7F9A97E4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2" descr="Learn Quantum Computation using Qiskit">
            <a:extLst>
              <a:ext uri="{FF2B5EF4-FFF2-40B4-BE49-F238E27FC236}">
                <a16:creationId xmlns:a16="http://schemas.microsoft.com/office/drawing/2014/main" id="{17999E3C-EC08-1D32-30CB-3DA9B577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" y="5869787"/>
            <a:ext cx="2433638" cy="75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8622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E9B6-3648-6BB0-B139-BDB6F47E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2. Second approach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E748-4868-5F0E-FD3D-71278686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Hardware image:</a:t>
            </a:r>
          </a:p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Depth: 357</a:t>
            </a:r>
          </a:p>
          <a:p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37DAA-437C-7A97-B645-60E093A8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1E2F8-91C3-AB43-57E3-7F9A97E4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2" descr="Learn Quantum Computation using Qiskit">
            <a:extLst>
              <a:ext uri="{FF2B5EF4-FFF2-40B4-BE49-F238E27FC236}">
                <a16:creationId xmlns:a16="http://schemas.microsoft.com/office/drawing/2014/main" id="{17999E3C-EC08-1D32-30CB-3DA9B577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" y="5869787"/>
            <a:ext cx="2433638" cy="75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hart&#10;&#10;Description automatically generated with medium confidence">
            <a:extLst>
              <a:ext uri="{FF2B5EF4-FFF2-40B4-BE49-F238E27FC236}">
                <a16:creationId xmlns:a16="http://schemas.microsoft.com/office/drawing/2014/main" id="{BA55BBE1-03B7-18F1-EA32-5E707D3B74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475" y="2471737"/>
            <a:ext cx="5086350" cy="277177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2B8DF58C-21DC-F954-B6DE-45051F96D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5238316"/>
            <a:ext cx="1885950" cy="189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Squared error: 7.4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595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E9B6-3648-6BB0-B139-BDB6F47E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3.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Mapping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method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E748-4868-5F0E-FD3D-71278686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Need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to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reduce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depth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even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further</a:t>
            </a:r>
            <a:endParaRPr lang="nl-NL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Group pixels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by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same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/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similar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intensity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and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put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them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in 16 buckets</a:t>
            </a:r>
          </a:p>
          <a:p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Create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 4x4 picture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with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these buckets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and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encode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into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quantum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state</a:t>
            </a:r>
          </a:p>
          <a:p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Retrieve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image,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by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mapping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intensity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of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each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bucket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to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original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8x8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locations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of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pixels</a:t>
            </a:r>
          </a:p>
          <a:p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You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would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need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to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store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this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mapping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key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classicaly</a:t>
            </a:r>
            <a:endParaRPr lang="nl-NL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0" indent="0">
              <a:buNone/>
            </a:pP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37DAA-437C-7A97-B645-60E093A8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1E2F8-91C3-AB43-57E3-7F9A97E4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2" descr="Learn Quantum Computation using Qiskit">
            <a:extLst>
              <a:ext uri="{FF2B5EF4-FFF2-40B4-BE49-F238E27FC236}">
                <a16:creationId xmlns:a16="http://schemas.microsoft.com/office/drawing/2014/main" id="{17999E3C-EC08-1D32-30CB-3DA9B577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" y="5869787"/>
            <a:ext cx="2433638" cy="75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5144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E9B6-3648-6BB0-B139-BDB6F47E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3.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Mapping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method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E748-4868-5F0E-FD3D-71278686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K-means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method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with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16 clusters:</a:t>
            </a:r>
          </a:p>
          <a:p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37DAA-437C-7A97-B645-60E093A8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1E2F8-91C3-AB43-57E3-7F9A97E4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 descr="Learn Quantum Computation using Qiskit">
            <a:extLst>
              <a:ext uri="{FF2B5EF4-FFF2-40B4-BE49-F238E27FC236}">
                <a16:creationId xmlns:a16="http://schemas.microsoft.com/office/drawing/2014/main" id="{17999E3C-EC08-1D32-30CB-3DA9B577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" y="5869787"/>
            <a:ext cx="2433638" cy="75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DCF410EC-2145-E4C7-B700-F29C1164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2460625"/>
            <a:ext cx="3044034" cy="308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706403-C5A1-36B1-6585-EFB2036CCBE5}"/>
              </a:ext>
            </a:extLst>
          </p:cNvPr>
          <p:cNvCxnSpPr/>
          <p:nvPr/>
        </p:nvCxnSpPr>
        <p:spPr>
          <a:xfrm>
            <a:off x="5353050" y="4001294"/>
            <a:ext cx="9810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6" name="Picture 4">
            <a:extLst>
              <a:ext uri="{FF2B5EF4-FFF2-40B4-BE49-F238E27FC236}">
                <a16:creationId xmlns:a16="http://schemas.microsoft.com/office/drawing/2014/main" id="{44DEB19F-8770-8E7E-688E-ADF4DC7D8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6546" y="2458090"/>
            <a:ext cx="3270308" cy="3078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690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E9B6-3648-6BB0-B139-BDB6F47E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3.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Mapping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method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E748-4868-5F0E-FD3D-71278686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New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depth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: 81</a:t>
            </a:r>
          </a:p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Random image on hardware:</a:t>
            </a:r>
          </a:p>
          <a:p>
            <a:endParaRPr lang="nl-NL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nl-NL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37DAA-437C-7A97-B645-60E093A8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1E2F8-91C3-AB43-57E3-7F9A97E4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 descr="Learn Quantum Computation using Qiskit">
            <a:extLst>
              <a:ext uri="{FF2B5EF4-FFF2-40B4-BE49-F238E27FC236}">
                <a16:creationId xmlns:a16="http://schemas.microsoft.com/office/drawing/2014/main" id="{17999E3C-EC08-1D32-30CB-3DA9B577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" y="5869787"/>
            <a:ext cx="2433638" cy="75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hart&#10;&#10;Description automatically generated with low confidence">
            <a:extLst>
              <a:ext uri="{FF2B5EF4-FFF2-40B4-BE49-F238E27FC236}">
                <a16:creationId xmlns:a16="http://schemas.microsoft.com/office/drawing/2014/main" id="{5646FFE4-9FCF-8246-4D03-85F5A65DE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825" y="2728846"/>
            <a:ext cx="5086350" cy="2771775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B6BE8C07-6A30-D226-948B-13621BF71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680008"/>
            <a:ext cx="2028825" cy="189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5392" rIns="0" bIns="2539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1D1C1D"/>
                </a:solidFill>
                <a:effectLst/>
                <a:latin typeface="Monaco"/>
              </a:rPr>
              <a:t>Squared error: 1.52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1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E9B6-3648-6BB0-B139-BDB6F47E8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3.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Mapping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method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9E748-4868-5F0E-FD3D-712786864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final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and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most </a:t>
            </a:r>
            <a:r>
              <a:rPr lang="nl-NL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impotant</a:t>
            </a:r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test</a:t>
            </a:r>
          </a:p>
          <a:p>
            <a:r>
              <a:rPr lang="nl-NL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IBM picture: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F37DAA-437C-7A97-B645-60E093A8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Team QuPics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1E2F8-91C3-AB43-57E3-7F9A97E4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878C0-6A11-4A5F-9E5E-AF6C2981EC5F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2" descr="Learn Quantum Computation using Qiskit">
            <a:extLst>
              <a:ext uri="{FF2B5EF4-FFF2-40B4-BE49-F238E27FC236}">
                <a16:creationId xmlns:a16="http://schemas.microsoft.com/office/drawing/2014/main" id="{17999E3C-EC08-1D32-30CB-3DA9B5775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" y="5869787"/>
            <a:ext cx="2433638" cy="754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82258AB7-C78C-AC40-D45F-B4CDC3EC3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55563"/>
            <a:ext cx="4121943" cy="2246227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B73F64B-9028-A501-7C27-9DEC9700DB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2309983"/>
            <a:ext cx="4121944" cy="2246228"/>
          </a:xfrm>
          <a:prstGeom prst="rect">
            <a:avLst/>
          </a:prstGeom>
        </p:spPr>
      </p:pic>
      <p:pic>
        <p:nvPicPr>
          <p:cNvPr id="13" name="Picture 12" descr="Chart, histogram&#10;&#10;Description automatically generated">
            <a:extLst>
              <a:ext uri="{FF2B5EF4-FFF2-40B4-BE49-F238E27FC236}">
                <a16:creationId xmlns:a16="http://schemas.microsoft.com/office/drawing/2014/main" id="{585AA9B3-F555-333C-1EA3-B49978E08A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550" y="4564404"/>
            <a:ext cx="4121944" cy="224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47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1913</TotalTime>
  <Words>287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Adobe Heiti Std R</vt:lpstr>
      <vt:lpstr>Arial</vt:lpstr>
      <vt:lpstr>Calibri</vt:lpstr>
      <vt:lpstr>Calibri Light</vt:lpstr>
      <vt:lpstr>Monaco</vt:lpstr>
      <vt:lpstr>Office Theme</vt:lpstr>
      <vt:lpstr>Visual state preparation</vt:lpstr>
      <vt:lpstr>1. Textbook version</vt:lpstr>
      <vt:lpstr>1. Textbook version</vt:lpstr>
      <vt:lpstr>2. Second approach</vt:lpstr>
      <vt:lpstr>2. Second approach</vt:lpstr>
      <vt:lpstr>3. Mapping method</vt:lpstr>
      <vt:lpstr>3. Mapping method</vt:lpstr>
      <vt:lpstr>3. Mapping method</vt:lpstr>
      <vt:lpstr>3. Mapping method</vt:lpstr>
      <vt:lpstr>Extra: product state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state preparation</dc:title>
  <dc:creator>Bart Segers</dc:creator>
  <cp:lastModifiedBy>Bart Segers</cp:lastModifiedBy>
  <cp:revision>10</cp:revision>
  <dcterms:created xsi:type="dcterms:W3CDTF">2023-04-02T07:17:45Z</dcterms:created>
  <dcterms:modified xsi:type="dcterms:W3CDTF">2023-04-03T15:10:59Z</dcterms:modified>
</cp:coreProperties>
</file>