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mic Sans MS" panose="030F0702030302020204" pitchFamily="66" charset="0"/>
      <p:regular r:id="rId40"/>
      <p:bold r:id="rId41"/>
      <p:italic r:id="rId42"/>
      <p:boldItalic r:id="rId43"/>
    </p:embeddedFont>
    <p:embeddedFont>
      <p:font typeface="Helvetica Neue" panose="020B0600000101010101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hZWNTZctZ/VAxD1M73m5bR8NPQ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61382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4"/>
          <p:cNvCxnSpPr/>
          <p:nvPr/>
        </p:nvCxnSpPr>
        <p:spPr>
          <a:xfrm>
            <a:off x="685800" y="3398842"/>
            <a:ext cx="7848600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4"/>
          <p:cNvSpPr txBox="1">
            <a:spLocks noGrp="1"/>
          </p:cNvSpPr>
          <p:nvPr>
            <p:ph type="ctrTitle"/>
          </p:nvPr>
        </p:nvSpPr>
        <p:spPr>
          <a:xfrm>
            <a:off x="685800" y="1371604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dt" idx="10"/>
          </p:nvPr>
        </p:nvSpPr>
        <p:spPr>
          <a:xfrm>
            <a:off x="457200" y="19054"/>
            <a:ext cx="2895600" cy="3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ftr" idx="11"/>
          </p:nvPr>
        </p:nvSpPr>
        <p:spPr>
          <a:xfrm>
            <a:off x="3429000" y="19054"/>
            <a:ext cx="4114800" cy="3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body" idx="1"/>
          </p:nvPr>
        </p:nvSpPr>
        <p:spPr>
          <a:xfrm rot="5400000">
            <a:off x="1990725" y="-219075"/>
            <a:ext cx="51625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 txBox="1">
            <a:spLocks noGrp="1"/>
          </p:cNvSpPr>
          <p:nvPr>
            <p:ph type="ftr" idx="11"/>
          </p:nvPr>
        </p:nvSpPr>
        <p:spPr>
          <a:xfrm>
            <a:off x="3429000" y="19054"/>
            <a:ext cx="4114800" cy="3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4"/>
          <p:cNvSpPr txBox="1">
            <a:spLocks noGrp="1"/>
          </p:cNvSpPr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ftr" idx="11"/>
          </p:nvPr>
        </p:nvSpPr>
        <p:spPr>
          <a:xfrm>
            <a:off x="3429000" y="19054"/>
            <a:ext cx="4114800" cy="3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516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ftr" idx="11"/>
          </p:nvPr>
        </p:nvSpPr>
        <p:spPr>
          <a:xfrm>
            <a:off x="3429000" y="19054"/>
            <a:ext cx="4114800" cy="3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36"/>
          <p:cNvCxnSpPr/>
          <p:nvPr/>
        </p:nvCxnSpPr>
        <p:spPr>
          <a:xfrm>
            <a:off x="731838" y="4598992"/>
            <a:ext cx="7848600" cy="15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722313" y="4626868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ftr" idx="11"/>
          </p:nvPr>
        </p:nvSpPr>
        <p:spPr>
          <a:xfrm>
            <a:off x="3429000" y="19054"/>
            <a:ext cx="4114800" cy="3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body" idx="1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973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973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dt" idx="10"/>
          </p:nvPr>
        </p:nvSpPr>
        <p:spPr>
          <a:xfrm>
            <a:off x="457200" y="19054"/>
            <a:ext cx="2895600" cy="3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ftr" idx="11"/>
          </p:nvPr>
        </p:nvSpPr>
        <p:spPr>
          <a:xfrm>
            <a:off x="3429000" y="19054"/>
            <a:ext cx="4114800" cy="3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38"/>
          <p:cNvCxnSpPr/>
          <p:nvPr/>
        </p:nvCxnSpPr>
        <p:spPr>
          <a:xfrm rot="5400000">
            <a:off x="2218533" y="4045746"/>
            <a:ext cx="4708525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38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dt" idx="10"/>
          </p:nvPr>
        </p:nvSpPr>
        <p:spPr>
          <a:xfrm>
            <a:off x="457200" y="19054"/>
            <a:ext cx="2895600" cy="3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ftr" idx="11"/>
          </p:nvPr>
        </p:nvSpPr>
        <p:spPr>
          <a:xfrm>
            <a:off x="3429000" y="19054"/>
            <a:ext cx="4114800" cy="3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dt" idx="10"/>
          </p:nvPr>
        </p:nvSpPr>
        <p:spPr>
          <a:xfrm>
            <a:off x="457200" y="19054"/>
            <a:ext cx="2895600" cy="3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ftr" idx="11"/>
          </p:nvPr>
        </p:nvSpPr>
        <p:spPr>
          <a:xfrm>
            <a:off x="3429000" y="19054"/>
            <a:ext cx="4114800" cy="3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>
            <a:spLocks noGrp="1"/>
          </p:cNvSpPr>
          <p:nvPr>
            <p:ph type="ftr" idx="11"/>
          </p:nvPr>
        </p:nvSpPr>
        <p:spPr>
          <a:xfrm>
            <a:off x="3429000" y="19054"/>
            <a:ext cx="4114800" cy="3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41"/>
          <p:cNvCxnSpPr/>
          <p:nvPr/>
        </p:nvCxnSpPr>
        <p:spPr>
          <a:xfrm rot="5400000">
            <a:off x="-13494" y="3580609"/>
            <a:ext cx="5578475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41"/>
          <p:cNvSpPr txBox="1"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body" idx="1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132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marL="914400" lvl="1" indent="-37973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marL="1371600" lvl="2" indent="-3657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2"/>
          </p:nvPr>
        </p:nvSpPr>
        <p:spPr>
          <a:xfrm>
            <a:off x="457201" y="2130556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ftr" idx="11"/>
          </p:nvPr>
        </p:nvSpPr>
        <p:spPr>
          <a:xfrm>
            <a:off x="3429000" y="19054"/>
            <a:ext cx="4114800" cy="3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2"/>
          <p:cNvSpPr txBox="1"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>
            <a:spLocks noGrp="1"/>
          </p:cNvSpPr>
          <p:nvPr>
            <p:ph type="pic" idx="2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039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ftr" idx="11"/>
          </p:nvPr>
        </p:nvSpPr>
        <p:spPr>
          <a:xfrm>
            <a:off x="3429000" y="19054"/>
            <a:ext cx="4114800" cy="3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3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516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/>
          <p:nvPr/>
        </p:nvSpPr>
        <p:spPr>
          <a:xfrm>
            <a:off x="0" y="4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3"/>
          <p:cNvSpPr txBox="1">
            <a:spLocks noGrp="1"/>
          </p:cNvSpPr>
          <p:nvPr>
            <p:ph type="ftr" idx="11"/>
          </p:nvPr>
        </p:nvSpPr>
        <p:spPr>
          <a:xfrm>
            <a:off x="3429000" y="19054"/>
            <a:ext cx="4114800" cy="3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3"/>
          <p:cNvSpPr txBox="1"/>
          <p:nvPr/>
        </p:nvSpPr>
        <p:spPr>
          <a:xfrm>
            <a:off x="133350" y="-34925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3"/>
          <p:cNvSpPr txBox="1"/>
          <p:nvPr/>
        </p:nvSpPr>
        <p:spPr>
          <a:xfrm>
            <a:off x="7620000" y="36513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 sz="1400" b="1" i="0" u="none" strike="noStrike" cap="non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/>
        </p:nvSpPr>
        <p:spPr>
          <a:xfrm>
            <a:off x="1403351" y="981075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미니프로젝트</a:t>
            </a:r>
            <a:endParaRPr sz="4000" b="1" i="0" u="none" strike="noStrike" cap="non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FISH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/>
        </p:nvSpPr>
        <p:spPr>
          <a:xfrm>
            <a:off x="1403351" y="981075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PART 2: 코랩에서 구글드라이드 마운트와 데이터 복사</a:t>
            </a:r>
            <a:endParaRPr sz="2800" b="1" i="0" u="none" strike="noStrike" cap="non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MOUNT GOOGLE DRIVE TO COLAB AND EXTRACT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475204"/>
            <a:ext cx="665797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Mount Drive to Colab</a:t>
            </a:r>
            <a:endParaRPr/>
          </a:p>
        </p:txBody>
      </p:sp>
      <p:sp>
        <p:nvSpPr>
          <p:cNvPr id="153" name="Google Shape;153;p11"/>
          <p:cNvSpPr txBox="1"/>
          <p:nvPr/>
        </p:nvSpPr>
        <p:spPr>
          <a:xfrm>
            <a:off x="1139252" y="3503951"/>
            <a:ext cx="2595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to the given link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1"/>
          <p:cNvCxnSpPr/>
          <p:nvPr/>
        </p:nvCxnSpPr>
        <p:spPr>
          <a:xfrm rot="10800000" flipH="1">
            <a:off x="3155429" y="2349708"/>
            <a:ext cx="579405" cy="1079292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Mount Drive to Colab</a:t>
            </a:r>
            <a:endParaRPr/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6396" y="1355022"/>
            <a:ext cx="3591208" cy="504419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/>
          <p:nvPr/>
        </p:nvSpPr>
        <p:spPr>
          <a:xfrm>
            <a:off x="5123420" y="5706255"/>
            <a:ext cx="940101" cy="397239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2"/>
          <p:cNvSpPr txBox="1"/>
          <p:nvPr/>
        </p:nvSpPr>
        <p:spPr>
          <a:xfrm>
            <a:off x="6813030" y="5336923"/>
            <a:ext cx="20057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Signing and Allow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2"/>
          <p:cNvCxnSpPr>
            <a:stCxn id="162" idx="1"/>
          </p:cNvCxnSpPr>
          <p:nvPr/>
        </p:nvCxnSpPr>
        <p:spPr>
          <a:xfrm flipH="1">
            <a:off x="6116130" y="5521589"/>
            <a:ext cx="696900" cy="309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Mount Drive to Colab</a:t>
            </a:r>
            <a:endParaRPr/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7355" y="1772196"/>
            <a:ext cx="5324475" cy="4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/>
          <p:nvPr/>
        </p:nvSpPr>
        <p:spPr>
          <a:xfrm>
            <a:off x="2297774" y="3429000"/>
            <a:ext cx="3675806" cy="397239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3"/>
          <p:cNvSpPr txBox="1"/>
          <p:nvPr/>
        </p:nvSpPr>
        <p:spPr>
          <a:xfrm>
            <a:off x="7053507" y="3725481"/>
            <a:ext cx="16722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the 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13"/>
          <p:cNvCxnSpPr>
            <a:stCxn id="171" idx="1"/>
          </p:cNvCxnSpPr>
          <p:nvPr/>
        </p:nvCxnSpPr>
        <p:spPr>
          <a:xfrm rot="10800000">
            <a:off x="6093807" y="3826147"/>
            <a:ext cx="959700" cy="84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567955"/>
            <a:ext cx="7729808" cy="199970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Mount Drive to Colab</a:t>
            </a: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761282" y="2870616"/>
            <a:ext cx="3675806" cy="356017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3488535" y="3897364"/>
            <a:ext cx="43268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Paste the security code here and “Enter”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4"/>
          <p:cNvCxnSpPr>
            <a:stCxn id="180" idx="1"/>
            <a:endCxn id="179" idx="2"/>
          </p:cNvCxnSpPr>
          <p:nvPr/>
        </p:nvCxnSpPr>
        <p:spPr>
          <a:xfrm rot="10800000">
            <a:off x="2599035" y="3226730"/>
            <a:ext cx="889500" cy="855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Mount Drive to Colab</a:t>
            </a:r>
            <a:endParaRPr/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1238249"/>
            <a:ext cx="6288399" cy="105524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/>
          <p:nvPr/>
        </p:nvSpPr>
        <p:spPr>
          <a:xfrm>
            <a:off x="746293" y="1896255"/>
            <a:ext cx="2656474" cy="397239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>
            <a:off x="3585972" y="2942244"/>
            <a:ext cx="17655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 mounted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15"/>
          <p:cNvCxnSpPr>
            <a:stCxn id="189" idx="1"/>
            <a:endCxn id="188" idx="2"/>
          </p:cNvCxnSpPr>
          <p:nvPr/>
        </p:nvCxnSpPr>
        <p:spPr>
          <a:xfrm rot="10800000">
            <a:off x="2074572" y="2293510"/>
            <a:ext cx="1511400" cy="833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8611"/>
              <a:buNone/>
            </a:pPr>
            <a:r>
              <a:rPr lang="en-US"/>
              <a:t>Copy data zip files to Colab working space an unzip files</a:t>
            </a:r>
            <a:endParaRPr/>
          </a:p>
        </p:txBody>
      </p:sp>
      <p:pic>
        <p:nvPicPr>
          <p:cNvPr id="196" name="Google Shape;19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64104"/>
            <a:ext cx="9144000" cy="549389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6"/>
          <p:cNvSpPr/>
          <p:nvPr/>
        </p:nvSpPr>
        <p:spPr>
          <a:xfrm>
            <a:off x="-1" y="1866274"/>
            <a:ext cx="2818151" cy="2413418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/>
        </p:nvSpPr>
        <p:spPr>
          <a:xfrm>
            <a:off x="1403351" y="981075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PART 3: IMPORT LIBRARIES AND LOAD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238250"/>
            <a:ext cx="7428364" cy="4297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Libraries and define data paths</a:t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918679" y="4258501"/>
            <a:ext cx="5834389" cy="1045989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2818151" y="6119038"/>
            <a:ext cx="34702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this lab, we use small data to save time.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18"/>
          <p:cNvCxnSpPr>
            <a:stCxn id="211" idx="0"/>
            <a:endCxn id="210" idx="2"/>
          </p:cNvCxnSpPr>
          <p:nvPr/>
        </p:nvCxnSpPr>
        <p:spPr>
          <a:xfrm rot="10800000">
            <a:off x="3835963" y="5304538"/>
            <a:ext cx="717300" cy="814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Get the data labels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body" idx="1"/>
          </p:nvPr>
        </p:nvSpPr>
        <p:spPr>
          <a:xfrm>
            <a:off x="457200" y="3485213"/>
            <a:ext cx="8229600" cy="299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['10_Kanari', '1_Ko_dung_uh', '2_Thom_bang_yi', '3_Bang_uh_dom', '4_Bum-dom', '5_Yong-chi', '6_Cham_dom', '7_Jul_jun', '8_Gam_sung_dom', '9_Nong_uh']</a:t>
            </a:r>
            <a:endParaRPr/>
          </a:p>
        </p:txBody>
      </p:sp>
      <p:pic>
        <p:nvPicPr>
          <p:cNvPr id="219" name="Google Shape;21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1238250"/>
            <a:ext cx="7835182" cy="1744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accent2"/>
                </a:solidFill>
              </a:rPr>
              <a:t>Slides Content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516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558" lvl="0" indent="-1825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 to fish model.</a:t>
            </a:r>
            <a:endParaRPr/>
          </a:p>
          <a:p>
            <a:pPr marL="457189" lvl="1" indent="-18255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Purpose.</a:t>
            </a:r>
            <a:endParaRPr/>
          </a:p>
          <a:p>
            <a:pPr marL="457189" lvl="1" indent="-18255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Transfer learning</a:t>
            </a:r>
            <a:endParaRPr/>
          </a:p>
          <a:p>
            <a:pPr marL="457189" lvl="1" indent="-18255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Datasets.</a:t>
            </a:r>
            <a:endParaRPr/>
          </a:p>
          <a:p>
            <a:pPr marL="457189" lvl="1" indent="-7460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182558" lvl="0" indent="-18255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Part 1: Clone dataset zip files to your google drive.</a:t>
            </a:r>
            <a:endParaRPr/>
          </a:p>
          <a:p>
            <a:pPr marL="182558" lvl="0" indent="-18255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Part 2: Mount google Drive to Colab and extract data</a:t>
            </a:r>
            <a:endParaRPr/>
          </a:p>
          <a:p>
            <a:pPr marL="182558" lvl="0" indent="-18255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Part 3: Import libraries and load data.</a:t>
            </a:r>
            <a:endParaRPr/>
          </a:p>
          <a:p>
            <a:pPr marL="182558" lvl="0" indent="-18255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Part 4: Fish model</a:t>
            </a:r>
            <a:endParaRPr/>
          </a:p>
          <a:p>
            <a:pPr marL="182558" lvl="0" indent="-18255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  <a:p>
            <a:pPr marL="457189" lvl="1" indent="-7460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i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lvl="1" indent="-7460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189" lvl="1" indent="-7460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i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lvl="1" indent="-7460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Load training data</a:t>
            </a:r>
            <a:endParaRPr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238250"/>
            <a:ext cx="7157803" cy="4606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Check loading data</a:t>
            </a:r>
            <a:endParaRPr/>
          </a:p>
        </p:txBody>
      </p:sp>
      <p:pic>
        <p:nvPicPr>
          <p:cNvPr id="231" name="Google Shape;23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238250"/>
            <a:ext cx="6124575" cy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Load test data</a:t>
            </a:r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8ED8-5603-4283-84AD-E656E98F1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1B6E08F-4BD3-47B2-8A03-54D3D33B9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38250"/>
            <a:ext cx="7330190" cy="40342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Training-validation-test set</a:t>
            </a:r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body" idx="1"/>
          </p:nvPr>
        </p:nvSpPr>
        <p:spPr>
          <a:xfrm>
            <a:off x="355805" y="1238250"/>
            <a:ext cx="8229600" cy="299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 dirty="0" err="1"/>
              <a:t>로드한</a:t>
            </a:r>
            <a:r>
              <a:rPr lang="en-US" sz="2000" dirty="0"/>
              <a:t> </a:t>
            </a:r>
            <a:r>
              <a:rPr lang="en-US" sz="2000" dirty="0" err="1"/>
              <a:t>데이터로</a:t>
            </a:r>
            <a:r>
              <a:rPr lang="en-US" sz="2000" dirty="0"/>
              <a:t> </a:t>
            </a:r>
            <a:r>
              <a:rPr lang="en-US" sz="2000" dirty="0" err="1"/>
              <a:t>부터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dirty="0" err="1"/>
              <a:t>훈련셋</a:t>
            </a:r>
            <a:r>
              <a:rPr lang="en-US" sz="2000" dirty="0"/>
              <a:t>, </a:t>
            </a:r>
            <a:r>
              <a:rPr lang="en-US" sz="2000" dirty="0" err="1"/>
              <a:t>검증셋</a:t>
            </a:r>
            <a:r>
              <a:rPr lang="en-US" sz="2000" dirty="0"/>
              <a:t>, </a:t>
            </a:r>
            <a:r>
              <a:rPr lang="en-US" sz="2000" dirty="0" err="1"/>
              <a:t>테스트셋</a:t>
            </a:r>
            <a:r>
              <a:rPr lang="en-US" sz="2000" dirty="0"/>
              <a:t> </a:t>
            </a:r>
            <a:r>
              <a:rPr lang="en-US" sz="2000" dirty="0" err="1"/>
              <a:t>생성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dirty="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1250" dirty="0" err="1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US" sz="1250" dirty="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(x, y, </a:t>
            </a:r>
            <a:r>
              <a:rPr lang="en-US" sz="1250" dirty="0" err="1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test_size</a:t>
            </a:r>
            <a:r>
              <a:rPr lang="en-US" sz="1250" dirty="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5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-US" sz="1250" dirty="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 dirty="0" err="1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en-US" sz="1250" dirty="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5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230</a:t>
            </a:r>
            <a:r>
              <a:rPr lang="en-US" sz="1250" dirty="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A522-96F1-42D4-BD8D-CA916D3D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05" y="2990380"/>
            <a:ext cx="8134350" cy="247931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Preprocessing</a:t>
            </a:r>
            <a:endParaRPr/>
          </a:p>
        </p:txBody>
      </p:sp>
      <p:pic>
        <p:nvPicPr>
          <p:cNvPr id="249" name="Google Shape;24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238249"/>
            <a:ext cx="8267790" cy="37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/>
        </p:nvSpPr>
        <p:spPr>
          <a:xfrm>
            <a:off x="1403351" y="981075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PART 4: FISH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5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122" y="1746585"/>
            <a:ext cx="8200181" cy="30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6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Transfer learning</a:t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1124262" y="3500203"/>
            <a:ext cx="5943600" cy="1341620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2274727" y="1284602"/>
            <a:ext cx="3775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VGG16 trained on ImageNet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3255764" y="4934474"/>
            <a:ext cx="18133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fish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59961" y="5396458"/>
            <a:ext cx="29605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Re-use pre-trained weights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26"/>
          <p:cNvCxnSpPr>
            <a:stCxn id="265" idx="0"/>
          </p:cNvCxnSpPr>
          <p:nvPr/>
        </p:nvCxnSpPr>
        <p:spPr>
          <a:xfrm rot="10800000" flipH="1">
            <a:off x="1540240" y="4960558"/>
            <a:ext cx="191100" cy="43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7" name="Google Shape;267;p26"/>
          <p:cNvSpPr txBox="1"/>
          <p:nvPr/>
        </p:nvSpPr>
        <p:spPr>
          <a:xfrm>
            <a:off x="6711163" y="5396458"/>
            <a:ext cx="185571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two new dense layers to the top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26"/>
          <p:cNvCxnSpPr>
            <a:stCxn id="267" idx="0"/>
          </p:cNvCxnSpPr>
          <p:nvPr/>
        </p:nvCxnSpPr>
        <p:spPr>
          <a:xfrm rot="10800000">
            <a:off x="7564021" y="4960558"/>
            <a:ext cx="75000" cy="43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9" name="Google Shape;269;p26"/>
          <p:cNvSpPr/>
          <p:nvPr/>
        </p:nvSpPr>
        <p:spPr>
          <a:xfrm>
            <a:off x="7145876" y="3500203"/>
            <a:ext cx="713401" cy="1341620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1124262" y="1650248"/>
            <a:ext cx="5943600" cy="1341620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3280895" y="3091837"/>
            <a:ext cx="539646" cy="32701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7663601" y="770357"/>
            <a:ext cx="11137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26"/>
          <p:cNvCxnSpPr/>
          <p:nvPr/>
        </p:nvCxnSpPr>
        <p:spPr>
          <a:xfrm flipH="1">
            <a:off x="7779896" y="1200842"/>
            <a:ext cx="79381" cy="354938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4" name="Google Shape;274;p26"/>
          <p:cNvSpPr/>
          <p:nvPr/>
        </p:nvSpPr>
        <p:spPr>
          <a:xfrm>
            <a:off x="7175052" y="1681756"/>
            <a:ext cx="927132" cy="1341620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Create fish model using a part of VGG16</a:t>
            </a:r>
            <a:endParaRPr/>
          </a:p>
        </p:txBody>
      </p:sp>
      <p:sp>
        <p:nvSpPr>
          <p:cNvPr id="280" name="Google Shape;280;p27"/>
          <p:cNvSpPr txBox="1">
            <a:spLocks noGrp="1"/>
          </p:cNvSpPr>
          <p:nvPr>
            <p:ph type="body" idx="1"/>
          </p:nvPr>
        </p:nvSpPr>
        <p:spPr>
          <a:xfrm>
            <a:off x="329381" y="1933107"/>
            <a:ext cx="8229600" cy="299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 dirty="0"/>
              <a:t>VGG16을 </a:t>
            </a:r>
            <a:r>
              <a:rPr lang="en-US" sz="2000" dirty="0" err="1"/>
              <a:t>베이스모델로</a:t>
            </a:r>
            <a:r>
              <a:rPr lang="en-US" sz="2000" dirty="0"/>
              <a:t> </a:t>
            </a:r>
            <a:r>
              <a:rPr lang="en-US" sz="2000" dirty="0" err="1"/>
              <a:t>하여</a:t>
            </a:r>
            <a:r>
              <a:rPr lang="en-US" sz="2000" dirty="0"/>
              <a:t> </a:t>
            </a:r>
            <a:r>
              <a:rPr lang="en-US" sz="2000" dirty="0" err="1"/>
              <a:t>훈련</a:t>
            </a:r>
            <a:r>
              <a:rPr lang="en-US" sz="2000" dirty="0"/>
              <a:t> </a:t>
            </a:r>
            <a:r>
              <a:rPr lang="en-US" sz="2000" dirty="0" err="1"/>
              <a:t>모델생성</a:t>
            </a:r>
            <a:endParaRPr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BD1746E-B380-4C39-8980-74D4F2E18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0" y="2762250"/>
            <a:ext cx="8848179" cy="331876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Fish model</a:t>
            </a:r>
            <a:endParaRPr/>
          </a:p>
        </p:txBody>
      </p:sp>
      <p:pic>
        <p:nvPicPr>
          <p:cNvPr id="286" name="Google Shape;28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576" y="1246994"/>
            <a:ext cx="7415263" cy="390337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8"/>
          <p:cNvSpPr/>
          <p:nvPr/>
        </p:nvSpPr>
        <p:spPr>
          <a:xfrm>
            <a:off x="1152045" y="2587051"/>
            <a:ext cx="5810885" cy="397239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7220638" y="3437744"/>
            <a:ext cx="17906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Freeze weights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28"/>
          <p:cNvCxnSpPr>
            <a:stCxn id="288" idx="0"/>
            <a:endCxn id="287" idx="3"/>
          </p:cNvCxnSpPr>
          <p:nvPr/>
        </p:nvCxnSpPr>
        <p:spPr>
          <a:xfrm rot="10800000">
            <a:off x="6962788" y="2785544"/>
            <a:ext cx="1153200" cy="652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0" name="Google Shape;290;p28"/>
          <p:cNvCxnSpPr>
            <a:stCxn id="288" idx="2"/>
            <a:endCxn id="291" idx="3"/>
          </p:cNvCxnSpPr>
          <p:nvPr/>
        </p:nvCxnSpPr>
        <p:spPr>
          <a:xfrm flipH="1">
            <a:off x="4180288" y="3807076"/>
            <a:ext cx="3935700" cy="919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1" name="Google Shape;291;p28"/>
          <p:cNvSpPr/>
          <p:nvPr/>
        </p:nvSpPr>
        <p:spPr>
          <a:xfrm>
            <a:off x="1152046" y="4610725"/>
            <a:ext cx="3028212" cy="232348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1079293" y="3374036"/>
            <a:ext cx="6011054" cy="742013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0" y="5241674"/>
            <a:ext cx="17906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 new dense layers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28"/>
          <p:cNvCxnSpPr>
            <a:stCxn id="293" idx="0"/>
          </p:cNvCxnSpPr>
          <p:nvPr/>
        </p:nvCxnSpPr>
        <p:spPr>
          <a:xfrm rot="10800000" flipH="1">
            <a:off x="895350" y="4116074"/>
            <a:ext cx="183900" cy="112560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Train fish model with callbacks checkpoint</a:t>
            </a:r>
            <a:endParaRPr/>
          </a:p>
        </p:txBody>
      </p:sp>
      <p:sp>
        <p:nvSpPr>
          <p:cNvPr id="300" name="Google Shape;300;p29"/>
          <p:cNvSpPr txBox="1">
            <a:spLocks noGrp="1"/>
          </p:cNvSpPr>
          <p:nvPr>
            <p:ph type="body" idx="1"/>
          </p:nvPr>
        </p:nvSpPr>
        <p:spPr>
          <a:xfrm>
            <a:off x="329381" y="1933107"/>
            <a:ext cx="8229600" cy="299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모델 훈련, 체크포인트 콜백함수를 호출</a:t>
            </a:r>
            <a:endParaRPr sz="20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C2F294-E725-4A76-90E0-6791B88C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64" y="2590799"/>
            <a:ext cx="6920843" cy="34658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/>
        </p:nvSpPr>
        <p:spPr>
          <a:xfrm>
            <a:off x="1403351" y="981075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Reload and evaluate the model</a:t>
            </a:r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body" idx="1"/>
          </p:nvPr>
        </p:nvSpPr>
        <p:spPr>
          <a:xfrm>
            <a:off x="329381" y="1933107"/>
            <a:ext cx="8229600" cy="299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모델 복원 및 평가</a:t>
            </a:r>
            <a:endParaRPr sz="20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96CB6E-2B5F-4337-B718-35E3762D6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2600325"/>
            <a:ext cx="847725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/>
        </p:nvSpPr>
        <p:spPr>
          <a:xfrm>
            <a:off x="1403351" y="981075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미니프로젝트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미니프로젝트</a:t>
            </a:r>
            <a:endParaRPr/>
          </a:p>
        </p:txBody>
      </p:sp>
      <p:sp>
        <p:nvSpPr>
          <p:cNvPr id="319" name="Google Shape;319;p32"/>
          <p:cNvSpPr txBox="1">
            <a:spLocks noGrp="1"/>
          </p:cNvSpPr>
          <p:nvPr>
            <p:ph type="body" idx="1"/>
          </p:nvPr>
        </p:nvSpPr>
        <p:spPr>
          <a:xfrm>
            <a:off x="457200" y="1176300"/>
            <a:ext cx="8229600" cy="53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&lt; Tips&gt;</a:t>
            </a:r>
            <a:endParaRPr sz="1700" dirty="0"/>
          </a:p>
          <a:p>
            <a:pPr marL="182557" lvl="0" indent="-1635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700" dirty="0"/>
              <a:t>learning </a:t>
            </a:r>
            <a:r>
              <a:rPr lang="en-US" sz="1700" dirty="0" err="1"/>
              <a:t>curve를</a:t>
            </a:r>
            <a:r>
              <a:rPr lang="en-US" sz="1700" dirty="0"/>
              <a:t> </a:t>
            </a:r>
            <a:r>
              <a:rPr lang="en-US" sz="1700" dirty="0" err="1"/>
              <a:t>텐서보드를</a:t>
            </a:r>
            <a:r>
              <a:rPr lang="en-US" sz="1700" dirty="0"/>
              <a:t> </a:t>
            </a:r>
            <a:r>
              <a:rPr lang="en-US" sz="1700" dirty="0" err="1"/>
              <a:t>사용해</a:t>
            </a:r>
            <a:r>
              <a:rPr lang="en-US" sz="1700" dirty="0"/>
              <a:t> </a:t>
            </a:r>
            <a:r>
              <a:rPr lang="en-US" sz="1700" dirty="0" err="1"/>
              <a:t>시각화하면</a:t>
            </a:r>
            <a:r>
              <a:rPr lang="en-US" sz="1700" dirty="0"/>
              <a:t> </a:t>
            </a:r>
            <a:r>
              <a:rPr lang="en-US" sz="1700" dirty="0" err="1"/>
              <a:t>모델</a:t>
            </a:r>
            <a:r>
              <a:rPr lang="en-US" sz="1700" dirty="0"/>
              <a:t> </a:t>
            </a:r>
            <a:r>
              <a:rPr lang="en-US" sz="1700" dirty="0" err="1"/>
              <a:t>최적의</a:t>
            </a:r>
            <a:r>
              <a:rPr lang="en-US" sz="1700" dirty="0"/>
              <a:t> </a:t>
            </a:r>
            <a:r>
              <a:rPr lang="en-US" sz="1700" dirty="0" err="1"/>
              <a:t>하이퍼-파라미터</a:t>
            </a:r>
            <a:r>
              <a:rPr lang="en-US" sz="1700" dirty="0"/>
              <a:t>(hyper-parameters)를 </a:t>
            </a:r>
            <a:r>
              <a:rPr lang="en-US" sz="1700" dirty="0" err="1"/>
              <a:t>찾는데</a:t>
            </a:r>
            <a:r>
              <a:rPr lang="en-US" sz="1700" dirty="0"/>
              <a:t> </a:t>
            </a:r>
            <a:r>
              <a:rPr lang="en-US" sz="1700" dirty="0" err="1"/>
              <a:t>도움이</a:t>
            </a:r>
            <a:r>
              <a:rPr lang="en-US" sz="1700" dirty="0"/>
              <a:t> 될 </a:t>
            </a:r>
            <a:r>
              <a:rPr lang="en-US" sz="1700" dirty="0" err="1"/>
              <a:t>것이다</a:t>
            </a:r>
            <a:r>
              <a:rPr lang="en-US" sz="1700" dirty="0"/>
              <a:t>.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 [Use </a:t>
            </a:r>
            <a:r>
              <a:rPr lang="en-US" sz="1700" dirty="0" err="1"/>
              <a:t>tensorboard</a:t>
            </a:r>
            <a:r>
              <a:rPr lang="en-US" sz="1700" dirty="0"/>
              <a:t> callbacks to visualize learning curves may be helpful when optimizing model hyper-parameters.]</a:t>
            </a:r>
            <a:endParaRPr sz="1700" dirty="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182557" lvl="0" indent="-1635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700" dirty="0"/>
              <a:t>Question 1: </a:t>
            </a:r>
            <a:r>
              <a:rPr lang="en-US" sz="1700" dirty="0" err="1"/>
              <a:t>테스트셋에서</a:t>
            </a:r>
            <a:r>
              <a:rPr lang="en-US" sz="1700" dirty="0"/>
              <a:t> 90%이상의 </a:t>
            </a:r>
            <a:r>
              <a:rPr lang="en-US" sz="1700" dirty="0" err="1"/>
              <a:t>정확도를</a:t>
            </a:r>
            <a:r>
              <a:rPr lang="en-US" sz="1700" dirty="0"/>
              <a:t> </a:t>
            </a:r>
            <a:r>
              <a:rPr lang="en-US" sz="1700" dirty="0" err="1"/>
              <a:t>갖도록</a:t>
            </a:r>
            <a:r>
              <a:rPr lang="en-US" sz="1700" dirty="0"/>
              <a:t> Fish </a:t>
            </a:r>
            <a:r>
              <a:rPr lang="en-US" sz="1700" dirty="0" err="1"/>
              <a:t>model을</a:t>
            </a:r>
            <a:r>
              <a:rPr lang="en-US" sz="1700" dirty="0"/>
              <a:t> </a:t>
            </a:r>
            <a:r>
              <a:rPr lang="en-US" sz="1700" dirty="0" err="1"/>
              <a:t>최적화</a:t>
            </a:r>
            <a:r>
              <a:rPr lang="en-US" sz="1700" dirty="0"/>
              <a:t>(</a:t>
            </a:r>
            <a:r>
              <a:rPr lang="en-US" sz="1700" dirty="0" err="1"/>
              <a:t>하이퍼파라미터</a:t>
            </a:r>
            <a:r>
              <a:rPr lang="en-US" sz="1700" dirty="0"/>
              <a:t> 등)</a:t>
            </a:r>
            <a:r>
              <a:rPr lang="en-US" sz="1700" dirty="0" err="1"/>
              <a:t>하시오</a:t>
            </a:r>
            <a:r>
              <a:rPr lang="en-US" sz="1700" dirty="0"/>
              <a:t>.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[Optimize the fish model above to achieve over 90% accuracy point on test set.]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 sz="1700" dirty="0"/>
          </a:p>
          <a:p>
            <a:pPr marL="182557" lvl="0" indent="-1635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 dirty="0"/>
              <a:t>Question 2: </a:t>
            </a:r>
            <a:r>
              <a:rPr lang="en-US" sz="1700" dirty="0" err="1"/>
              <a:t>다른</a:t>
            </a:r>
            <a:r>
              <a:rPr lang="en-US" sz="1700" dirty="0"/>
              <a:t> </a:t>
            </a:r>
            <a:r>
              <a:rPr lang="en-US" sz="1700" dirty="0" err="1"/>
              <a:t>사전훈련</a:t>
            </a:r>
            <a:r>
              <a:rPr lang="en-US" sz="1700" dirty="0"/>
              <a:t> </a:t>
            </a:r>
            <a:r>
              <a:rPr lang="en-US" sz="1700" dirty="0" err="1"/>
              <a:t>모델</a:t>
            </a:r>
            <a:r>
              <a:rPr lang="en-US" sz="1700" dirty="0"/>
              <a:t> (예. ResNet50, InceptionV3, etc.)를 </a:t>
            </a:r>
            <a:r>
              <a:rPr lang="en-US" sz="1700" dirty="0" err="1"/>
              <a:t>기본모델로</a:t>
            </a:r>
            <a:r>
              <a:rPr lang="en-US" sz="1700" dirty="0"/>
              <a:t> </a:t>
            </a:r>
            <a:r>
              <a:rPr lang="en-US" sz="1700" dirty="0" err="1"/>
              <a:t>하는</a:t>
            </a:r>
            <a:r>
              <a:rPr lang="en-US" sz="1700" dirty="0"/>
              <a:t> </a:t>
            </a:r>
            <a:r>
              <a:rPr lang="en-US" sz="1700" dirty="0" err="1"/>
              <a:t>전이학습모델을</a:t>
            </a:r>
            <a:r>
              <a:rPr lang="en-US" sz="1700" dirty="0"/>
              <a:t> </a:t>
            </a:r>
            <a:r>
              <a:rPr lang="en-US" sz="1700" dirty="0" err="1"/>
              <a:t>만드시오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 [Use a different pre-trained model (e.g., ResNet50, InceptionV3, etc.) as base model for the fish model above.]</a:t>
            </a:r>
            <a:endParaRPr sz="1700" dirty="0"/>
          </a:p>
          <a:p>
            <a:pPr marL="182558" lvl="0" indent="-746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br>
              <a:rPr lang="en-US" sz="1700" dirty="0"/>
            </a:br>
            <a:endParaRPr lang="en-US" sz="1700" dirty="0"/>
          </a:p>
          <a:p>
            <a:pPr marL="182558" lvl="0" indent="-746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ko-KR" altLang="en-US" sz="1700" dirty="0"/>
              <a:t>뒷장에 계속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503671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미니프로젝트</a:t>
            </a:r>
            <a:endParaRPr/>
          </a:p>
        </p:txBody>
      </p:sp>
      <p:sp>
        <p:nvSpPr>
          <p:cNvPr id="319" name="Google Shape;319;p32"/>
          <p:cNvSpPr txBox="1">
            <a:spLocks noGrp="1"/>
          </p:cNvSpPr>
          <p:nvPr>
            <p:ph type="body" idx="1"/>
          </p:nvPr>
        </p:nvSpPr>
        <p:spPr>
          <a:xfrm>
            <a:off x="457200" y="1176300"/>
            <a:ext cx="8229600" cy="53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557" lvl="0" indent="-16350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700" dirty="0"/>
              <a:t>Question 3: </a:t>
            </a:r>
            <a:r>
              <a:rPr lang="en-US" sz="1700" dirty="0" err="1"/>
              <a:t>전이학습을</a:t>
            </a:r>
            <a:r>
              <a:rPr lang="en-US" sz="1700" dirty="0"/>
              <a:t> </a:t>
            </a:r>
            <a:r>
              <a:rPr lang="en-US" sz="1700" dirty="0" err="1"/>
              <a:t>하지</a:t>
            </a:r>
            <a:r>
              <a:rPr lang="en-US" sz="1700" dirty="0"/>
              <a:t> </a:t>
            </a:r>
            <a:r>
              <a:rPr lang="en-US" sz="1700" dirty="0" err="1"/>
              <a:t>않는</a:t>
            </a:r>
            <a:r>
              <a:rPr lang="en-US" sz="1700" dirty="0"/>
              <a:t> </a:t>
            </a:r>
            <a:r>
              <a:rPr lang="en-US" sz="1700" dirty="0" err="1"/>
              <a:t>별도의</a:t>
            </a:r>
            <a:r>
              <a:rPr lang="en-US" sz="1700" dirty="0"/>
              <a:t> </a:t>
            </a:r>
            <a:r>
              <a:rPr lang="en-US" sz="1700" dirty="0" err="1"/>
              <a:t>CNN모델을</a:t>
            </a:r>
            <a:r>
              <a:rPr lang="en-US" sz="1700" dirty="0"/>
              <a:t> </a:t>
            </a:r>
            <a:r>
              <a:rPr lang="en-US" sz="1700" dirty="0" err="1"/>
              <a:t>만드시오</a:t>
            </a:r>
            <a:r>
              <a:rPr lang="en-US" sz="1700" dirty="0"/>
              <a:t>. 이 </a:t>
            </a:r>
            <a:r>
              <a:rPr lang="en-US" sz="1700" dirty="0" err="1"/>
              <a:t>모델은</a:t>
            </a:r>
            <a:r>
              <a:rPr lang="en-US" sz="1700" dirty="0"/>
              <a:t> </a:t>
            </a:r>
            <a:r>
              <a:rPr lang="en-US" sz="1700" b="1" dirty="0" err="1"/>
              <a:t>fish_data_small</a:t>
            </a:r>
            <a:r>
              <a:rPr lang="en-US" sz="1700" b="1" dirty="0"/>
              <a:t> </a:t>
            </a:r>
            <a:r>
              <a:rPr lang="en-US" sz="1700" b="1" dirty="0" err="1"/>
              <a:t>데이터셋에서</a:t>
            </a:r>
            <a:r>
              <a:rPr lang="en-US" sz="1700" b="1" dirty="0"/>
              <a:t> 70%이상의 </a:t>
            </a:r>
            <a:r>
              <a:rPr lang="en-US" sz="1700" b="1" dirty="0" err="1"/>
              <a:t>정확도를</a:t>
            </a:r>
            <a:r>
              <a:rPr lang="en-US" sz="1700" b="1" dirty="0"/>
              <a:t> </a:t>
            </a:r>
            <a:r>
              <a:rPr lang="en-US" sz="1700" b="1" dirty="0" err="1"/>
              <a:t>보여야만함</a:t>
            </a:r>
            <a:r>
              <a:rPr lang="en-US" sz="1700" b="1" dirty="0"/>
              <a:t>.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 dirty="0"/>
              <a:t> [Build your own CNN model (i.e., do not use the pre-trained model) which achieves over </a:t>
            </a:r>
            <a:r>
              <a:rPr lang="en-US" sz="1700" b="1" dirty="0"/>
              <a:t>70% accuracy point </a:t>
            </a:r>
            <a:r>
              <a:rPr lang="en-US" sz="1700" dirty="0"/>
              <a:t>on </a:t>
            </a:r>
            <a:r>
              <a:rPr lang="en-US" sz="1700" b="1" dirty="0" err="1"/>
              <a:t>fish_data_small</a:t>
            </a:r>
            <a:r>
              <a:rPr lang="en-US" sz="1700" b="1" dirty="0"/>
              <a:t> </a:t>
            </a:r>
            <a:r>
              <a:rPr lang="en-US" sz="1700" dirty="0"/>
              <a:t>dataset.]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sz="17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sz="1700" dirty="0"/>
              <a:t>Question 4: </a:t>
            </a:r>
            <a:r>
              <a:rPr lang="en-US" altLang="ko-KR" sz="1700" dirty="0" err="1"/>
              <a:t>Tensorboard</a:t>
            </a:r>
            <a:r>
              <a:rPr lang="ko-KR" altLang="en-US" sz="1700" dirty="0"/>
              <a:t>를 이용하여 </a:t>
            </a:r>
            <a:r>
              <a:rPr lang="en-US" altLang="ko-KR" sz="1700" dirty="0"/>
              <a:t>Q1 </a:t>
            </a:r>
            <a:r>
              <a:rPr lang="ko-KR" altLang="en-US" sz="1700" dirty="0"/>
              <a:t>및 </a:t>
            </a:r>
            <a:r>
              <a:rPr lang="en-US" altLang="ko-KR" sz="1700" dirty="0"/>
              <a:t>Q3</a:t>
            </a:r>
            <a:r>
              <a:rPr lang="ko-KR" altLang="en-US" sz="1700" dirty="0"/>
              <a:t>모델의 학습곡선</a:t>
            </a:r>
            <a:r>
              <a:rPr lang="en-US" altLang="ko-KR" sz="1700" dirty="0"/>
              <a:t>(loss, accuracy)</a:t>
            </a:r>
            <a:r>
              <a:rPr lang="ko-KR" altLang="en-US" sz="1700" dirty="0"/>
              <a:t>와 모델구조</a:t>
            </a:r>
            <a:r>
              <a:rPr lang="en-US" altLang="ko-KR" sz="1700" dirty="0"/>
              <a:t>(</a:t>
            </a:r>
            <a:r>
              <a:rPr lang="ko-KR" altLang="en-US" sz="1700"/>
              <a:t>계산그래프</a:t>
            </a:r>
            <a:r>
              <a:rPr lang="en-US" altLang="ko-KR" sz="1700" dirty="0"/>
              <a:t>)</a:t>
            </a:r>
            <a:r>
              <a:rPr lang="ko-KR" altLang="en-US" sz="1700" dirty="0"/>
              <a:t>를 </a:t>
            </a:r>
            <a:r>
              <a:rPr lang="ko-KR" altLang="en-US" sz="1700" dirty="0" err="1"/>
              <a:t>보이시오</a:t>
            </a:r>
            <a:r>
              <a:rPr lang="en-US" altLang="ko-KR" sz="1700" dirty="0"/>
              <a:t>.</a:t>
            </a:r>
            <a:endParaRPr lang="en-US" sz="17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516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558" lvl="0" indent="-1825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Build a deep CNN model to recognize 10 fish species.</a:t>
            </a:r>
            <a:endParaRPr/>
          </a:p>
          <a:p>
            <a:pPr marL="182558" lvl="0" indent="-5301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182558" lvl="0" indent="-18255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Apply transfer learning technique to improve model performance.</a:t>
            </a:r>
            <a:endParaRPr/>
          </a:p>
          <a:p>
            <a:pPr marL="182558" lvl="0" indent="-5301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182558" lvl="0" indent="-5301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182558" lvl="0" indent="-18255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Thanks to D.H. Kim, S.S. Park, J.H. Park for</a:t>
            </a:r>
            <a:endParaRPr/>
          </a:p>
          <a:p>
            <a:pPr marL="457189" lvl="1" indent="-18255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collecting dataset</a:t>
            </a:r>
            <a:endParaRPr/>
          </a:p>
          <a:p>
            <a:pPr marL="457189" lvl="1" indent="-18255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initial model/code</a:t>
            </a:r>
            <a:endParaRPr/>
          </a:p>
          <a:p>
            <a:pPr marL="182558" lvl="0" indent="-18255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Use the dataset only for this class</a:t>
            </a:r>
            <a:endParaRPr/>
          </a:p>
          <a:p>
            <a:pPr marL="182558" lvl="0" indent="-5301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122" y="1746585"/>
            <a:ext cx="8200181" cy="30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Transfer learning</a:t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1124262" y="3500203"/>
            <a:ext cx="5943600" cy="1341620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2274727" y="1284602"/>
            <a:ext cx="3775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VGG16 trained on ImageNet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3255764" y="4934474"/>
            <a:ext cx="18133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fish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577122" y="5396458"/>
            <a:ext cx="200574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Re-use pre-trained weights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5"/>
          <p:cNvCxnSpPr>
            <a:stCxn id="105" idx="0"/>
          </p:cNvCxnSpPr>
          <p:nvPr/>
        </p:nvCxnSpPr>
        <p:spPr>
          <a:xfrm rot="10800000" flipH="1">
            <a:off x="1579993" y="4960558"/>
            <a:ext cx="151500" cy="43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7" name="Google Shape;107;p5"/>
          <p:cNvSpPr txBox="1"/>
          <p:nvPr/>
        </p:nvSpPr>
        <p:spPr>
          <a:xfrm>
            <a:off x="6711163" y="5396458"/>
            <a:ext cx="185571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two new dense layers to the top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5"/>
          <p:cNvCxnSpPr>
            <a:stCxn id="107" idx="0"/>
          </p:cNvCxnSpPr>
          <p:nvPr/>
        </p:nvCxnSpPr>
        <p:spPr>
          <a:xfrm rot="10800000">
            <a:off x="7564021" y="4960558"/>
            <a:ext cx="75000" cy="43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9" name="Google Shape;109;p5"/>
          <p:cNvSpPr/>
          <p:nvPr/>
        </p:nvSpPr>
        <p:spPr>
          <a:xfrm>
            <a:off x="7145876" y="3500203"/>
            <a:ext cx="713401" cy="1341620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1124262" y="1650248"/>
            <a:ext cx="5943600" cy="1341620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3280895" y="3091837"/>
            <a:ext cx="539646" cy="32701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516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558" lvl="0" indent="-1825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Fish categories: '1_Ko_dung_uh', '2_Thom_bang_yi', '3_Bang_uh_dom', '4_Bum-dom', '5_Yong-chi', '6_Cham_dom', '7_Jul_jun', '8_Gam_sung_dom', '9_Nong_uh’, '10_Kanari’</a:t>
            </a:r>
            <a:endParaRPr/>
          </a:p>
          <a:p>
            <a:pPr marL="182558" lvl="0" indent="-5301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182558" lvl="0" indent="-18255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Fish_data:</a:t>
            </a:r>
            <a:endParaRPr/>
          </a:p>
          <a:p>
            <a:pPr marL="457189" lvl="1" indent="-18255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Training: ~700 images for each fish category.</a:t>
            </a:r>
            <a:endParaRPr/>
          </a:p>
          <a:p>
            <a:pPr marL="457189" lvl="1" indent="-18255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Test: 20 images for each fish category.</a:t>
            </a:r>
            <a:endParaRPr/>
          </a:p>
          <a:p>
            <a:pPr marL="457189" lvl="1" indent="-7460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558" lvl="0" indent="-18255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Fish_data_small:</a:t>
            </a:r>
            <a:endParaRPr/>
          </a:p>
          <a:p>
            <a:pPr marL="457189" lvl="1" indent="-18255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Training: 200 images for each fish category.</a:t>
            </a:r>
            <a:endParaRPr/>
          </a:p>
          <a:p>
            <a:pPr marL="457189" lvl="1" indent="-18255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Test: 20 images for each fish category.</a:t>
            </a:r>
            <a:endParaRPr/>
          </a:p>
          <a:p>
            <a:pPr marL="182558" lvl="0" indent="-5301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/>
        </p:nvSpPr>
        <p:spPr>
          <a:xfrm>
            <a:off x="1403351" y="981075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PART 1: CLONE DATASET ZIP FILES TO YOUR GOOGLE DRIVE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8611"/>
              <a:buNone/>
            </a:pPr>
            <a:r>
              <a:rPr lang="en-US"/>
              <a:t>Make a copy of data zip files to your Google drive</a:t>
            </a: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516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558" lvl="0" indent="-1825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u="sng">
                <a:solidFill>
                  <a:schemeClr val="hlink"/>
                </a:solidFill>
              </a:rPr>
              <a:t>https://drive.google.com/drive/folders/1Np2ewekFStsSltJfCk_QU2_DhdKniAzq?usp=sharing</a:t>
            </a:r>
            <a:endParaRPr/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038" y="2184237"/>
            <a:ext cx="6351775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/>
          <p:cNvSpPr/>
          <p:nvPr/>
        </p:nvSpPr>
        <p:spPr>
          <a:xfrm>
            <a:off x="2773180" y="5763718"/>
            <a:ext cx="1281660" cy="247338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5539781" y="3623873"/>
            <a:ext cx="2807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click &gt; Make a copy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457200" y="458788"/>
            <a:ext cx="8229600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zip files in your google drive</a:t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238250"/>
            <a:ext cx="8003156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9"/>
          <p:cNvSpPr/>
          <p:nvPr/>
        </p:nvSpPr>
        <p:spPr>
          <a:xfrm>
            <a:off x="2098622" y="5089160"/>
            <a:ext cx="3207895" cy="1635489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457200" y="2136098"/>
            <a:ext cx="1281660" cy="247338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788</Words>
  <Application>Microsoft Office PowerPoint</Application>
  <PresentationFormat>화면 슬라이드 쇼(4:3)</PresentationFormat>
  <Paragraphs>109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Helvetica Neue</vt:lpstr>
      <vt:lpstr>Noto Sans Symbols</vt:lpstr>
      <vt:lpstr>Comic Sans MS</vt:lpstr>
      <vt:lpstr>Courier New</vt:lpstr>
      <vt:lpstr>Arial</vt:lpstr>
      <vt:lpstr>Calibri</vt:lpstr>
      <vt:lpstr>투명도</vt:lpstr>
      <vt:lpstr>PowerPoint 프레젠테이션</vt:lpstr>
      <vt:lpstr>Slides Content</vt:lpstr>
      <vt:lpstr>PowerPoint 프레젠테이션</vt:lpstr>
      <vt:lpstr>Purpose</vt:lpstr>
      <vt:lpstr>Transfer learning</vt:lpstr>
      <vt:lpstr>Dataset</vt:lpstr>
      <vt:lpstr>PowerPoint 프레젠테이션</vt:lpstr>
      <vt:lpstr>Make a copy of data zip files to your Google drive</vt:lpstr>
      <vt:lpstr>Data zip files in your google drive</vt:lpstr>
      <vt:lpstr>PowerPoint 프레젠테이션</vt:lpstr>
      <vt:lpstr>Mount Drive to Colab</vt:lpstr>
      <vt:lpstr>Mount Drive to Colab</vt:lpstr>
      <vt:lpstr>Mount Drive to Colab</vt:lpstr>
      <vt:lpstr>Mount Drive to Colab</vt:lpstr>
      <vt:lpstr>Mount Drive to Colab</vt:lpstr>
      <vt:lpstr>Copy data zip files to Colab working space an unzip files</vt:lpstr>
      <vt:lpstr>PowerPoint 프레젠테이션</vt:lpstr>
      <vt:lpstr>Libraries and define data paths</vt:lpstr>
      <vt:lpstr>Get the data labels</vt:lpstr>
      <vt:lpstr>Load training data</vt:lpstr>
      <vt:lpstr>Check loading data</vt:lpstr>
      <vt:lpstr>Load test data</vt:lpstr>
      <vt:lpstr>Training-validation-test set</vt:lpstr>
      <vt:lpstr>Preprocessing</vt:lpstr>
      <vt:lpstr>PowerPoint 프레젠테이션</vt:lpstr>
      <vt:lpstr>Transfer learning</vt:lpstr>
      <vt:lpstr>Create fish model using a part of VGG16</vt:lpstr>
      <vt:lpstr>Fish model</vt:lpstr>
      <vt:lpstr>Train fish model with callbacks checkpoint</vt:lpstr>
      <vt:lpstr>Reload and evaluate the model</vt:lpstr>
      <vt:lpstr>PowerPoint 프레젠테이션</vt:lpstr>
      <vt:lpstr>미니프로젝트</vt:lpstr>
      <vt:lpstr>미니프로젝트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amnl-Quan</dc:creator>
  <cp:lastModifiedBy>석훈 윤</cp:lastModifiedBy>
  <cp:revision>3</cp:revision>
  <dcterms:created xsi:type="dcterms:W3CDTF">2020-08-18T06:16:34Z</dcterms:created>
  <dcterms:modified xsi:type="dcterms:W3CDTF">2021-07-13T04:13:34Z</dcterms:modified>
</cp:coreProperties>
</file>