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77" r:id="rId7"/>
    <p:sldId id="265" r:id="rId8"/>
    <p:sldId id="261" r:id="rId9"/>
    <p:sldId id="262" r:id="rId10"/>
    <p:sldId id="263" r:id="rId11"/>
    <p:sldId id="279" r:id="rId12"/>
    <p:sldId id="264" r:id="rId13"/>
    <p:sldId id="266" r:id="rId14"/>
    <p:sldId id="267" r:id="rId15"/>
    <p:sldId id="268" r:id="rId16"/>
    <p:sldId id="280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B966E-7078-0A4B-B3E7-E2431E3FBB1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2E26D-149B-3A44-AA0B-19C714E6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ERCOT</a:t>
            </a:r>
            <a:r>
              <a:rPr lang="en-US" baseline="0" dirty="0" smtClean="0"/>
              <a:t> RULES????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2E26D-149B-3A44-AA0B-19C714E6D0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7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A2B2-CC95-864F-9A87-1EF6CC225269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A2B2-CC95-864F-9A87-1EF6CC225269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84CD-9926-A348-BBA1-812DE8741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A2B2-CC95-864F-9A87-1EF6CC225269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84CD-9926-A348-BBA1-812DE8741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A2B2-CC95-864F-9A87-1EF6CC225269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84CD-9926-A348-BBA1-812DE8741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A2B2-CC95-864F-9A87-1EF6CC225269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84CD-9926-A348-BBA1-812DE874104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A2B2-CC95-864F-9A87-1EF6CC225269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84CD-9926-A348-BBA1-812DE8741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A2B2-CC95-864F-9A87-1EF6CC225269}" type="datetimeFigureOut">
              <a:rPr lang="en-US" smtClean="0"/>
              <a:t>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84CD-9926-A348-BBA1-812DE874104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A2B2-CC95-864F-9A87-1EF6CC225269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84CD-9926-A348-BBA1-812DE8741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A2B2-CC95-864F-9A87-1EF6CC225269}" type="datetimeFigureOut">
              <a:rPr lang="en-US" smtClean="0"/>
              <a:t>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84CD-9926-A348-BBA1-812DE8741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A2B2-CC95-864F-9A87-1EF6CC225269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84CD-9926-A348-BBA1-812DE87410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A2B2-CC95-864F-9A87-1EF6CC225269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84CD-9926-A348-BBA1-812DE8741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C94A2B2-CC95-864F-9A87-1EF6CC225269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92384CD-9926-A348-BBA1-812DE87410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oleObject" Target="file:///\\localhost\Users\ericscott\Documents\Mooc\datasets\tesla\Macintosh%20HD:Users:ericscott:Documents:Mooc:datasets:tesla:Case1:Telsa_Energy_CaseStudy_EricScott.docx!OLE_LINK1" TargetMode="External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oleObject" Target="file:///\\localhost\Users\ericscott\Documents\Mooc\datasets\tesla\Macintosh%20HD:Users:ericscott:Documents:Mooc:datasets:tesla:Case1:Telsa_Energy_CaseStudy_EricScott.docx!OLE_LINK2" TargetMode="External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4425"/>
            <a:ext cx="7772400" cy="1470025"/>
          </a:xfrm>
        </p:spPr>
        <p:txBody>
          <a:bodyPr/>
          <a:lstStyle/>
          <a:p>
            <a:r>
              <a:rPr lang="en-US" sz="4400" dirty="0" smtClean="0"/>
              <a:t>Proposition of a battery storage system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10666"/>
            <a:ext cx="6400800" cy="7281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Eric Scott</a:t>
            </a:r>
          </a:p>
          <a:p>
            <a:r>
              <a:rPr lang="en-US" dirty="0" smtClean="0"/>
              <a:t>Friday February 19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5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4000" cy="4876800"/>
          </a:xfrm>
        </p:spPr>
        <p:txBody>
          <a:bodyPr/>
          <a:lstStyle/>
          <a:p>
            <a:r>
              <a:rPr lang="en-US" dirty="0" smtClean="0"/>
              <a:t>ERCOT website</a:t>
            </a:r>
          </a:p>
          <a:p>
            <a:endParaRPr lang="en-US" dirty="0" smtClean="0"/>
          </a:p>
          <a:p>
            <a:r>
              <a:rPr lang="en-US" dirty="0" smtClean="0"/>
              <a:t>1 year historical pricing 2014 data</a:t>
            </a:r>
          </a:p>
          <a:p>
            <a:endParaRPr lang="en-US" dirty="0" smtClean="0"/>
          </a:p>
          <a:p>
            <a:r>
              <a:rPr lang="en-US" dirty="0" smtClean="0"/>
              <a:t>Messy</a:t>
            </a:r>
          </a:p>
          <a:p>
            <a:pPr lvl="1"/>
            <a:r>
              <a:rPr lang="en-US" dirty="0" smtClean="0"/>
              <a:t>All CSV but different “structures”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pic>
        <p:nvPicPr>
          <p:cNvPr id="4" name="Picture 3" descr="pric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020" y="1401113"/>
            <a:ext cx="6068981" cy="476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4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Energy Price Assumptions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50533"/>
            <a:ext cx="8229600" cy="3683000"/>
          </a:xfrm>
        </p:spPr>
        <p:txBody>
          <a:bodyPr/>
          <a:lstStyle/>
          <a:p>
            <a:r>
              <a:rPr lang="en-US" dirty="0" smtClean="0"/>
              <a:t>Pricing assumptions were off:</a:t>
            </a:r>
          </a:p>
          <a:p>
            <a:endParaRPr lang="en-US" dirty="0" smtClean="0"/>
          </a:p>
          <a:p>
            <a:r>
              <a:rPr lang="en-US" dirty="0" smtClean="0"/>
              <a:t>DA: assumed 20, actual 36</a:t>
            </a:r>
          </a:p>
          <a:p>
            <a:r>
              <a:rPr lang="en-US" b="1" dirty="0" smtClean="0"/>
              <a:t>RTM peak: assumed 200, actual 41&lt;&lt;&lt;</a:t>
            </a:r>
          </a:p>
          <a:p>
            <a:r>
              <a:rPr lang="en-US" dirty="0" smtClean="0"/>
              <a:t>RTM off-peak: assumed 20, actual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No Battery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Simple: </a:t>
            </a:r>
          </a:p>
          <a:p>
            <a:pPr lvl="1"/>
            <a:r>
              <a:rPr lang="en-US" dirty="0" smtClean="0"/>
              <a:t>Sell obligation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ell over-delivered, pay under-delivered</a:t>
            </a:r>
            <a:endParaRPr lang="en-US" dirty="0"/>
          </a:p>
        </p:txBody>
      </p:sp>
      <p:pic>
        <p:nvPicPr>
          <p:cNvPr id="4" name="Picture 3" descr="model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" y="2843445"/>
            <a:ext cx="7790688" cy="3447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16132" y="3112607"/>
            <a:ext cx="22521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$2,102,090.69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0540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Battery for Production Shift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similar to prior approach:</a:t>
            </a:r>
          </a:p>
          <a:p>
            <a:pPr lvl="1"/>
            <a:r>
              <a:rPr lang="en-US" dirty="0" smtClean="0"/>
              <a:t>Sell excess during peak hours</a:t>
            </a:r>
          </a:p>
          <a:p>
            <a:pPr lvl="1"/>
            <a:r>
              <a:rPr lang="en-US" dirty="0" smtClean="0"/>
              <a:t>Use stored energy to make up for under-delivery if available</a:t>
            </a:r>
          </a:p>
          <a:p>
            <a:pPr lvl="1"/>
            <a:r>
              <a:rPr lang="en-US" dirty="0" smtClean="0"/>
              <a:t>Store during off-peak hours if capacity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Tested battery sizes from 2 to 30 </a:t>
            </a:r>
            <a:r>
              <a:rPr lang="en-US" dirty="0" err="1" smtClean="0"/>
              <a:t>MWh</a:t>
            </a:r>
            <a:r>
              <a:rPr lang="en-US" dirty="0"/>
              <a:t> </a:t>
            </a:r>
            <a:r>
              <a:rPr lang="en-US" dirty="0" smtClean="0"/>
              <a:t>in increments of 4</a:t>
            </a:r>
          </a:p>
          <a:p>
            <a:r>
              <a:rPr lang="en-US" dirty="0" smtClean="0"/>
              <a:t>Tracked energy transfer for power capacity</a:t>
            </a:r>
          </a:p>
          <a:p>
            <a:r>
              <a:rPr lang="en-US" dirty="0" smtClean="0"/>
              <a:t>Tracked state of charge</a:t>
            </a:r>
          </a:p>
          <a:p>
            <a:endParaRPr lang="en-US" dirty="0"/>
          </a:p>
          <a:p>
            <a:r>
              <a:rPr lang="en-US" dirty="0" smtClean="0"/>
              <a:t>Revenue for each size into NPV calculation</a:t>
            </a:r>
          </a:p>
        </p:txBody>
      </p:sp>
    </p:spTree>
    <p:extLst>
      <p:ext uri="{BB962C8B-B14F-4D97-AF65-F5344CB8AC3E}">
        <p14:creationId xmlns:p14="http://schemas.microsoft.com/office/powerpoint/2010/main" val="82858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5066"/>
            <a:ext cx="8229600" cy="4461933"/>
          </a:xfrm>
        </p:spPr>
        <p:txBody>
          <a:bodyPr/>
          <a:lstStyle/>
          <a:p>
            <a:r>
              <a:rPr lang="en-US" dirty="0" smtClean="0"/>
              <a:t>Lithium-ion battery</a:t>
            </a:r>
          </a:p>
          <a:p>
            <a:r>
              <a:rPr lang="en-US" dirty="0" smtClean="0"/>
              <a:t>Battery round-trip eff. of 92%</a:t>
            </a:r>
          </a:p>
          <a:p>
            <a:pPr lvl="1"/>
            <a:r>
              <a:rPr lang="en-US" dirty="0" smtClean="0"/>
              <a:t> constant over lifetime</a:t>
            </a:r>
          </a:p>
          <a:p>
            <a:r>
              <a:rPr lang="en-US" dirty="0" smtClean="0"/>
              <a:t>Inverter eff. of 95%</a:t>
            </a:r>
          </a:p>
          <a:p>
            <a:pPr lvl="1"/>
            <a:r>
              <a:rPr lang="en-US" dirty="0" smtClean="0"/>
              <a:t> constant over lifetime</a:t>
            </a:r>
          </a:p>
          <a:p>
            <a:r>
              <a:rPr lang="en-US" dirty="0" smtClean="0"/>
              <a:t>Maximum </a:t>
            </a:r>
            <a:r>
              <a:rPr lang="en-US" dirty="0" err="1" smtClean="0"/>
              <a:t>DoD</a:t>
            </a:r>
            <a:r>
              <a:rPr lang="en-US" dirty="0" smtClean="0"/>
              <a:t> of 80%</a:t>
            </a:r>
          </a:p>
          <a:p>
            <a:r>
              <a:rPr lang="en-US" dirty="0" smtClean="0"/>
              <a:t>Cannot overcharge the battery</a:t>
            </a:r>
          </a:p>
          <a:p>
            <a:r>
              <a:rPr lang="en-US" dirty="0" smtClean="0"/>
              <a:t>Assumed 1 cycle per day</a:t>
            </a:r>
          </a:p>
        </p:txBody>
      </p:sp>
    </p:spTree>
    <p:extLst>
      <p:ext uri="{BB962C8B-B14F-4D97-AF65-F5344CB8AC3E}">
        <p14:creationId xmlns:p14="http://schemas.microsoft.com/office/powerpoint/2010/main" val="147736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NPV Assumptions 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Discount cash flows over lifetime of system</a:t>
            </a:r>
          </a:p>
          <a:p>
            <a:r>
              <a:rPr lang="en-US" dirty="0" smtClean="0"/>
              <a:t>1 cycle per day, 5000 cycle life, 15 year lifetime</a:t>
            </a:r>
          </a:p>
          <a:p>
            <a:r>
              <a:rPr lang="en-US" dirty="0" smtClean="0"/>
              <a:t>Assumed yearly revenue is constant over system lifetime</a:t>
            </a:r>
          </a:p>
          <a:p>
            <a:r>
              <a:rPr lang="en-US" dirty="0" smtClean="0"/>
              <a:t>No O&amp;M costs</a:t>
            </a:r>
          </a:p>
          <a:p>
            <a:r>
              <a:rPr lang="en-US" dirty="0" smtClean="0"/>
              <a:t>10% rate of return</a:t>
            </a:r>
          </a:p>
          <a:p>
            <a:r>
              <a:rPr lang="en-US" dirty="0" smtClean="0"/>
              <a:t>$250/kWh cost of storage</a:t>
            </a:r>
          </a:p>
          <a:p>
            <a:r>
              <a:rPr lang="en-US" dirty="0" smtClean="0"/>
              <a:t>No taxes, no deprecation / salvage value</a:t>
            </a:r>
          </a:p>
          <a:p>
            <a:r>
              <a:rPr lang="en-US" dirty="0" smtClean="0"/>
              <a:t>Cash flow is:</a:t>
            </a:r>
          </a:p>
          <a:p>
            <a:pPr lvl="1"/>
            <a:r>
              <a:rPr lang="en-US" dirty="0" smtClean="0"/>
              <a:t>Case 2(revenue with battery) – Case 1 (revenue without battery)</a:t>
            </a:r>
          </a:p>
          <a:p>
            <a:pPr lvl="1"/>
            <a:r>
              <a:rPr lang="en-US" dirty="0"/>
              <a:t>Case 2 rev</a:t>
            </a:r>
            <a:r>
              <a:rPr lang="en-US" dirty="0" smtClean="0"/>
              <a:t>. - $</a:t>
            </a:r>
            <a:r>
              <a:rPr lang="en-US" dirty="0"/>
              <a:t>2,102,090 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NPV For Case 2</a:t>
            </a:r>
            <a:endParaRPr lang="en-US" dirty="0"/>
          </a:p>
        </p:txBody>
      </p:sp>
      <p:pic>
        <p:nvPicPr>
          <p:cNvPr id="5" name="Picture 4" descr="np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1" y="1524000"/>
            <a:ext cx="7040033" cy="49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2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Arbitrage Alone Isn’t Worth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6532"/>
            <a:ext cx="2844800" cy="4580467"/>
          </a:xfrm>
        </p:spPr>
        <p:txBody>
          <a:bodyPr>
            <a:normAutofit/>
          </a:bodyPr>
          <a:lstStyle/>
          <a:p>
            <a:r>
              <a:rPr lang="en-US" b="1" dirty="0" smtClean="0"/>
              <a:t>No positive NPV</a:t>
            </a:r>
          </a:p>
          <a:p>
            <a:endParaRPr lang="en-US" b="1" dirty="0" smtClean="0"/>
          </a:p>
          <a:p>
            <a:r>
              <a:rPr lang="en-US" dirty="0" smtClean="0"/>
              <a:t>Looking at Delta:</a:t>
            </a:r>
          </a:p>
          <a:p>
            <a:pPr lvl="1"/>
            <a:r>
              <a:rPr lang="en-US" dirty="0" smtClean="0"/>
              <a:t>No major patterns</a:t>
            </a:r>
          </a:p>
          <a:p>
            <a:pPr lvl="1"/>
            <a:r>
              <a:rPr lang="en-US" dirty="0" smtClean="0"/>
              <a:t>High value?</a:t>
            </a:r>
            <a:endParaRPr lang="en-US" dirty="0"/>
          </a:p>
        </p:txBody>
      </p:sp>
      <p:pic>
        <p:nvPicPr>
          <p:cNvPr id="4" name="Picture 3" descr="delta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86"/>
          <a:stretch/>
        </p:blipFill>
        <p:spPr>
          <a:xfrm>
            <a:off x="3433233" y="1333998"/>
            <a:ext cx="5405967" cy="5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8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3: Bring in the Ancillary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4200"/>
            <a:ext cx="8229600" cy="4876800"/>
          </a:xfrm>
        </p:spPr>
        <p:txBody>
          <a:bodyPr/>
          <a:lstStyle/>
          <a:p>
            <a:r>
              <a:rPr lang="en-US" dirty="0" smtClean="0"/>
              <a:t>AS pricing brought into dataset from ERCOT</a:t>
            </a:r>
          </a:p>
          <a:p>
            <a:r>
              <a:rPr lang="en-US" dirty="0" smtClean="0"/>
              <a:t>Different AS to bid into ERCOT</a:t>
            </a:r>
          </a:p>
          <a:p>
            <a:pPr lvl="1"/>
            <a:r>
              <a:rPr lang="en-US" dirty="0" smtClean="0"/>
              <a:t>Freq. reg. up</a:t>
            </a:r>
          </a:p>
          <a:p>
            <a:pPr lvl="1"/>
            <a:r>
              <a:rPr lang="en-US" dirty="0" smtClean="0"/>
              <a:t>Freq. reg. down</a:t>
            </a:r>
          </a:p>
          <a:p>
            <a:pPr lvl="1"/>
            <a:r>
              <a:rPr lang="en-US" dirty="0" smtClean="0"/>
              <a:t>Rapid responsive service</a:t>
            </a:r>
          </a:p>
          <a:p>
            <a:pPr lvl="1"/>
            <a:r>
              <a:rPr lang="en-US" dirty="0" smtClean="0"/>
              <a:t>Non-spinning reserve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Key AS features:</a:t>
            </a:r>
          </a:p>
          <a:p>
            <a:pPr marL="274320" lvl="1" indent="0">
              <a:buNone/>
            </a:pPr>
            <a:r>
              <a:rPr lang="en-US" dirty="0" smtClean="0"/>
              <a:t>1) Predictability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2) Financially attractive</a:t>
            </a:r>
          </a:p>
        </p:txBody>
      </p:sp>
    </p:spTree>
    <p:extLst>
      <p:ext uri="{BB962C8B-B14F-4D97-AF65-F5344CB8AC3E}">
        <p14:creationId xmlns:p14="http://schemas.microsoft.com/office/powerpoint/2010/main" val="167100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 Frequency Regulation</a:t>
            </a:r>
            <a:endParaRPr lang="en-US" dirty="0"/>
          </a:p>
        </p:txBody>
      </p:sp>
      <p:pic>
        <p:nvPicPr>
          <p:cNvPr id="7" name="Picture 6" descr="dnre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" t="2180" r="14629" b="3176"/>
          <a:stretch/>
        </p:blipFill>
        <p:spPr>
          <a:xfrm>
            <a:off x="0" y="1524001"/>
            <a:ext cx="4639733" cy="4505426"/>
          </a:xfrm>
          <a:prstGeom prst="rect">
            <a:avLst/>
          </a:prstGeom>
        </p:spPr>
      </p:pic>
      <p:pic>
        <p:nvPicPr>
          <p:cNvPr id="8" name="Picture 7" descr="upreg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3951" r="12753" b="3456"/>
          <a:stretch/>
        </p:blipFill>
        <p:spPr>
          <a:xfrm>
            <a:off x="4639732" y="1673427"/>
            <a:ext cx="4504267" cy="431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0466"/>
            <a:ext cx="8229600" cy="285326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From Canada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McMaster University,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B.Eng.Mgmt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2014</a:t>
            </a:r>
          </a:p>
          <a:p>
            <a:r>
              <a:rPr lang="en-US" sz="2800" dirty="0" smtClean="0">
                <a:solidFill>
                  <a:srgbClr val="000090"/>
                </a:solidFill>
              </a:rPr>
              <a:t>UC Berkeley, </a:t>
            </a:r>
            <a:r>
              <a:rPr lang="en-US" sz="2800" dirty="0" err="1" smtClean="0">
                <a:solidFill>
                  <a:srgbClr val="000090"/>
                </a:solidFill>
              </a:rPr>
              <a:t>M.Eng</a:t>
            </a:r>
            <a:r>
              <a:rPr lang="en-US" sz="2800" dirty="0" smtClean="0">
                <a:solidFill>
                  <a:srgbClr val="000090"/>
                </a:solidFill>
              </a:rPr>
              <a:t> 2015 (Go Bears!)</a:t>
            </a:r>
          </a:p>
          <a:p>
            <a:r>
              <a:rPr lang="en-US" sz="2800" dirty="0" err="1" smtClean="0">
                <a:solidFill>
                  <a:srgbClr val="008000"/>
                </a:solidFill>
              </a:rPr>
              <a:t>SolarCity</a:t>
            </a:r>
            <a:r>
              <a:rPr lang="en-US" sz="2800" dirty="0" smtClean="0">
                <a:solidFill>
                  <a:srgbClr val="008000"/>
                </a:solidFill>
              </a:rPr>
              <a:t>, PV Designer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 Dispatch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 excess, pay insufficient</a:t>
            </a:r>
          </a:p>
          <a:p>
            <a:r>
              <a:rPr lang="en-US" dirty="0" smtClean="0"/>
              <a:t>Tested battery energy sizes from 2-30 </a:t>
            </a:r>
            <a:r>
              <a:rPr lang="en-US" dirty="0" err="1" smtClean="0"/>
              <a:t>MWh</a:t>
            </a:r>
            <a:r>
              <a:rPr lang="en-US" dirty="0" smtClean="0"/>
              <a:t>, incr. 4MWh</a:t>
            </a:r>
          </a:p>
          <a:p>
            <a:r>
              <a:rPr lang="en-US" dirty="0" smtClean="0"/>
              <a:t>Bid capacity for </a:t>
            </a:r>
            <a:r>
              <a:rPr lang="en-US" b="1" dirty="0" smtClean="0"/>
              <a:t>down regulation </a:t>
            </a:r>
            <a:r>
              <a:rPr lang="en-US" dirty="0" smtClean="0"/>
              <a:t>5:00-7:00 (every 15min)</a:t>
            </a:r>
          </a:p>
          <a:p>
            <a:r>
              <a:rPr lang="en-US" dirty="0" smtClean="0"/>
              <a:t>Bid capacity for </a:t>
            </a:r>
            <a:r>
              <a:rPr lang="en-US" b="1" dirty="0" smtClean="0"/>
              <a:t>up regulation </a:t>
            </a:r>
            <a:r>
              <a:rPr lang="en-US" dirty="0" smtClean="0"/>
              <a:t>17:00-19:00 (every 15min)</a:t>
            </a:r>
          </a:p>
          <a:p>
            <a:r>
              <a:rPr lang="en-US" dirty="0" smtClean="0"/>
              <a:t>Max charge/discharge of 0.5C (50% rated power capacity)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Ex. 2MWh battery at 1C, deliver 2MW for an hour</a:t>
            </a:r>
          </a:p>
          <a:p>
            <a:r>
              <a:rPr lang="en-US" dirty="0" err="1" smtClean="0"/>
              <a:t>DoD</a:t>
            </a:r>
            <a:r>
              <a:rPr lang="en-US" dirty="0" smtClean="0"/>
              <a:t> max 80%</a:t>
            </a:r>
          </a:p>
          <a:p>
            <a:r>
              <a:rPr lang="en-US" dirty="0" err="1" smtClean="0"/>
              <a:t>SoC</a:t>
            </a:r>
            <a:r>
              <a:rPr lang="en-US" dirty="0" smtClean="0"/>
              <a:t> tracked</a:t>
            </a:r>
          </a:p>
          <a:p>
            <a:r>
              <a:rPr lang="en-US" dirty="0" smtClean="0"/>
              <a:t>Same efficiencies as before</a:t>
            </a:r>
          </a:p>
        </p:txBody>
      </p:sp>
    </p:spTree>
    <p:extLst>
      <p:ext uri="{BB962C8B-B14F-4D97-AF65-F5344CB8AC3E}">
        <p14:creationId xmlns:p14="http://schemas.microsoft.com/office/powerpoint/2010/main" val="131004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NPV for Case 3</a:t>
            </a:r>
            <a:endParaRPr lang="en-US" dirty="0"/>
          </a:p>
        </p:txBody>
      </p:sp>
      <p:pic>
        <p:nvPicPr>
          <p:cNvPr id="3" name="Picture 2" descr="npv_case3_fix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67" y="1489486"/>
            <a:ext cx="6623704" cy="49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5734"/>
            <a:ext cx="8229600" cy="4631266"/>
          </a:xfrm>
        </p:spPr>
        <p:txBody>
          <a:bodyPr>
            <a:normAutofit/>
          </a:bodyPr>
          <a:lstStyle/>
          <a:p>
            <a:r>
              <a:rPr lang="en-US" dirty="0" smtClean="0"/>
              <a:t>Bid into ERCOT AS up to max allowed</a:t>
            </a:r>
          </a:p>
          <a:p>
            <a:pPr lvl="1"/>
            <a:r>
              <a:rPr lang="en-US" dirty="0" smtClean="0"/>
              <a:t>Restricted by access to financing for project?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run for 2hr at peak power</a:t>
            </a:r>
          </a:p>
          <a:p>
            <a:r>
              <a:rPr lang="en-US" b="1" dirty="0" smtClean="0"/>
              <a:t>Highest NPV over $3 million (30MWhr system)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Other costs not included (O&amp;M?)</a:t>
            </a:r>
          </a:p>
          <a:p>
            <a:r>
              <a:rPr lang="en-US" dirty="0" smtClean="0"/>
              <a:t>Other revenue streams not included (</a:t>
            </a:r>
            <a:r>
              <a:rPr lang="en-US" dirty="0" err="1" smtClean="0"/>
              <a:t>Nspin</a:t>
            </a:r>
            <a:r>
              <a:rPr lang="en-US" dirty="0" smtClean="0"/>
              <a:t>?)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Important note: computational complexity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348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2400"/>
            <a:ext cx="8229600" cy="3784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2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 case 2:</a:t>
            </a:r>
          </a:p>
          <a:p>
            <a:endParaRPr lang="en-US" dirty="0"/>
          </a:p>
        </p:txBody>
      </p:sp>
      <p:pic>
        <p:nvPicPr>
          <p:cNvPr id="4" name="Picture 3" descr="soc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62" y="2116555"/>
            <a:ext cx="8421238" cy="42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 case 3:</a:t>
            </a:r>
            <a:endParaRPr lang="en-US" dirty="0"/>
          </a:p>
        </p:txBody>
      </p:sp>
      <p:pic>
        <p:nvPicPr>
          <p:cNvPr id="4" name="Picture 3" descr="soc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017"/>
            <a:ext cx="7890933" cy="45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9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prices:</a:t>
            </a:r>
          </a:p>
          <a:p>
            <a:r>
              <a:rPr lang="en-US" i="1" dirty="0"/>
              <a:t>DAM:</a:t>
            </a:r>
            <a:endParaRPr lang="en-US" dirty="0"/>
          </a:p>
          <a:p>
            <a:r>
              <a:rPr lang="en-US" dirty="0"/>
              <a:t>mean: $39.06</a:t>
            </a:r>
          </a:p>
          <a:p>
            <a:r>
              <a:rPr lang="en-US" dirty="0" err="1"/>
              <a:t>std</a:t>
            </a:r>
            <a:r>
              <a:rPr lang="en-US" dirty="0"/>
              <a:t>: $34.58</a:t>
            </a:r>
          </a:p>
          <a:p>
            <a:r>
              <a:rPr lang="fi-FI" dirty="0"/>
              <a:t>min $5.02</a:t>
            </a:r>
          </a:p>
          <a:p>
            <a:r>
              <a:rPr lang="en-US" dirty="0"/>
              <a:t>max: $1342</a:t>
            </a:r>
          </a:p>
          <a:p>
            <a:endParaRPr lang="en-US" dirty="0"/>
          </a:p>
          <a:p>
            <a:r>
              <a:rPr lang="en-US" i="1" dirty="0" err="1"/>
              <a:t>rtm</a:t>
            </a:r>
            <a:r>
              <a:rPr lang="en-US" i="1" dirty="0"/>
              <a:t>:</a:t>
            </a:r>
          </a:p>
          <a:p>
            <a:r>
              <a:rPr lang="en-US" dirty="0"/>
              <a:t>mean: $36.49</a:t>
            </a:r>
          </a:p>
          <a:p>
            <a:r>
              <a:rPr lang="en-US" dirty="0" err="1"/>
              <a:t>std</a:t>
            </a:r>
            <a:r>
              <a:rPr lang="en-US" dirty="0"/>
              <a:t>: $76.64</a:t>
            </a:r>
          </a:p>
          <a:p>
            <a:r>
              <a:rPr lang="fi-FI" dirty="0"/>
              <a:t>min $-1.29</a:t>
            </a:r>
          </a:p>
          <a:p>
            <a:r>
              <a:rPr lang="en-US" dirty="0"/>
              <a:t>max: $4947.72</a:t>
            </a:r>
          </a:p>
          <a:p>
            <a:r>
              <a:rPr lang="en-US" dirty="0"/>
              <a:t>——&gt;&gt; side note:</a:t>
            </a:r>
          </a:p>
          <a:p>
            <a:r>
              <a:rPr lang="en-US" dirty="0"/>
              <a:t>	- average price of real-time during </a:t>
            </a:r>
            <a:r>
              <a:rPr lang="en-US" b="1" dirty="0"/>
              <a:t>peak </a:t>
            </a:r>
            <a:r>
              <a:rPr lang="en-US" dirty="0"/>
              <a:t>is $41.61</a:t>
            </a:r>
          </a:p>
          <a:p>
            <a:r>
              <a:rPr lang="en-US" dirty="0"/>
              <a:t>	- average price of real-time during </a:t>
            </a:r>
            <a:r>
              <a:rPr lang="en-US" b="1" dirty="0"/>
              <a:t>off-peak </a:t>
            </a:r>
            <a:r>
              <a:rPr lang="en-US" dirty="0"/>
              <a:t>is $27.56</a:t>
            </a:r>
          </a:p>
        </p:txBody>
      </p:sp>
    </p:spTree>
    <p:extLst>
      <p:ext uri="{BB962C8B-B14F-4D97-AF65-F5344CB8AC3E}">
        <p14:creationId xmlns:p14="http://schemas.microsoft.com/office/powerpoint/2010/main" val="364694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*****ANCILLARY SERVICE ARE </a:t>
            </a:r>
            <a:r>
              <a:rPr lang="en-US" dirty="0" smtClean="0"/>
              <a:t>BID </a:t>
            </a:r>
            <a:r>
              <a:rPr lang="en-US" dirty="0"/>
              <a:t>IN AT MW, not </a:t>
            </a:r>
            <a:r>
              <a:rPr lang="en-US" dirty="0" err="1"/>
              <a:t>MWh</a:t>
            </a:r>
            <a:endParaRPr lang="en-US" dirty="0"/>
          </a:p>
          <a:p>
            <a:r>
              <a:rPr lang="en-US" i="1" dirty="0" err="1"/>
              <a:t>regdn</a:t>
            </a:r>
            <a:r>
              <a:rPr lang="en-US" i="1" dirty="0"/>
              <a:t>: &gt;&gt; </a:t>
            </a:r>
            <a:r>
              <a:rPr lang="en-US" dirty="0"/>
              <a:t>decent pay-off, </a:t>
            </a:r>
            <a:r>
              <a:rPr lang="en-US" dirty="0" smtClean="0"/>
              <a:t>absorb electricity </a:t>
            </a:r>
            <a:r>
              <a:rPr lang="en-US" dirty="0"/>
              <a:t>from grid</a:t>
            </a:r>
          </a:p>
          <a:p>
            <a:r>
              <a:rPr lang="en-US" dirty="0"/>
              <a:t>mean: $9.77</a:t>
            </a:r>
          </a:p>
          <a:p>
            <a:r>
              <a:rPr lang="en-US" dirty="0" err="1"/>
              <a:t>std</a:t>
            </a:r>
            <a:r>
              <a:rPr lang="en-US" dirty="0"/>
              <a:t>: $13.23</a:t>
            </a:r>
          </a:p>
          <a:p>
            <a:r>
              <a:rPr lang="fi-FI" dirty="0"/>
              <a:t>min $0.50</a:t>
            </a:r>
          </a:p>
          <a:p>
            <a:r>
              <a:rPr lang="en-US" dirty="0"/>
              <a:t>max: $310</a:t>
            </a:r>
          </a:p>
          <a:p>
            <a:endParaRPr lang="en-US" dirty="0"/>
          </a:p>
          <a:p>
            <a:r>
              <a:rPr lang="en-US" i="1" dirty="0" err="1"/>
              <a:t>regup</a:t>
            </a:r>
            <a:r>
              <a:rPr lang="en-US" i="1" dirty="0"/>
              <a:t>: &gt;&gt; </a:t>
            </a:r>
            <a:r>
              <a:rPr lang="en-US" dirty="0"/>
              <a:t>high pay-off (huge upside), feed onto grid, moderate response time </a:t>
            </a:r>
            <a:endParaRPr lang="en-US" i="1" dirty="0"/>
          </a:p>
          <a:p>
            <a:r>
              <a:rPr lang="en-US" dirty="0"/>
              <a:t>mean: $12.48</a:t>
            </a:r>
          </a:p>
          <a:p>
            <a:r>
              <a:rPr lang="en-US" dirty="0" err="1"/>
              <a:t>std</a:t>
            </a:r>
            <a:r>
              <a:rPr lang="en-US" dirty="0"/>
              <a:t>: $61.94</a:t>
            </a:r>
          </a:p>
          <a:p>
            <a:r>
              <a:rPr lang="fi-FI" dirty="0"/>
              <a:t>min $1.00</a:t>
            </a:r>
          </a:p>
          <a:p>
            <a:r>
              <a:rPr lang="en-US" dirty="0"/>
              <a:t>max: $4999.0</a:t>
            </a:r>
          </a:p>
          <a:p>
            <a:endParaRPr lang="en-US" dirty="0"/>
          </a:p>
          <a:p>
            <a:r>
              <a:rPr lang="en-US" i="1" dirty="0" err="1"/>
              <a:t>rrs</a:t>
            </a:r>
            <a:r>
              <a:rPr lang="en-US" i="1" dirty="0"/>
              <a:t>: &gt;&gt; </a:t>
            </a:r>
            <a:r>
              <a:rPr lang="en-US" dirty="0"/>
              <a:t>very high pay-off but needs guaranteed capacity for rapid response</a:t>
            </a:r>
          </a:p>
          <a:p>
            <a:r>
              <a:rPr lang="en-US" dirty="0"/>
              <a:t>mean: $14.15</a:t>
            </a:r>
          </a:p>
          <a:p>
            <a:r>
              <a:rPr lang="en-US" dirty="0" err="1"/>
              <a:t>std</a:t>
            </a:r>
            <a:r>
              <a:rPr lang="en-US" dirty="0"/>
              <a:t>: $31.82</a:t>
            </a:r>
          </a:p>
          <a:p>
            <a:r>
              <a:rPr lang="fi-FI" dirty="0"/>
              <a:t>min $2</a:t>
            </a:r>
          </a:p>
          <a:p>
            <a:r>
              <a:rPr lang="en-US" dirty="0"/>
              <a:t>max: $1285.73</a:t>
            </a:r>
          </a:p>
          <a:p>
            <a:endParaRPr lang="en-US" dirty="0"/>
          </a:p>
          <a:p>
            <a:r>
              <a:rPr lang="en-US" i="1" dirty="0" err="1"/>
              <a:t>nspin</a:t>
            </a:r>
            <a:r>
              <a:rPr lang="en-US" i="1" dirty="0"/>
              <a:t>: &gt;&gt; </a:t>
            </a:r>
            <a:r>
              <a:rPr lang="en-US" dirty="0"/>
              <a:t>good for slow response time, low pay-off</a:t>
            </a:r>
            <a:endParaRPr lang="en-US" i="1" dirty="0"/>
          </a:p>
          <a:p>
            <a:r>
              <a:rPr lang="en-US" dirty="0"/>
              <a:t>mean: $5.47</a:t>
            </a:r>
          </a:p>
          <a:p>
            <a:r>
              <a:rPr lang="en-US" dirty="0" err="1"/>
              <a:t>std</a:t>
            </a:r>
            <a:r>
              <a:rPr lang="en-US" dirty="0"/>
              <a:t>: $14.02</a:t>
            </a:r>
          </a:p>
          <a:p>
            <a:r>
              <a:rPr lang="fi-FI" dirty="0"/>
              <a:t>min $0.77</a:t>
            </a:r>
          </a:p>
          <a:p>
            <a:r>
              <a:rPr lang="en-US" dirty="0"/>
              <a:t>max: $435.70</a:t>
            </a:r>
          </a:p>
        </p:txBody>
      </p:sp>
    </p:spTree>
    <p:extLst>
      <p:ext uri="{BB962C8B-B14F-4D97-AF65-F5344CB8AC3E}">
        <p14:creationId xmlns:p14="http://schemas.microsoft.com/office/powerpoint/2010/main" val="406196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Battery Storage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5066"/>
            <a:ext cx="8229600" cy="4461933"/>
          </a:xfrm>
        </p:spPr>
        <p:txBody>
          <a:bodyPr/>
          <a:lstStyle/>
          <a:p>
            <a:r>
              <a:rPr lang="en-US" dirty="0" smtClean="0"/>
              <a:t>Wind developer selling production to day-ahead ERCOT</a:t>
            </a:r>
          </a:p>
          <a:p>
            <a:r>
              <a:rPr lang="en-US" dirty="0" smtClean="0"/>
              <a:t>Forecast next day’s production</a:t>
            </a:r>
          </a:p>
          <a:p>
            <a:r>
              <a:rPr lang="en-US" dirty="0" smtClean="0"/>
              <a:t>Actual v. forecast deviations are sold to real-time market</a:t>
            </a:r>
          </a:p>
          <a:p>
            <a:endParaRPr lang="en-US" dirty="0" smtClean="0"/>
          </a:p>
          <a:p>
            <a:r>
              <a:rPr lang="en-US" b="1" dirty="0" smtClean="0"/>
              <a:t>Goal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sz="2400" dirty="0" smtClean="0"/>
              <a:t>Find optimal battery size</a:t>
            </a:r>
          </a:p>
          <a:p>
            <a:pPr lvl="1"/>
            <a:r>
              <a:rPr lang="en-US" sz="2400" dirty="0" smtClean="0"/>
              <a:t>Devise dispatch strategy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3666681"/>
            <a:ext cx="4000500" cy="2662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7778" y="6369277"/>
            <a:ext cx="44431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</a:t>
            </a:r>
            <a:r>
              <a:rPr lang="en-US" sz="800" dirty="0" err="1" smtClean="0"/>
              <a:t>www.manitoulin.ca</a:t>
            </a:r>
            <a:r>
              <a:rPr lang="en-US" sz="800" dirty="0" smtClean="0"/>
              <a:t>/</a:t>
            </a:r>
            <a:r>
              <a:rPr lang="en-US" sz="800" dirty="0" err="1" smtClean="0"/>
              <a:t>wp</a:t>
            </a:r>
            <a:r>
              <a:rPr lang="en-US" sz="800" dirty="0" smtClean="0"/>
              <a:t>-content/uploads/2012/11/wind-turbine-night-e1364309800932.jpg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9942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data first in Excel, move to Python</a:t>
            </a:r>
          </a:p>
          <a:p>
            <a:r>
              <a:rPr lang="en-US" dirty="0" smtClean="0"/>
              <a:t>Calculate deviation</a:t>
            </a:r>
          </a:p>
          <a:p>
            <a:r>
              <a:rPr lang="en-US" dirty="0" smtClean="0"/>
              <a:t>Max generation 6.375 </a:t>
            </a:r>
            <a:r>
              <a:rPr lang="en-US" dirty="0" err="1" smtClean="0"/>
              <a:t>MWh</a:t>
            </a:r>
            <a:r>
              <a:rPr lang="en-US" dirty="0" smtClean="0"/>
              <a:t> (15 min.)</a:t>
            </a:r>
          </a:p>
          <a:p>
            <a:r>
              <a:rPr lang="en-US" dirty="0" smtClean="0"/>
              <a:t>25.5 MW wind farm (~17x 1.5 MW turbines)</a:t>
            </a:r>
            <a:endParaRPr lang="en-US" dirty="0"/>
          </a:p>
        </p:txBody>
      </p:sp>
      <p:pic>
        <p:nvPicPr>
          <p:cNvPr id="4" name="Picture 3" descr="fig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3725583"/>
            <a:ext cx="4419600" cy="2751417"/>
          </a:xfrm>
          <a:prstGeom prst="rect">
            <a:avLst/>
          </a:prstGeom>
        </p:spPr>
      </p:pic>
      <p:pic>
        <p:nvPicPr>
          <p:cNvPr id="6" name="Picture 5" descr="fig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67" y="3370652"/>
            <a:ext cx="4385733" cy="310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3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683" y="1780118"/>
            <a:ext cx="6045200" cy="5672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1) Summary statistics: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67" y="3382432"/>
            <a:ext cx="4423827" cy="313898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75683" y="3551766"/>
            <a:ext cx="6045200" cy="567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2) Effect of outliers?: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795240"/>
              </p:ext>
            </p:extLst>
          </p:nvPr>
        </p:nvGraphicFramePr>
        <p:xfrm>
          <a:off x="3060700" y="1729315"/>
          <a:ext cx="56261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Document" r:id="rId4" imgW="5626100" imgH="1638300" progId="Word.Document.12">
                  <p:link updateAutomatic="1"/>
                </p:oleObj>
              </mc:Choice>
              <mc:Fallback>
                <p:oleObj name="Document" r:id="rId4" imgW="5626100" imgH="16383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60700" y="1729315"/>
                        <a:ext cx="5626100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495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Sizing To Meet Median Deviations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Goal: </a:t>
            </a:r>
            <a:r>
              <a:rPr lang="en-US" dirty="0" smtClean="0"/>
              <a:t>Use the battery to avoid RTM peak charges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2175704"/>
            <a:ext cx="5164668" cy="3873501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251185"/>
              </p:ext>
            </p:extLst>
          </p:nvPr>
        </p:nvGraphicFramePr>
        <p:xfrm>
          <a:off x="-620185" y="2556700"/>
          <a:ext cx="5632451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Document" r:id="rId4" imgW="5626100" imgH="1638300" progId="Word.Document.12">
                  <p:link updateAutomatic="1"/>
                </p:oleObj>
              </mc:Choice>
              <mc:Fallback>
                <p:oleObj name="Document" r:id="rId4" imgW="5626100" imgH="16383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620185" y="2556700"/>
                        <a:ext cx="5632451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8132" y="4876797"/>
            <a:ext cx="274320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16 </a:t>
            </a:r>
            <a:r>
              <a:rPr lang="en-US" sz="2400" b="1" dirty="0" err="1" smtClean="0"/>
              <a:t>MWh</a:t>
            </a:r>
            <a:r>
              <a:rPr lang="en-US" sz="2400" b="1" dirty="0" smtClean="0"/>
              <a:t> Capacity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5381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Battery Dispatch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33" y="1600199"/>
            <a:ext cx="8686800" cy="4800601"/>
          </a:xfrm>
        </p:spPr>
        <p:txBody>
          <a:bodyPr/>
          <a:lstStyle/>
          <a:p>
            <a:r>
              <a:rPr lang="en-US" dirty="0" smtClean="0"/>
              <a:t>Algorithm built in python</a:t>
            </a:r>
          </a:p>
          <a:p>
            <a:r>
              <a:rPr lang="en-US" dirty="0" smtClean="0"/>
              <a:t>Assumed ERCOT schedule:</a:t>
            </a:r>
            <a:endParaRPr lang="en-US" dirty="0" smtClean="0"/>
          </a:p>
          <a:p>
            <a:pPr lvl="1"/>
            <a:r>
              <a:rPr lang="en-US" dirty="0" smtClean="0"/>
              <a:t>Peak 7:00-22:00</a:t>
            </a:r>
          </a:p>
          <a:p>
            <a:pPr lvl="1"/>
            <a:r>
              <a:rPr lang="en-US" dirty="0" smtClean="0"/>
              <a:t>Off-peak 0:00-7:00, 22:00-0:00</a:t>
            </a:r>
          </a:p>
          <a:p>
            <a:r>
              <a:rPr lang="en-US" dirty="0" smtClean="0"/>
              <a:t>Simple approach:</a:t>
            </a:r>
          </a:p>
          <a:p>
            <a:pPr lvl="1"/>
            <a:r>
              <a:rPr lang="en-US" dirty="0" smtClean="0"/>
              <a:t>Meet DA commitment if deviation &lt; |2|%</a:t>
            </a:r>
          </a:p>
          <a:p>
            <a:pPr lvl="1"/>
            <a:r>
              <a:rPr lang="en-US" dirty="0" smtClean="0"/>
              <a:t>Store excess energy during off-peak</a:t>
            </a:r>
          </a:p>
          <a:p>
            <a:pPr lvl="1"/>
            <a:r>
              <a:rPr lang="en-US" dirty="0" smtClean="0"/>
              <a:t>Use stored energy to make up for insufficient peak-hour production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BASE: $392,144</a:t>
            </a:r>
          </a:p>
          <a:p>
            <a:r>
              <a:rPr lang="en-US" dirty="0" smtClean="0"/>
              <a:t>WITH BATTERY: $3,045,665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2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Valid Approach?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Pricing assumptions</a:t>
            </a:r>
          </a:p>
          <a:p>
            <a:pPr lvl="1"/>
            <a:r>
              <a:rPr lang="en-US" dirty="0" smtClean="0"/>
              <a:t>DA price fixed $20/</a:t>
            </a:r>
            <a:r>
              <a:rPr lang="en-US" dirty="0" err="1" smtClean="0"/>
              <a:t>MWh</a:t>
            </a:r>
            <a:endParaRPr lang="en-US" dirty="0" smtClean="0"/>
          </a:p>
          <a:p>
            <a:pPr lvl="1"/>
            <a:r>
              <a:rPr lang="en-US" dirty="0" smtClean="0"/>
              <a:t>RTM peak fixed $200/</a:t>
            </a:r>
            <a:r>
              <a:rPr lang="en-US" dirty="0" err="1" smtClean="0"/>
              <a:t>MWh</a:t>
            </a:r>
            <a:endParaRPr lang="en-US" dirty="0" smtClean="0"/>
          </a:p>
          <a:p>
            <a:pPr lvl="1"/>
            <a:r>
              <a:rPr lang="en-US" dirty="0" smtClean="0"/>
              <a:t>RTM off-peak fixed $20/</a:t>
            </a:r>
            <a:r>
              <a:rPr lang="en-US" dirty="0" err="1" smtClean="0"/>
              <a:t>MWh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No technical considerations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Battery cycling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ancillary service considerations</a:t>
            </a:r>
          </a:p>
          <a:p>
            <a:pPr lvl="1"/>
            <a:r>
              <a:rPr lang="en-US" dirty="0" smtClean="0"/>
              <a:t>Other revenue streams?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8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Revising 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7333"/>
            <a:ext cx="8229600" cy="421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1) Add pricing data from ERCOT</a:t>
            </a:r>
          </a:p>
          <a:p>
            <a:pPr marL="0" indent="0">
              <a:buNone/>
            </a:pPr>
            <a:r>
              <a:rPr lang="en-US" dirty="0" smtClean="0"/>
              <a:t>2) Include ancillary services</a:t>
            </a:r>
          </a:p>
          <a:p>
            <a:pPr marL="0" indent="0">
              <a:buNone/>
            </a:pPr>
            <a:r>
              <a:rPr lang="en-US" dirty="0" smtClean="0"/>
              <a:t>3) Include battery performance</a:t>
            </a:r>
          </a:p>
          <a:p>
            <a:pPr marL="0" indent="0">
              <a:buNone/>
            </a:pPr>
            <a:r>
              <a:rPr lang="en-US" dirty="0" smtClean="0"/>
              <a:t>4) Compare with NPV calculation</a:t>
            </a:r>
          </a:p>
          <a:p>
            <a:endParaRPr lang="en-US" dirty="0"/>
          </a:p>
          <a:p>
            <a:r>
              <a:rPr lang="en-US" b="1" dirty="0" smtClean="0"/>
              <a:t>CASE 1:</a:t>
            </a:r>
            <a:r>
              <a:rPr lang="en-US" dirty="0" smtClean="0"/>
              <a:t> Standard, no battery</a:t>
            </a:r>
          </a:p>
          <a:p>
            <a:r>
              <a:rPr lang="en-US" b="1" dirty="0" smtClean="0"/>
              <a:t>CASE 2:</a:t>
            </a:r>
            <a:r>
              <a:rPr lang="en-US" dirty="0" smtClean="0"/>
              <a:t> Production + battery for production shifting</a:t>
            </a:r>
          </a:p>
          <a:p>
            <a:r>
              <a:rPr lang="en-US" b="1" dirty="0" smtClean="0"/>
              <a:t>CASE 3:</a:t>
            </a:r>
            <a:r>
              <a:rPr lang="en-US" dirty="0" smtClean="0"/>
              <a:t> Production + battery for 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8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239</TotalTime>
  <Words>1040</Words>
  <Application>Microsoft Macintosh PowerPoint</Application>
  <PresentationFormat>On-screen Show (4:3)</PresentationFormat>
  <Paragraphs>210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Clarity</vt:lpstr>
      <vt:lpstr>\\localhost\Users\ericscott\Documents\Mooc\datasets\tesla\Macintosh HD:Users:ericscott:Documents:Mooc:datasets:tesla:Case1:Telsa_Energy_CaseStudy_EricScott.docx!OLE_LINK1</vt:lpstr>
      <vt:lpstr>\\localhost\Users\ericscott\Documents\Mooc\datasets\tesla\Macintosh HD:Users:ericscott:Documents:Mooc:datasets:tesla:Case1:Telsa_Energy_CaseStudy_EricScott.docx!OLE_LINK2</vt:lpstr>
      <vt:lpstr>Proposition of a battery storage system</vt:lpstr>
      <vt:lpstr>About Me</vt:lpstr>
      <vt:lpstr>A Battery Storage Problem…</vt:lpstr>
      <vt:lpstr>Initial Approach</vt:lpstr>
      <vt:lpstr>Describing the Data</vt:lpstr>
      <vt:lpstr>Sizing To Meet Median Deviations</vt:lpstr>
      <vt:lpstr>A Battery Dispatch Strategy</vt:lpstr>
      <vt:lpstr>A Valid Approach?</vt:lpstr>
      <vt:lpstr>Revising the Approach</vt:lpstr>
      <vt:lpstr>Pricing Data</vt:lpstr>
      <vt:lpstr>Note on Energy Price Assumptions</vt:lpstr>
      <vt:lpstr>Case 1: No Battery</vt:lpstr>
      <vt:lpstr>Case 2: Battery for Production Shift</vt:lpstr>
      <vt:lpstr>Technical Assumptions</vt:lpstr>
      <vt:lpstr>NPV Assumptions Case 2</vt:lpstr>
      <vt:lpstr>NPV For Case 2</vt:lpstr>
      <vt:lpstr>Energy Arbitrage Alone Isn’t Worth it</vt:lpstr>
      <vt:lpstr>Case 3: Bring in the Ancillary Services</vt:lpstr>
      <vt:lpstr>Adding in Frequency Regulation</vt:lpstr>
      <vt:lpstr>Case 3 Dispatch Strategy</vt:lpstr>
      <vt:lpstr>NPV for Case 3</vt:lpstr>
      <vt:lpstr>Closing Remarks</vt:lpstr>
      <vt:lpstr>Thank You!</vt:lpstr>
      <vt:lpstr>Backup</vt:lpstr>
      <vt:lpstr>Backup</vt:lpstr>
      <vt:lpstr>Backup</vt:lpstr>
      <vt:lpstr>Backup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Eric Scott</dc:creator>
  <cp:lastModifiedBy>Eric Scott</cp:lastModifiedBy>
  <cp:revision>46</cp:revision>
  <dcterms:created xsi:type="dcterms:W3CDTF">2016-02-19T02:43:16Z</dcterms:created>
  <dcterms:modified xsi:type="dcterms:W3CDTF">2016-02-22T17:14:59Z</dcterms:modified>
</cp:coreProperties>
</file>