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2" r:id="rId4"/>
    <p:sldId id="307" r:id="rId5"/>
    <p:sldId id="277" r:id="rId6"/>
    <p:sldId id="306" r:id="rId7"/>
    <p:sldId id="311" r:id="rId8"/>
    <p:sldId id="313" r:id="rId9"/>
    <p:sldId id="305" r:id="rId10"/>
    <p:sldId id="314" r:id="rId11"/>
    <p:sldId id="303" r:id="rId12"/>
    <p:sldId id="317" r:id="rId13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76190" autoAdjust="0"/>
  </p:normalViewPr>
  <p:slideViewPr>
    <p:cSldViewPr>
      <p:cViewPr>
        <p:scale>
          <a:sx n="82" d="100"/>
          <a:sy n="82" d="100"/>
        </p:scale>
        <p:origin x="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elio.org/documentation/javadoc-3.0/org/modelio/api/model/IUmlMode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iosoft.com/en/modelio-store/scripts/coexplor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orge.modelio.org/projects/modelio3-moduledevelopersmanuals-api/wiki/Navigation_services" TargetMode="External"/><Relationship Id="rId13" Type="http://schemas.openxmlformats.org/officeDocument/2006/relationships/hyperlink" Target="http://forge.modelio.org/projects/modelio3-moduledevelopersmanuals-api/wiki/Script_services" TargetMode="External"/><Relationship Id="rId3" Type="http://schemas.openxmlformats.org/officeDocument/2006/relationships/hyperlink" Target="http://forge.modelio.org/projects/modelio3-moduledevelopersmanuals-api/wiki/Model_services" TargetMode="External"/><Relationship Id="rId7" Type="http://schemas.openxmlformats.org/officeDocument/2006/relationships/hyperlink" Target="http://forge.modelio.org/projects/modelio3-moduledevelopersmanuals-api/wiki/Gui_services" TargetMode="External"/><Relationship Id="rId12" Type="http://schemas.openxmlformats.org/officeDocument/2006/relationships/hyperlink" Target="http://forge.modelio.org/projects/modelio3-moduledevelopersmanuals-api/wiki/Transaction_api" TargetMode="External"/><Relationship Id="rId2" Type="http://schemas.openxmlformats.org/officeDocument/2006/relationships/hyperlink" Target="http://forge.modelio.org/projects/modelio3-moduledevelopersmanuals-api/wiki" TargetMode="External"/><Relationship Id="rId16" Type="http://schemas.openxmlformats.org/officeDocument/2006/relationships/hyperlink" Target="http://forge.modelio.org/projects/modelio3-moduledevelopersmanuals-api/wiki/Context_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ge.modelio.org/projects/modelio3-moduledevelopersmanuals-api/wiki/Image_services" TargetMode="External"/><Relationship Id="rId11" Type="http://schemas.openxmlformats.org/officeDocument/2006/relationships/hyperlink" Target="http://forge.modelio.org/projects/modelio3-moduledevelopersmanuals-api/wiki/Module_services" TargetMode="External"/><Relationship Id="rId5" Type="http://schemas.openxmlformats.org/officeDocument/2006/relationships/hyperlink" Target="http://forge.modelio.org/projects/modelio3-moduledevelopersmanuals-api/wiki/Diagram_services" TargetMode="External"/><Relationship Id="rId15" Type="http://schemas.openxmlformats.org/officeDocument/2006/relationships/hyperlink" Target="http://forge.modelio.org/projects/modelio3-moduledevelopersmanuals-api/wiki/Audit_services" TargetMode="External"/><Relationship Id="rId10" Type="http://schemas.openxmlformats.org/officeDocument/2006/relationships/hyperlink" Target="http://forge.modelio.org/projects/modelio3-moduledevelopersmanuals-api/wiki/Model_components_services" TargetMode="External"/><Relationship Id="rId4" Type="http://schemas.openxmlformats.org/officeDocument/2006/relationships/hyperlink" Target="http://forge.modelio.org/projects/modelio3-moduledevelopersmanuals-api/wiki/Metamodel_services" TargetMode="External"/><Relationship Id="rId9" Type="http://schemas.openxmlformats.org/officeDocument/2006/relationships/hyperlink" Target="http://forge.modelio.org/projects/modelio3-moduledevelopersmanuals-api/wiki/Picking_services" TargetMode="External"/><Relationship Id="rId14" Type="http://schemas.openxmlformats.org/officeDocument/2006/relationships/hyperlink" Target="http://forge.modelio.org/projects/modelio3-moduledevelopersmanuals-api/wiki/Log_serv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0450"/>
            <a:ext cx="9144000" cy="1470025"/>
          </a:xfrm>
        </p:spPr>
        <p:txBody>
          <a:bodyPr/>
          <a:lstStyle/>
          <a:p>
            <a:r>
              <a:rPr lang="fr-BE" dirty="0" err="1" smtClean="0"/>
              <a:t>ModelioScribe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Scripting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Jython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650" name="Picture 2" descr="modelio header li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547688"/>
            <a:ext cx="7172325" cy="1152526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17368" cy="24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6381328"/>
            <a:ext cx="393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jean-marie</a:t>
            </a:r>
            <a:r>
              <a:rPr lang="fr-FR" dirty="0" smtClean="0"/>
              <a:t> </a:t>
            </a:r>
            <a:r>
              <a:rPr lang="fr-FR" dirty="0" err="1" smtClean="0"/>
              <a:t>favre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of </a:t>
            </a:r>
            <a:r>
              <a:rPr lang="fr-FR" dirty="0" err="1" smtClean="0"/>
              <a:t>grenoble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/>
          <a:lstStyle/>
          <a:p>
            <a:r>
              <a:rPr lang="fr-BE" dirty="0" err="1" smtClean="0"/>
              <a:t>Creating</a:t>
            </a:r>
            <a:r>
              <a:rPr lang="fr-BE" dirty="0" smtClean="0"/>
              <a:t>/</a:t>
            </a:r>
            <a:r>
              <a:rPr lang="fr-BE" dirty="0" err="1" smtClean="0"/>
              <a:t>Modifying</a:t>
            </a:r>
            <a:r>
              <a:rPr lang="fr-BE" dirty="0" smtClean="0"/>
              <a:t> Model </a:t>
            </a:r>
            <a:r>
              <a:rPr lang="fr-BE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 = </a:t>
            </a:r>
            <a:r>
              <a:rPr lang="en-US" b="1" dirty="0" err="1" smtClean="0">
                <a:solidFill>
                  <a:schemeClr val="accent1"/>
                </a:solidFill>
              </a:rPr>
              <a:t>theSession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createTransaction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("t") </a:t>
            </a:r>
          </a:p>
          <a:p>
            <a:pPr>
              <a:buNone/>
            </a:pP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f= </a:t>
            </a:r>
            <a:r>
              <a:rPr lang="en-US" b="1" dirty="0" err="1" smtClean="0">
                <a:solidFill>
                  <a:schemeClr val="accent1"/>
                </a:solidFill>
              </a:rPr>
              <a:t>theUMLFactory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instanceNamed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Package,"MyPackage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c1 =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fact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c1.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Owner(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c1.</a:t>
            </a:r>
            <a:r>
              <a:rPr lang="fr-BE" b="1" dirty="0" err="1" smtClean="0">
                <a:solidFill>
                  <a:schemeClr val="accent3">
                    <a:lumMod val="75000"/>
                  </a:schemeClr>
                </a:solidFill>
              </a:rPr>
              <a:t>set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("Class1")</a:t>
            </a:r>
          </a:p>
          <a:p>
            <a:pPr>
              <a:buNone/>
            </a:pP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c2 = 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("Class2",myp)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theSession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commit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(t)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633478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smtClean="0">
                <a:solidFill>
                  <a:schemeClr val="bg1">
                    <a:lumMod val="65000"/>
                  </a:schemeClr>
                </a:solidFill>
              </a:rPr>
              <a:t>documentation of the </a:t>
            </a:r>
            <a:r>
              <a:rPr lang="fr-BE" sz="1400" dirty="0" err="1" smtClean="0">
                <a:solidFill>
                  <a:schemeClr val="bg1">
                    <a:lumMod val="65000"/>
                  </a:schemeClr>
                </a:solidFill>
              </a:rPr>
              <a:t>UMLFactory</a:t>
            </a:r>
            <a:endParaRPr lang="en-US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http://www.modelio.org/documentation/javadoc-3.0/org/modelio/api/model/IUmlModel.html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Metamodel </a:t>
            </a:r>
            <a:r>
              <a:rPr lang="fr-BE" dirty="0" err="1" smtClean="0"/>
              <a:t>Starting</a:t>
            </a:r>
            <a:r>
              <a:rPr lang="fr-BE" dirty="0" smtClean="0"/>
              <a:t> Points (M2)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allMClasses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allMInterfaces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getMClass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MClass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getMInterface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") 	: Class </a:t>
            </a:r>
            <a:r>
              <a:rPr lang="fr-BE" sz="2400" dirty="0" smtClean="0">
                <a:solidFill>
                  <a:schemeClr val="bg1">
                    <a:lumMod val="65000"/>
                  </a:schemeClr>
                </a:solidFill>
              </a:rPr>
              <a:t>(java interfac</a:t>
            </a:r>
            <a:r>
              <a:rPr lang="fr-BE" sz="2400" dirty="0" smtClean="0">
                <a:solidFill>
                  <a:schemeClr val="bg1">
                    <a:lumMod val="65000"/>
                  </a:schemeClr>
                </a:solidFill>
              </a:rPr>
              <a:t>e)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get</a:t>
            </a:r>
            <a:r>
              <a:rPr lang="fr-BE" b="1" dirty="0" err="1" smtClean="0">
                <a:solidFill>
                  <a:schemeClr val="accent1"/>
                </a:solidFill>
              </a:rPr>
              <a:t>MInterface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(mclass1)	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fr-BE" sz="2400" dirty="0" smtClean="0">
                <a:solidFill>
                  <a:schemeClr val="bg1">
                    <a:lumMod val="65000"/>
                  </a:schemeClr>
                </a:solidFill>
              </a:rPr>
              <a:t>(java interface)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M1 &lt;--&gt; M2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Java Interfaces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40152" y="1412776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err="1" smtClean="0"/>
              <a:t>MClasses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27984" y="6165304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uc1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M2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157192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242088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2636912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mc1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88024" y="3140968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7993270">
            <a:off x="4645982" y="4197233"/>
            <a:ext cx="149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getMClass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92280" y="3212976"/>
            <a:ext cx="36370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80312" y="4221088"/>
            <a:ext cx="242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allInstances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5733256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75856" y="2780928"/>
            <a:ext cx="2664295" cy="8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79912" y="2204864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getMInterface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79712" y="2996952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528" y="4149080"/>
            <a:ext cx="168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allInstances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5746030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771800" y="2996952"/>
            <a:ext cx="1800200" cy="316835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75856" y="299695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40815" y="2996952"/>
            <a:ext cx="149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getMClass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656208">
            <a:off x="2077963" y="4597496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isKindOf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987824" y="3068960"/>
            <a:ext cx="1728192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3628170">
            <a:off x="2871908" y="4401177"/>
            <a:ext cx="2669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getMInterface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3656208">
            <a:off x="1816844" y="477855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isTypeOf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004048" y="3212976"/>
            <a:ext cx="1656184" cy="295232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7978477">
            <a:off x="4411361" y="4663377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isKindOf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7978477">
            <a:off x="4673040" y="4776271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1"/>
                </a:solidFill>
              </a:rPr>
              <a:t>isTypeOf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(uc1,</a:t>
            </a:r>
            <a:r>
              <a:rPr lang="fr-B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UseCase</a:t>
            </a:r>
            <a:r>
              <a:rPr lang="fr-B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7192"/>
          <a:stretch>
            <a:fillRect/>
          </a:stretch>
        </p:blipFill>
        <p:spPr bwMode="auto">
          <a:xfrm>
            <a:off x="0" y="0"/>
            <a:ext cx="92259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923928" y="4149080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699792" y="4221088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5373216"/>
            <a:ext cx="1450141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smtClean="0"/>
              <a:t>last "</a:t>
            </a:r>
            <a:r>
              <a:rPr lang="fr-BE" dirty="0" err="1" smtClean="0"/>
              <a:t>builds</a:t>
            </a:r>
            <a:r>
              <a:rPr lang="fr-BE" dirty="0" smtClean="0"/>
              <a:t>" </a:t>
            </a:r>
          </a:p>
          <a:p>
            <a:r>
              <a:rPr lang="fr-BE" dirty="0" smtClean="0"/>
              <a:t>are in</a:t>
            </a:r>
            <a:r>
              <a:rPr lang="en-US" dirty="0" smtClean="0"/>
              <a:t> </a:t>
            </a:r>
            <a:r>
              <a:rPr lang="fr-BE" dirty="0" smtClean="0"/>
              <a:t>the </a:t>
            </a:r>
          </a:p>
          <a:p>
            <a:r>
              <a:rPr lang="fr-BE" dirty="0" smtClean="0"/>
              <a:t>"</a:t>
            </a:r>
            <a:r>
              <a:rPr lang="fr-BE" dirty="0" err="1" smtClean="0"/>
              <a:t>downloads</a:t>
            </a:r>
            <a:r>
              <a:rPr lang="fr-BE" dirty="0" smtClean="0"/>
              <a:t>" </a:t>
            </a:r>
          </a:p>
          <a:p>
            <a:r>
              <a:rPr lang="fr-BE" dirty="0" smtClean="0"/>
              <a:t>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0" y="4365104"/>
            <a:ext cx="153272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smtClean="0"/>
              <a:t>use </a:t>
            </a:r>
            <a:r>
              <a:rPr lang="fr-BE" dirty="0" err="1" smtClean="0"/>
              <a:t>this</a:t>
            </a:r>
            <a:r>
              <a:rPr lang="fr-BE" dirty="0" smtClean="0"/>
              <a:t> forum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868144" y="3573016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6256" y="3861048"/>
            <a:ext cx="1035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BE" dirty="0" err="1" smtClean="0"/>
              <a:t>rank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;-)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CoExplorer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57" y="1543225"/>
            <a:ext cx="8986947" cy="53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49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http://www.modeliosoft.com/en/modelio-store/scripts/coexplorer.html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module </a:t>
            </a:r>
            <a:r>
              <a:rPr lang="fr-BE" dirty="0" err="1" smtClean="0"/>
              <a:t>modelioscriptor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small</a:t>
            </a:r>
            <a:r>
              <a:rPr lang="fr-BE" dirty="0" smtClean="0"/>
              <a:t> python module </a:t>
            </a:r>
          </a:p>
          <a:p>
            <a:r>
              <a:rPr lang="fr-BE" dirty="0" smtClean="0"/>
              <a:t>&lt;</a:t>
            </a:r>
            <a:r>
              <a:rPr lang="fr-BE" dirty="0" err="1" smtClean="0"/>
              <a:t>workspace</a:t>
            </a:r>
            <a:r>
              <a:rPr lang="fr-BE" dirty="0" smtClean="0"/>
              <a:t>&gt;/macros/lib/modelioscriptor.py</a:t>
            </a:r>
          </a:p>
          <a:p>
            <a:r>
              <a:rPr lang="fr-BE" dirty="0" err="1" smtClean="0"/>
              <a:t>complements</a:t>
            </a:r>
            <a:r>
              <a:rPr lang="fr-BE" dirty="0" smtClean="0"/>
              <a:t> the </a:t>
            </a:r>
            <a:r>
              <a:rPr lang="fr-BE" dirty="0" err="1" smtClean="0"/>
              <a:t>modelio</a:t>
            </a:r>
            <a:r>
              <a:rPr lang="fr-BE" dirty="0" smtClean="0"/>
              <a:t> official API</a:t>
            </a:r>
          </a:p>
          <a:p>
            <a:r>
              <a:rPr lang="fr-BE" dirty="0" smtClean="0"/>
              <a:t>for interactive use &amp; </a:t>
            </a:r>
            <a:r>
              <a:rPr lang="fr-BE" dirty="0" err="1" smtClean="0"/>
              <a:t>simplified</a:t>
            </a:r>
            <a:r>
              <a:rPr lang="fr-BE" dirty="0" smtClean="0"/>
              <a:t> </a:t>
            </a:r>
            <a:r>
              <a:rPr lang="fr-BE" dirty="0" err="1" smtClean="0"/>
              <a:t>scripting</a:t>
            </a:r>
            <a:endParaRPr lang="fr-BE" dirty="0" smtClean="0"/>
          </a:p>
          <a:p>
            <a:r>
              <a:rPr lang="fr-BE" dirty="0" err="1" smtClean="0"/>
              <a:t>mostly</a:t>
            </a:r>
            <a:r>
              <a:rPr lang="fr-BE" dirty="0" smtClean="0"/>
              <a:t> entry points &amp; </a:t>
            </a:r>
            <a:r>
              <a:rPr lang="fr-BE" dirty="0" err="1" smtClean="0"/>
              <a:t>shortcuts</a:t>
            </a:r>
            <a:endParaRPr lang="fr-BE" dirty="0" smtClean="0"/>
          </a:p>
          <a:p>
            <a:r>
              <a:rPr lang="fr-BE" dirty="0" err="1" smtClean="0"/>
              <a:t>simplify</a:t>
            </a:r>
            <a:r>
              <a:rPr lang="fr-BE" dirty="0" smtClean="0"/>
              <a:t> </a:t>
            </a:r>
            <a:r>
              <a:rPr lang="fr-BE" dirty="0" err="1" smtClean="0"/>
              <a:t>recurrent</a:t>
            </a:r>
            <a:r>
              <a:rPr lang="fr-BE" dirty="0" smtClean="0"/>
              <a:t> code </a:t>
            </a:r>
            <a:r>
              <a:rPr lang="fr-BE" dirty="0" err="1" smtClean="0"/>
              <a:t>snippets</a:t>
            </a:r>
            <a:endParaRPr lang="fr-BE" dirty="0" smtClean="0"/>
          </a:p>
          <a:p>
            <a:r>
              <a:rPr lang="fr-BE" b="1" dirty="0" err="1" smtClean="0"/>
              <a:t>totally</a:t>
            </a:r>
            <a:r>
              <a:rPr lang="fr-BE" b="1" dirty="0" smtClean="0"/>
              <a:t> compatible </a:t>
            </a:r>
            <a:r>
              <a:rPr lang="fr-BE" b="1" dirty="0" err="1" smtClean="0"/>
              <a:t>with</a:t>
            </a:r>
            <a:r>
              <a:rPr lang="fr-BE" b="1" dirty="0" smtClean="0"/>
              <a:t> </a:t>
            </a:r>
            <a:r>
              <a:rPr lang="fr-BE" b="1" dirty="0" err="1" smtClean="0"/>
              <a:t>modelio</a:t>
            </a:r>
            <a:r>
              <a:rPr lang="fr-BE" b="1" dirty="0" smtClean="0"/>
              <a:t> API</a:t>
            </a:r>
          </a:p>
          <a:p>
            <a:r>
              <a:rPr lang="fr-BE" dirty="0" err="1" smtClean="0"/>
              <a:t>loaded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CoExplorer</a:t>
            </a:r>
            <a:endParaRPr lang="fr-B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hlinkClick r:id="rId2"/>
              </a:rPr>
              <a:t>Modelio</a:t>
            </a:r>
            <a:r>
              <a:rPr lang="fr-BE" dirty="0" smtClean="0">
                <a:hlinkClick r:id="rId2"/>
              </a:rPr>
              <a:t> API "Services"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421196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hlinkClick r:id="rId3"/>
              </a:rPr>
              <a:t>Model services</a:t>
            </a:r>
            <a:endParaRPr lang="en-US" sz="1800" dirty="0"/>
          </a:p>
          <a:p>
            <a:pPr lvl="1">
              <a:buNone/>
            </a:pPr>
            <a:r>
              <a:rPr lang="fr-BE" sz="1800" dirty="0" smtClean="0"/>
              <a:t>model navigation</a:t>
            </a:r>
          </a:p>
          <a:p>
            <a:pPr lvl="1">
              <a:buNone/>
            </a:pPr>
            <a:r>
              <a:rPr lang="fr-BE" sz="1800" dirty="0" smtClean="0"/>
              <a:t>CRUD </a:t>
            </a:r>
            <a:r>
              <a:rPr lang="fr-BE" sz="1800" dirty="0" err="1" smtClean="0"/>
              <a:t>operations</a:t>
            </a:r>
            <a:r>
              <a:rPr lang="fr-BE" sz="1800" dirty="0" smtClean="0"/>
              <a:t> for </a:t>
            </a:r>
            <a:r>
              <a:rPr lang="fr-BE" sz="1800" dirty="0" err="1" smtClean="0"/>
              <a:t>models</a:t>
            </a:r>
            <a:endParaRPr lang="fr-BE" sz="1800" dirty="0" smtClean="0"/>
          </a:p>
          <a:p>
            <a:pPr lvl="1">
              <a:buNone/>
            </a:pPr>
            <a:r>
              <a:rPr lang="en-US" sz="1800" dirty="0" smtClean="0"/>
              <a:t>listen to model changes</a:t>
            </a:r>
            <a:endParaRPr lang="en-US" sz="1800" dirty="0" smtClean="0">
              <a:hlinkClick r:id="rId4"/>
            </a:endParaRPr>
          </a:p>
          <a:p>
            <a:pPr>
              <a:buNone/>
            </a:pPr>
            <a:r>
              <a:rPr lang="en-US" sz="1800" dirty="0">
                <a:hlinkClick r:id="rId4"/>
              </a:rPr>
              <a:t>Metamodel </a:t>
            </a:r>
            <a:r>
              <a:rPr lang="en-US" sz="1800" dirty="0" smtClean="0">
                <a:hlinkClick r:id="rId4"/>
              </a:rPr>
              <a:t>services</a:t>
            </a:r>
            <a:endParaRPr lang="en-US" sz="1800" dirty="0"/>
          </a:p>
          <a:p>
            <a:pPr>
              <a:buNone/>
            </a:pPr>
            <a:r>
              <a:rPr lang="en-US" sz="1800" dirty="0">
                <a:hlinkClick r:id="rId5"/>
              </a:rPr>
              <a:t>Diagram services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CRUD operations for diagrams</a:t>
            </a:r>
          </a:p>
          <a:p>
            <a:pPr>
              <a:buNone/>
            </a:pPr>
            <a:r>
              <a:rPr lang="en-US" sz="1800" dirty="0" smtClean="0">
                <a:hlinkClick r:id="rId6"/>
              </a:rPr>
              <a:t>Image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Get a model element’s icons</a:t>
            </a:r>
          </a:p>
          <a:p>
            <a:pPr lvl="0">
              <a:buNone/>
              <a:defRPr/>
            </a:pPr>
            <a:r>
              <a:rPr lang="en-US" sz="1800" dirty="0">
                <a:hlinkClick r:id="rId7"/>
              </a:rPr>
              <a:t>Edition services</a:t>
            </a:r>
            <a:endParaRPr lang="en-US" sz="1800" dirty="0"/>
          </a:p>
          <a:p>
            <a:pPr lvl="1">
              <a:buNone/>
              <a:defRPr/>
            </a:pPr>
            <a:r>
              <a:rPr lang="en-US" sz="1800" dirty="0" smtClean="0"/>
              <a:t>Open an editor for a model element</a:t>
            </a:r>
          </a:p>
          <a:p>
            <a:pPr>
              <a:buNone/>
            </a:pPr>
            <a:r>
              <a:rPr lang="en-US" sz="1800" dirty="0" smtClean="0">
                <a:hlinkClick r:id="rId8"/>
              </a:rPr>
              <a:t>Navigation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fire and listen to "selection" events</a:t>
            </a:r>
          </a:p>
          <a:p>
            <a:pPr>
              <a:buNone/>
            </a:pPr>
            <a:r>
              <a:rPr lang="en-US" sz="1800" dirty="0" smtClean="0">
                <a:hlinkClick r:id="rId9"/>
              </a:rPr>
              <a:t>Picking services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use or be a picking provider</a:t>
            </a:r>
          </a:p>
          <a:p>
            <a:pPr lvl="1">
              <a:buNone/>
            </a:pPr>
            <a:endParaRPr lang="en-US" sz="1600" dirty="0">
              <a:hlinkClick r:id="rId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0200"/>
            <a:ext cx="4427984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Model components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model components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1"/>
              </a:rPr>
              <a:t>Module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the project modules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a module’s peer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Transaction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api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3"/>
              </a:rPr>
              <a:t>Script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 Python interpreter to execute a Python script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hlinkClick r:id="rId14"/>
              </a:rPr>
              <a:t>Log services</a:t>
            </a:r>
            <a:endParaRPr lang="en-US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dirty="0"/>
              <a:t>log a message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hlinkClick r:id="rId15"/>
              </a:rPr>
              <a:t>Audit services</a:t>
            </a:r>
            <a:endParaRPr lang="en-US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dirty="0"/>
              <a:t>check a model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6"/>
              </a:rPr>
              <a:t>Context services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the workspace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I18n and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versionning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Model </a:t>
            </a:r>
            <a:r>
              <a:rPr lang="fr-BE" dirty="0" err="1" smtClean="0"/>
              <a:t>Starting</a:t>
            </a:r>
            <a:r>
              <a:rPr lang="fr-BE" dirty="0" smtClean="0"/>
              <a:t> Points (M1)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fr-BE" b="1" dirty="0" err="1" smtClean="0">
                <a:solidFill>
                  <a:schemeClr val="accent3">
                    <a:lumMod val="75000"/>
                  </a:schemeClr>
                </a:solidFill>
              </a:rPr>
              <a:t>selectedElements</a:t>
            </a:r>
            <a:endParaRPr lang="fr-BE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theRootPackage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() 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allInstances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UseCase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)				</a:t>
            </a:r>
            <a:r>
              <a:rPr lang="fr-BE" sz="1800" dirty="0" err="1" smtClean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fr-BE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1800" b="1" dirty="0" err="1" smtClean="0">
                <a:solidFill>
                  <a:schemeClr val="accent1"/>
                </a:solidFill>
              </a:rPr>
              <a:t>findByClass</a:t>
            </a:r>
            <a:endParaRPr lang="fr-BE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allInstances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instancesNamed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DataType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,"string")</a:t>
            </a: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instanceNamed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DataType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,"string")</a:t>
            </a:r>
          </a:p>
          <a:p>
            <a:endParaRPr lang="fr-BE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BE" dirty="0" smtClean="0"/>
              <a:t>Top 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– </a:t>
            </a:r>
            <a:r>
              <a:rPr lang="fr-BE" dirty="0" err="1" smtClean="0"/>
              <a:t>Current</a:t>
            </a:r>
            <a:r>
              <a:rPr lang="fr-BE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448272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theUMLProject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Project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theRootPackage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Package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theAnalystProject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AnalystProject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BE" b="1" dirty="0" err="1" smtClean="0">
                <a:solidFill>
                  <a:schemeClr val="accent1"/>
                </a:solidFill>
              </a:rPr>
              <a:t>theLocalModule</a:t>
            </a:r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fr-BE" dirty="0" err="1" smtClean="0">
                <a:solidFill>
                  <a:schemeClr val="bg1">
                    <a:lumMod val="65000"/>
                  </a:schemeClr>
                </a:solidFill>
              </a:rPr>
              <a:t>ModuleComponent</a:t>
            </a:r>
            <a:endParaRPr lang="fr-B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053" t="41572" r="7192" b="17999"/>
          <a:stretch>
            <a:fillRect/>
          </a:stretch>
        </p:blipFill>
        <p:spPr bwMode="auto">
          <a:xfrm>
            <a:off x="44486" y="4241801"/>
            <a:ext cx="9019615" cy="235555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5496" y="15567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496" y="21328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49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496" y="328498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91880" y="51571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928" y="551723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91880" y="59492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91880" y="63093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Diagram</a:t>
            </a:r>
            <a:r>
              <a:rPr lang="fr-BE" dirty="0" smtClean="0"/>
              <a:t> </a:t>
            </a:r>
            <a:r>
              <a:rPr lang="fr-BE" dirty="0" err="1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allDiagrams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ClassDiagram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getDisplayingDiagrams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		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		: [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myUseCase,diag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getDiagramGraphics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myUseCase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,[diag1,diag2])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		: 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AbstractDiagram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theUMLFactory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theBPMNFactory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UMLModel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theAnalystFactory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	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IAnalystModel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5871</TotalTime>
  <Words>299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ModelioScribe Scripting with Jython</vt:lpstr>
      <vt:lpstr>Slide 2</vt:lpstr>
      <vt:lpstr>CoExplorer</vt:lpstr>
      <vt:lpstr>module modelioscriptor</vt:lpstr>
      <vt:lpstr>Modelio API "Services"</vt:lpstr>
      <vt:lpstr>Model Starting Points (M1)</vt:lpstr>
      <vt:lpstr>Top Level Elements – Current Project</vt:lpstr>
      <vt:lpstr>Diagram Graphics</vt:lpstr>
      <vt:lpstr>Factories</vt:lpstr>
      <vt:lpstr>Creating/Modifying Model Elements</vt:lpstr>
      <vt:lpstr>Metamodel Starting Points (M2)</vt:lpstr>
      <vt:lpstr>M1 &lt;--&gt; M2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</dc:title>
  <cp:lastModifiedBy> Jean Marie Favre</cp:lastModifiedBy>
  <cp:revision>53</cp:revision>
  <dcterms:modified xsi:type="dcterms:W3CDTF">2013-12-04T22:01:10Z</dcterms:modified>
</cp:coreProperties>
</file>