
<file path=[Content_Types].xml><?xml version="1.0" encoding="utf-8"?>
<Types xmlns="http://schemas.openxmlformats.org/package/2006/content-types">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Lst>
  <p:sldSz cx="43891200" cy="32918400"/>
  <p:notesSz cx="6858000" cy="9144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590" autoAdjust="0"/>
    <p:restoredTop sz="95781"/>
  </p:normalViewPr>
  <p:slideViewPr>
    <p:cSldViewPr snapToGrid="0" snapToObjects="1">
      <p:cViewPr>
        <p:scale>
          <a:sx n="53" d="100"/>
          <a:sy n="53" d="100"/>
        </p:scale>
        <p:origin x="-4512" y="-3808"/>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5DE66D-C57E-B34B-9C22-06D4305B1F3F}" type="doc">
      <dgm:prSet loTypeId="urn:microsoft.com/office/officeart/2005/8/layout/orgChart1" loCatId="" qsTypeId="urn:microsoft.com/office/officeart/2005/8/quickstyle/simple2" qsCatId="simple" csTypeId="urn:microsoft.com/office/officeart/2005/8/colors/colorful3" csCatId="colorful" phldr="1"/>
      <dgm:spPr/>
      <dgm:t>
        <a:bodyPr/>
        <a:lstStyle/>
        <a:p>
          <a:endParaRPr lang="en-US"/>
        </a:p>
      </dgm:t>
    </dgm:pt>
    <dgm:pt modelId="{16FD3084-9A43-AC43-8076-3D250DCBED0C}">
      <dgm:prSet phldrT="[Text]" custT="1"/>
      <dgm:spPr/>
      <dgm:t>
        <a:bodyPr/>
        <a:lstStyle/>
        <a:p>
          <a:r>
            <a:rPr lang="en-US" sz="2800" dirty="0">
              <a:solidFill>
                <a:schemeClr val="tx1"/>
              </a:solidFill>
            </a:rPr>
            <a:t>DISEASE</a:t>
          </a:r>
        </a:p>
      </dgm:t>
    </dgm:pt>
    <dgm:pt modelId="{EF41A301-42FF-ED45-93BB-AB194C19F298}" type="parTrans" cxnId="{A674568A-A23A-9D4E-BA68-2F7F7D34A109}">
      <dgm:prSet/>
      <dgm:spPr/>
      <dgm:t>
        <a:bodyPr/>
        <a:lstStyle/>
        <a:p>
          <a:endParaRPr lang="en-US"/>
        </a:p>
      </dgm:t>
    </dgm:pt>
    <dgm:pt modelId="{D26D0732-0890-8548-AC38-76DA9F441756}" type="sibTrans" cxnId="{A674568A-A23A-9D4E-BA68-2F7F7D34A109}">
      <dgm:prSet/>
      <dgm:spPr/>
      <dgm:t>
        <a:bodyPr/>
        <a:lstStyle/>
        <a:p>
          <a:endParaRPr lang="en-US"/>
        </a:p>
      </dgm:t>
    </dgm:pt>
    <dgm:pt modelId="{1B49A8A7-BC8F-334B-AFC8-D5F193E4A47C}">
      <dgm:prSet phldrT="[Text]" custT="1"/>
      <dgm:spPr/>
      <dgm:t>
        <a:bodyPr/>
        <a:lstStyle/>
        <a:p>
          <a:r>
            <a:rPr lang="en-US" sz="2800" dirty="0">
              <a:solidFill>
                <a:schemeClr val="tx1"/>
              </a:solidFill>
            </a:rPr>
            <a:t>EARLY</a:t>
          </a:r>
        </a:p>
        <a:p>
          <a:endParaRPr lang="en-US" sz="2800" dirty="0">
            <a:solidFill>
              <a:schemeClr val="tx1"/>
            </a:solidFill>
          </a:endParaRPr>
        </a:p>
        <a:p>
          <a:endParaRPr lang="en-US" sz="2800" dirty="0">
            <a:solidFill>
              <a:schemeClr val="tx1"/>
            </a:solidFill>
          </a:endParaRPr>
        </a:p>
      </dgm:t>
    </dgm:pt>
    <dgm:pt modelId="{A41134D5-7EC0-664E-AFCB-06D4AE69CE34}" type="parTrans" cxnId="{E39E5DD0-C32B-3146-B587-B71792FCAFE7}">
      <dgm:prSet/>
      <dgm:spPr/>
      <dgm:t>
        <a:bodyPr/>
        <a:lstStyle/>
        <a:p>
          <a:endParaRPr lang="en-US"/>
        </a:p>
      </dgm:t>
    </dgm:pt>
    <dgm:pt modelId="{3DBD9FD3-D2C2-9648-8AB8-F4D68DFCEB40}" type="sibTrans" cxnId="{E39E5DD0-C32B-3146-B587-B71792FCAFE7}">
      <dgm:prSet/>
      <dgm:spPr/>
      <dgm:t>
        <a:bodyPr/>
        <a:lstStyle/>
        <a:p>
          <a:endParaRPr lang="en-US"/>
        </a:p>
      </dgm:t>
    </dgm:pt>
    <dgm:pt modelId="{FB8B77EC-CEDF-E946-AA5D-6CF876DF7912}">
      <dgm:prSet custT="1"/>
      <dgm:spPr/>
      <dgm:t>
        <a:bodyPr/>
        <a:lstStyle/>
        <a:p>
          <a:r>
            <a:rPr lang="en-US" sz="2800" dirty="0">
              <a:solidFill>
                <a:schemeClr val="tx1"/>
              </a:solidFill>
            </a:rPr>
            <a:t>ADVANCED</a:t>
          </a:r>
        </a:p>
        <a:p>
          <a:r>
            <a:rPr lang="en-US" sz="2800" dirty="0">
              <a:solidFill>
                <a:schemeClr val="tx1"/>
              </a:solidFill>
            </a:rPr>
            <a:t>Targeted therapy for cancer type</a:t>
          </a:r>
        </a:p>
      </dgm:t>
    </dgm:pt>
    <dgm:pt modelId="{E225F41C-462C-4442-B758-DE648595DD5C}" type="parTrans" cxnId="{B7A89E36-E9BD-8D4A-B790-0C18272E4B62}">
      <dgm:prSet/>
      <dgm:spPr/>
      <dgm:t>
        <a:bodyPr/>
        <a:lstStyle/>
        <a:p>
          <a:endParaRPr lang="en-US"/>
        </a:p>
      </dgm:t>
    </dgm:pt>
    <dgm:pt modelId="{E235F02C-39CB-3040-9734-719455D6F596}" type="sibTrans" cxnId="{B7A89E36-E9BD-8D4A-B790-0C18272E4B62}">
      <dgm:prSet/>
      <dgm:spPr/>
      <dgm:t>
        <a:bodyPr/>
        <a:lstStyle/>
        <a:p>
          <a:endParaRPr lang="en-US"/>
        </a:p>
      </dgm:t>
    </dgm:pt>
    <dgm:pt modelId="{C3548ECA-4E03-3547-940E-4015ACD700EB}">
      <dgm:prSet custT="1"/>
      <dgm:spPr>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dgm:spPr>
      <dgm:t>
        <a:bodyPr/>
        <a:lstStyle/>
        <a:p>
          <a:r>
            <a:rPr lang="en-US" sz="2800" dirty="0">
              <a:solidFill>
                <a:schemeClr val="tx1"/>
              </a:solidFill>
            </a:rPr>
            <a:t>Prognostic Assays to Guide the Treatment</a:t>
          </a:r>
        </a:p>
      </dgm:t>
    </dgm:pt>
    <dgm:pt modelId="{819A97DE-43B7-1C4C-9419-2CA651726339}" type="parTrans" cxnId="{7136BD1C-DAB0-F84E-8D9E-DAC992CE50A3}">
      <dgm:prSet/>
      <dgm:spPr/>
      <dgm:t>
        <a:bodyPr/>
        <a:lstStyle/>
        <a:p>
          <a:endParaRPr lang="en-US"/>
        </a:p>
      </dgm:t>
    </dgm:pt>
    <dgm:pt modelId="{BF23EBC4-1E17-374F-B728-51DF61EB5A42}" type="sibTrans" cxnId="{7136BD1C-DAB0-F84E-8D9E-DAC992CE50A3}">
      <dgm:prSet/>
      <dgm:spPr/>
      <dgm:t>
        <a:bodyPr/>
        <a:lstStyle/>
        <a:p>
          <a:endParaRPr lang="en-US"/>
        </a:p>
      </dgm:t>
    </dgm:pt>
    <dgm:pt modelId="{7819F55E-6148-E045-9428-F0DE8A3A9D75}">
      <dgm:prSet custT="1"/>
      <dgm:spPr/>
      <dgm:t>
        <a:bodyPr/>
        <a:lstStyle/>
        <a:p>
          <a:r>
            <a:rPr lang="en-US" sz="2800" dirty="0">
              <a:solidFill>
                <a:schemeClr val="tx1"/>
              </a:solidFill>
            </a:rPr>
            <a:t>Available:</a:t>
          </a:r>
        </a:p>
        <a:p>
          <a:r>
            <a:rPr lang="en-US" sz="2800" dirty="0">
              <a:solidFill>
                <a:schemeClr val="tx1"/>
              </a:solidFill>
            </a:rPr>
            <a:t>Selection of targeted therapy &amp; monitor for response</a:t>
          </a:r>
        </a:p>
      </dgm:t>
    </dgm:pt>
    <dgm:pt modelId="{DF1B8194-4155-F344-869F-0622D3F88961}" type="parTrans" cxnId="{92A601BA-3368-3A43-BF30-ECCF6CD758EA}">
      <dgm:prSet/>
      <dgm:spPr/>
      <dgm:t>
        <a:bodyPr/>
        <a:lstStyle/>
        <a:p>
          <a:endParaRPr lang="en-US"/>
        </a:p>
      </dgm:t>
    </dgm:pt>
    <dgm:pt modelId="{1563E1EA-1758-6442-B141-CB5DEB0C7A40}" type="sibTrans" cxnId="{92A601BA-3368-3A43-BF30-ECCF6CD758EA}">
      <dgm:prSet/>
      <dgm:spPr/>
      <dgm:t>
        <a:bodyPr/>
        <a:lstStyle/>
        <a:p>
          <a:endParaRPr lang="en-US"/>
        </a:p>
      </dgm:t>
    </dgm:pt>
    <dgm:pt modelId="{DE381F44-2D02-204D-A242-1455F7EAFC99}">
      <dgm:prSet custT="1"/>
      <dgm:spPr/>
      <dgm:t>
        <a:bodyPr/>
        <a:lstStyle/>
        <a:p>
          <a:r>
            <a:rPr lang="en-US" sz="2800" dirty="0">
              <a:solidFill>
                <a:schemeClr val="tx1"/>
              </a:solidFill>
            </a:rPr>
            <a:t>No:</a:t>
          </a:r>
        </a:p>
        <a:p>
          <a:r>
            <a:rPr lang="en-US" sz="2800" dirty="0">
              <a:solidFill>
                <a:schemeClr val="tx1"/>
              </a:solidFill>
            </a:rPr>
            <a:t>Clinical Trials</a:t>
          </a:r>
        </a:p>
      </dgm:t>
    </dgm:pt>
    <dgm:pt modelId="{A88BE87F-5391-354F-A917-07429DD5DD0F}" type="parTrans" cxnId="{0A11ECE6-1B5D-BA46-9163-607E8CF1454B}">
      <dgm:prSet/>
      <dgm:spPr/>
      <dgm:t>
        <a:bodyPr/>
        <a:lstStyle/>
        <a:p>
          <a:endParaRPr lang="en-US"/>
        </a:p>
      </dgm:t>
    </dgm:pt>
    <dgm:pt modelId="{8000AE1E-AA18-0049-8AF9-4D9EE22675A6}" type="sibTrans" cxnId="{0A11ECE6-1B5D-BA46-9163-607E8CF1454B}">
      <dgm:prSet/>
      <dgm:spPr/>
      <dgm:t>
        <a:bodyPr/>
        <a:lstStyle/>
        <a:p>
          <a:endParaRPr lang="en-US"/>
        </a:p>
      </dgm:t>
    </dgm:pt>
    <dgm:pt modelId="{0E2A317F-05EB-5941-93F7-4596544D3DB0}" type="pres">
      <dgm:prSet presAssocID="{2A5DE66D-C57E-B34B-9C22-06D4305B1F3F}" presName="hierChild1" presStyleCnt="0">
        <dgm:presLayoutVars>
          <dgm:orgChart val="1"/>
          <dgm:chPref val="1"/>
          <dgm:dir/>
          <dgm:animOne val="branch"/>
          <dgm:animLvl val="lvl"/>
          <dgm:resizeHandles/>
        </dgm:presLayoutVars>
      </dgm:prSet>
      <dgm:spPr/>
    </dgm:pt>
    <dgm:pt modelId="{7A5B0881-185A-324A-8170-6C427E2B6CAD}" type="pres">
      <dgm:prSet presAssocID="{16FD3084-9A43-AC43-8076-3D250DCBED0C}" presName="hierRoot1" presStyleCnt="0">
        <dgm:presLayoutVars>
          <dgm:hierBranch val="init"/>
        </dgm:presLayoutVars>
      </dgm:prSet>
      <dgm:spPr/>
    </dgm:pt>
    <dgm:pt modelId="{C641023D-652B-024F-95D1-DD699F05138A}" type="pres">
      <dgm:prSet presAssocID="{16FD3084-9A43-AC43-8076-3D250DCBED0C}" presName="rootComposite1" presStyleCnt="0"/>
      <dgm:spPr/>
    </dgm:pt>
    <dgm:pt modelId="{66F9CAC9-160B-5346-AD86-B7F56DD6496C}" type="pres">
      <dgm:prSet presAssocID="{16FD3084-9A43-AC43-8076-3D250DCBED0C}" presName="rootText1" presStyleLbl="node0" presStyleIdx="0" presStyleCnt="1" custScaleX="45425" custScaleY="21394">
        <dgm:presLayoutVars>
          <dgm:chPref val="3"/>
        </dgm:presLayoutVars>
      </dgm:prSet>
      <dgm:spPr/>
    </dgm:pt>
    <dgm:pt modelId="{8B3AA255-FECA-A847-8E74-173EA83EF609}" type="pres">
      <dgm:prSet presAssocID="{16FD3084-9A43-AC43-8076-3D250DCBED0C}" presName="rootConnector1" presStyleLbl="node1" presStyleIdx="0" presStyleCnt="0"/>
      <dgm:spPr/>
    </dgm:pt>
    <dgm:pt modelId="{3BEF0A47-D2E4-E74B-BF00-2784C5CE98F5}" type="pres">
      <dgm:prSet presAssocID="{16FD3084-9A43-AC43-8076-3D250DCBED0C}" presName="hierChild2" presStyleCnt="0"/>
      <dgm:spPr/>
    </dgm:pt>
    <dgm:pt modelId="{B6460789-52F3-DA4A-AFE7-74C1B49DC1A3}" type="pres">
      <dgm:prSet presAssocID="{A41134D5-7EC0-664E-AFCB-06D4AE69CE34}" presName="Name37" presStyleLbl="parChTrans1D2" presStyleIdx="0" presStyleCnt="2"/>
      <dgm:spPr/>
    </dgm:pt>
    <dgm:pt modelId="{5D920511-ECA0-0C46-9620-E6EBF6588E54}" type="pres">
      <dgm:prSet presAssocID="{1B49A8A7-BC8F-334B-AFC8-D5F193E4A47C}" presName="hierRoot2" presStyleCnt="0">
        <dgm:presLayoutVars>
          <dgm:hierBranch val="init"/>
        </dgm:presLayoutVars>
      </dgm:prSet>
      <dgm:spPr/>
    </dgm:pt>
    <dgm:pt modelId="{1269F30B-B0D9-B04C-90C9-AAB0DF85DF7F}" type="pres">
      <dgm:prSet presAssocID="{1B49A8A7-BC8F-334B-AFC8-D5F193E4A47C}" presName="rootComposite" presStyleCnt="0"/>
      <dgm:spPr/>
    </dgm:pt>
    <dgm:pt modelId="{E7947AE6-F403-9244-9288-C939B06D498F}" type="pres">
      <dgm:prSet presAssocID="{1B49A8A7-BC8F-334B-AFC8-D5F193E4A47C}" presName="rootText" presStyleLbl="node2" presStyleIdx="0" presStyleCnt="2" custScaleX="55583" custScaleY="40438" custLinFactNeighborX="9914" custLinFactNeighborY="-939">
        <dgm:presLayoutVars>
          <dgm:chPref val="3"/>
        </dgm:presLayoutVars>
      </dgm:prSet>
      <dgm:spPr/>
    </dgm:pt>
    <dgm:pt modelId="{23FCC5A2-5A2B-7B42-A348-FB3C93A6928E}" type="pres">
      <dgm:prSet presAssocID="{1B49A8A7-BC8F-334B-AFC8-D5F193E4A47C}" presName="rootConnector" presStyleLbl="node2" presStyleIdx="0" presStyleCnt="2"/>
      <dgm:spPr/>
    </dgm:pt>
    <dgm:pt modelId="{3BC61703-7D25-324D-9904-6DC8C217E210}" type="pres">
      <dgm:prSet presAssocID="{1B49A8A7-BC8F-334B-AFC8-D5F193E4A47C}" presName="hierChild4" presStyleCnt="0"/>
      <dgm:spPr/>
    </dgm:pt>
    <dgm:pt modelId="{917E229F-58A2-1B40-B705-5DA57067BFAC}" type="pres">
      <dgm:prSet presAssocID="{819A97DE-43B7-1C4C-9419-2CA651726339}" presName="Name37" presStyleLbl="parChTrans1D3" presStyleIdx="0" presStyleCnt="3"/>
      <dgm:spPr/>
    </dgm:pt>
    <dgm:pt modelId="{44595B42-835D-6C4F-A392-EDF3F276F435}" type="pres">
      <dgm:prSet presAssocID="{C3548ECA-4E03-3547-940E-4015ACD700EB}" presName="hierRoot2" presStyleCnt="0">
        <dgm:presLayoutVars>
          <dgm:hierBranch val="init"/>
        </dgm:presLayoutVars>
      </dgm:prSet>
      <dgm:spPr/>
    </dgm:pt>
    <dgm:pt modelId="{7169BFAD-AFEB-D346-9BD0-7D9B4DFBC1E5}" type="pres">
      <dgm:prSet presAssocID="{C3548ECA-4E03-3547-940E-4015ACD700EB}" presName="rootComposite" presStyleCnt="0"/>
      <dgm:spPr/>
    </dgm:pt>
    <dgm:pt modelId="{908C2628-2C05-1E41-B759-2A271EC02F42}" type="pres">
      <dgm:prSet presAssocID="{C3548ECA-4E03-3547-940E-4015ACD700EB}" presName="rootText" presStyleLbl="node3" presStyleIdx="0" presStyleCnt="3" custScaleX="65724" custScaleY="22133" custLinFactNeighborX="858" custLinFactNeighborY="-2493">
        <dgm:presLayoutVars>
          <dgm:chPref val="3"/>
        </dgm:presLayoutVars>
      </dgm:prSet>
      <dgm:spPr/>
    </dgm:pt>
    <dgm:pt modelId="{728A7A04-4ADB-4B48-AE29-9EBF914E0FE1}" type="pres">
      <dgm:prSet presAssocID="{C3548ECA-4E03-3547-940E-4015ACD700EB}" presName="rootConnector" presStyleLbl="node3" presStyleIdx="0" presStyleCnt="3"/>
      <dgm:spPr/>
    </dgm:pt>
    <dgm:pt modelId="{47D36DD9-78A8-A74F-89EE-ACE79C1CCFD0}" type="pres">
      <dgm:prSet presAssocID="{C3548ECA-4E03-3547-940E-4015ACD700EB}" presName="hierChild4" presStyleCnt="0"/>
      <dgm:spPr/>
    </dgm:pt>
    <dgm:pt modelId="{1B41C1E0-7EA7-DE4E-89FE-B0D68BD7F817}" type="pres">
      <dgm:prSet presAssocID="{C3548ECA-4E03-3547-940E-4015ACD700EB}" presName="hierChild5" presStyleCnt="0"/>
      <dgm:spPr/>
    </dgm:pt>
    <dgm:pt modelId="{AA6BEECD-9D1C-B743-81C3-60FE4C3A6E3C}" type="pres">
      <dgm:prSet presAssocID="{1B49A8A7-BC8F-334B-AFC8-D5F193E4A47C}" presName="hierChild5" presStyleCnt="0"/>
      <dgm:spPr/>
    </dgm:pt>
    <dgm:pt modelId="{7F2531BE-97ED-8F48-9BE2-BB8D84787DB2}" type="pres">
      <dgm:prSet presAssocID="{E225F41C-462C-4442-B758-DE648595DD5C}" presName="Name37" presStyleLbl="parChTrans1D2" presStyleIdx="1" presStyleCnt="2"/>
      <dgm:spPr/>
    </dgm:pt>
    <dgm:pt modelId="{DD8111F6-0241-B64F-9F9C-64C8CA7A371A}" type="pres">
      <dgm:prSet presAssocID="{FB8B77EC-CEDF-E946-AA5D-6CF876DF7912}" presName="hierRoot2" presStyleCnt="0">
        <dgm:presLayoutVars>
          <dgm:hierBranch val="init"/>
        </dgm:presLayoutVars>
      </dgm:prSet>
      <dgm:spPr/>
    </dgm:pt>
    <dgm:pt modelId="{BFDEAB6D-2C90-5240-AF38-20CBDA626EF7}" type="pres">
      <dgm:prSet presAssocID="{FB8B77EC-CEDF-E946-AA5D-6CF876DF7912}" presName="rootComposite" presStyleCnt="0"/>
      <dgm:spPr/>
    </dgm:pt>
    <dgm:pt modelId="{5B8BB2CC-3F6F-1F43-9FF2-9B54A16ABF84}" type="pres">
      <dgm:prSet presAssocID="{FB8B77EC-CEDF-E946-AA5D-6CF876DF7912}" presName="rootText" presStyleLbl="node2" presStyleIdx="1" presStyleCnt="2" custScaleX="70819" custScaleY="34621" custLinFactNeighborX="-535" custLinFactNeighborY="-247">
        <dgm:presLayoutVars>
          <dgm:chPref val="3"/>
        </dgm:presLayoutVars>
      </dgm:prSet>
      <dgm:spPr/>
    </dgm:pt>
    <dgm:pt modelId="{B6D0EC34-AA9C-AC46-B172-52A504AD2C35}" type="pres">
      <dgm:prSet presAssocID="{FB8B77EC-CEDF-E946-AA5D-6CF876DF7912}" presName="rootConnector" presStyleLbl="node2" presStyleIdx="1" presStyleCnt="2"/>
      <dgm:spPr/>
    </dgm:pt>
    <dgm:pt modelId="{EF4F9468-53B3-1446-9863-5691E595006F}" type="pres">
      <dgm:prSet presAssocID="{FB8B77EC-CEDF-E946-AA5D-6CF876DF7912}" presName="hierChild4" presStyleCnt="0"/>
      <dgm:spPr/>
    </dgm:pt>
    <dgm:pt modelId="{68E36B3E-32C9-A745-9232-15BC2CE12D89}" type="pres">
      <dgm:prSet presAssocID="{DF1B8194-4155-F344-869F-0622D3F88961}" presName="Name37" presStyleLbl="parChTrans1D3" presStyleIdx="1" presStyleCnt="3"/>
      <dgm:spPr/>
    </dgm:pt>
    <dgm:pt modelId="{1ACF7D39-A25D-4345-8267-648C2B941039}" type="pres">
      <dgm:prSet presAssocID="{7819F55E-6148-E045-9428-F0DE8A3A9D75}" presName="hierRoot2" presStyleCnt="0">
        <dgm:presLayoutVars>
          <dgm:hierBranch val="init"/>
        </dgm:presLayoutVars>
      </dgm:prSet>
      <dgm:spPr/>
    </dgm:pt>
    <dgm:pt modelId="{049D6F74-1847-5443-9CA2-015E2FC0E5AD}" type="pres">
      <dgm:prSet presAssocID="{7819F55E-6148-E045-9428-F0DE8A3A9D75}" presName="rootComposite" presStyleCnt="0"/>
      <dgm:spPr/>
    </dgm:pt>
    <dgm:pt modelId="{AF3F568E-B3BC-2740-BF18-B8264579A95F}" type="pres">
      <dgm:prSet presAssocID="{7819F55E-6148-E045-9428-F0DE8A3A9D75}" presName="rootText" presStyleLbl="node3" presStyleIdx="1" presStyleCnt="3" custScaleX="58645" custScaleY="40914">
        <dgm:presLayoutVars>
          <dgm:chPref val="3"/>
        </dgm:presLayoutVars>
      </dgm:prSet>
      <dgm:spPr/>
    </dgm:pt>
    <dgm:pt modelId="{BE1C53B2-FB4A-E34E-B7A1-9DCD0A84F563}" type="pres">
      <dgm:prSet presAssocID="{7819F55E-6148-E045-9428-F0DE8A3A9D75}" presName="rootConnector" presStyleLbl="node3" presStyleIdx="1" presStyleCnt="3"/>
      <dgm:spPr/>
    </dgm:pt>
    <dgm:pt modelId="{836BEB0E-3968-5346-95EE-FBDC5791A7A0}" type="pres">
      <dgm:prSet presAssocID="{7819F55E-6148-E045-9428-F0DE8A3A9D75}" presName="hierChild4" presStyleCnt="0"/>
      <dgm:spPr/>
    </dgm:pt>
    <dgm:pt modelId="{07ECB384-9D9E-F247-BBB2-448DA8DED0D9}" type="pres">
      <dgm:prSet presAssocID="{7819F55E-6148-E045-9428-F0DE8A3A9D75}" presName="hierChild5" presStyleCnt="0"/>
      <dgm:spPr/>
    </dgm:pt>
    <dgm:pt modelId="{068CC5CA-6F01-A647-A93A-993E6DB17A6C}" type="pres">
      <dgm:prSet presAssocID="{A88BE87F-5391-354F-A917-07429DD5DD0F}" presName="Name37" presStyleLbl="parChTrans1D3" presStyleIdx="2" presStyleCnt="3"/>
      <dgm:spPr/>
    </dgm:pt>
    <dgm:pt modelId="{47DA0F8D-10DA-B341-94D2-5DCB4CF1F651}" type="pres">
      <dgm:prSet presAssocID="{DE381F44-2D02-204D-A242-1455F7EAFC99}" presName="hierRoot2" presStyleCnt="0">
        <dgm:presLayoutVars>
          <dgm:hierBranch val="init"/>
        </dgm:presLayoutVars>
      </dgm:prSet>
      <dgm:spPr/>
    </dgm:pt>
    <dgm:pt modelId="{EC662622-7190-BC4E-BAEB-69FA9A33D109}" type="pres">
      <dgm:prSet presAssocID="{DE381F44-2D02-204D-A242-1455F7EAFC99}" presName="rootComposite" presStyleCnt="0"/>
      <dgm:spPr/>
    </dgm:pt>
    <dgm:pt modelId="{79E39201-6EFF-9F4F-9607-1085E4840403}" type="pres">
      <dgm:prSet presAssocID="{DE381F44-2D02-204D-A242-1455F7EAFC99}" presName="rootText" presStyleLbl="node3" presStyleIdx="2" presStyleCnt="3" custScaleX="58613" custScaleY="35479">
        <dgm:presLayoutVars>
          <dgm:chPref val="3"/>
        </dgm:presLayoutVars>
      </dgm:prSet>
      <dgm:spPr/>
    </dgm:pt>
    <dgm:pt modelId="{A11C697B-CC29-E247-AB75-BD039515D8EE}" type="pres">
      <dgm:prSet presAssocID="{DE381F44-2D02-204D-A242-1455F7EAFC99}" presName="rootConnector" presStyleLbl="node3" presStyleIdx="2" presStyleCnt="3"/>
      <dgm:spPr/>
    </dgm:pt>
    <dgm:pt modelId="{AABE8E86-5FF0-4C47-8D85-4B79DD35A643}" type="pres">
      <dgm:prSet presAssocID="{DE381F44-2D02-204D-A242-1455F7EAFC99}" presName="hierChild4" presStyleCnt="0"/>
      <dgm:spPr/>
    </dgm:pt>
    <dgm:pt modelId="{A43C7F50-422D-194C-9BBD-78340DAB4A8D}" type="pres">
      <dgm:prSet presAssocID="{DE381F44-2D02-204D-A242-1455F7EAFC99}" presName="hierChild5" presStyleCnt="0"/>
      <dgm:spPr/>
    </dgm:pt>
    <dgm:pt modelId="{DC1ABD94-C893-1544-A994-E0E95FF9C83E}" type="pres">
      <dgm:prSet presAssocID="{FB8B77EC-CEDF-E946-AA5D-6CF876DF7912}" presName="hierChild5" presStyleCnt="0"/>
      <dgm:spPr/>
    </dgm:pt>
    <dgm:pt modelId="{20CAFEAC-8F5E-604F-8083-2F5DC16FF01C}" type="pres">
      <dgm:prSet presAssocID="{16FD3084-9A43-AC43-8076-3D250DCBED0C}" presName="hierChild3" presStyleCnt="0"/>
      <dgm:spPr/>
    </dgm:pt>
  </dgm:ptLst>
  <dgm:cxnLst>
    <dgm:cxn modelId="{CD0F8F0C-7E92-F54D-B538-05F235407347}" type="presOf" srcId="{DE381F44-2D02-204D-A242-1455F7EAFC99}" destId="{A11C697B-CC29-E247-AB75-BD039515D8EE}" srcOrd="1" destOrd="0" presId="urn:microsoft.com/office/officeart/2005/8/layout/orgChart1"/>
    <dgm:cxn modelId="{0B5DAE0E-C352-A140-9755-6E9071D1F2F4}" type="presOf" srcId="{1B49A8A7-BC8F-334B-AFC8-D5F193E4A47C}" destId="{23FCC5A2-5A2B-7B42-A348-FB3C93A6928E}" srcOrd="1" destOrd="0" presId="urn:microsoft.com/office/officeart/2005/8/layout/orgChart1"/>
    <dgm:cxn modelId="{57F5E20E-5E6D-DB45-8CCB-9C820DF0A18B}" type="presOf" srcId="{FB8B77EC-CEDF-E946-AA5D-6CF876DF7912}" destId="{B6D0EC34-AA9C-AC46-B172-52A504AD2C35}" srcOrd="1" destOrd="0" presId="urn:microsoft.com/office/officeart/2005/8/layout/orgChart1"/>
    <dgm:cxn modelId="{7136BD1C-DAB0-F84E-8D9E-DAC992CE50A3}" srcId="{1B49A8A7-BC8F-334B-AFC8-D5F193E4A47C}" destId="{C3548ECA-4E03-3547-940E-4015ACD700EB}" srcOrd="0" destOrd="0" parTransId="{819A97DE-43B7-1C4C-9419-2CA651726339}" sibTransId="{BF23EBC4-1E17-374F-B728-51DF61EB5A42}"/>
    <dgm:cxn modelId="{826E4B26-9481-8B45-A200-D9DF3601858C}" type="presOf" srcId="{DF1B8194-4155-F344-869F-0622D3F88961}" destId="{68E36B3E-32C9-A745-9232-15BC2CE12D89}" srcOrd="0" destOrd="0" presId="urn:microsoft.com/office/officeart/2005/8/layout/orgChart1"/>
    <dgm:cxn modelId="{7973712A-9290-0342-B366-5FB84D538C1B}" type="presOf" srcId="{A88BE87F-5391-354F-A917-07429DD5DD0F}" destId="{068CC5CA-6F01-A647-A93A-993E6DB17A6C}" srcOrd="0" destOrd="0" presId="urn:microsoft.com/office/officeart/2005/8/layout/orgChart1"/>
    <dgm:cxn modelId="{231C9F2B-47C9-7E40-9F07-95F0605E839F}" type="presOf" srcId="{FB8B77EC-CEDF-E946-AA5D-6CF876DF7912}" destId="{5B8BB2CC-3F6F-1F43-9FF2-9B54A16ABF84}" srcOrd="0" destOrd="0" presId="urn:microsoft.com/office/officeart/2005/8/layout/orgChart1"/>
    <dgm:cxn modelId="{70454F2C-16D6-3A46-A7DF-4F297C6AD534}" type="presOf" srcId="{DE381F44-2D02-204D-A242-1455F7EAFC99}" destId="{79E39201-6EFF-9F4F-9607-1085E4840403}" srcOrd="0" destOrd="0" presId="urn:microsoft.com/office/officeart/2005/8/layout/orgChart1"/>
    <dgm:cxn modelId="{B7A89E36-E9BD-8D4A-B790-0C18272E4B62}" srcId="{16FD3084-9A43-AC43-8076-3D250DCBED0C}" destId="{FB8B77EC-CEDF-E946-AA5D-6CF876DF7912}" srcOrd="1" destOrd="0" parTransId="{E225F41C-462C-4442-B758-DE648595DD5C}" sibTransId="{E235F02C-39CB-3040-9734-719455D6F596}"/>
    <dgm:cxn modelId="{96E42B61-9D1F-ED49-8386-F3D19ED8E04C}" type="presOf" srcId="{E225F41C-462C-4442-B758-DE648595DD5C}" destId="{7F2531BE-97ED-8F48-9BE2-BB8D84787DB2}" srcOrd="0" destOrd="0" presId="urn:microsoft.com/office/officeart/2005/8/layout/orgChart1"/>
    <dgm:cxn modelId="{4DC71162-1791-7045-984A-4673DEC8B8F4}" type="presOf" srcId="{7819F55E-6148-E045-9428-F0DE8A3A9D75}" destId="{BE1C53B2-FB4A-E34E-B7A1-9DCD0A84F563}" srcOrd="1" destOrd="0" presId="urn:microsoft.com/office/officeart/2005/8/layout/orgChart1"/>
    <dgm:cxn modelId="{ECAC8664-945F-364F-BB17-0F64BF44605F}" type="presOf" srcId="{C3548ECA-4E03-3547-940E-4015ACD700EB}" destId="{908C2628-2C05-1E41-B759-2A271EC02F42}" srcOrd="0" destOrd="0" presId="urn:microsoft.com/office/officeart/2005/8/layout/orgChart1"/>
    <dgm:cxn modelId="{9181726E-64C6-8747-AA0A-A8A678806E89}" type="presOf" srcId="{16FD3084-9A43-AC43-8076-3D250DCBED0C}" destId="{8B3AA255-FECA-A847-8E74-173EA83EF609}" srcOrd="1" destOrd="0" presId="urn:microsoft.com/office/officeart/2005/8/layout/orgChart1"/>
    <dgm:cxn modelId="{6B961A76-DB9A-BC44-A18C-31F795ACE0D3}" type="presOf" srcId="{16FD3084-9A43-AC43-8076-3D250DCBED0C}" destId="{66F9CAC9-160B-5346-AD86-B7F56DD6496C}" srcOrd="0" destOrd="0" presId="urn:microsoft.com/office/officeart/2005/8/layout/orgChart1"/>
    <dgm:cxn modelId="{19AC687C-D5F2-8840-BA74-CC036C1471ED}" type="presOf" srcId="{2A5DE66D-C57E-B34B-9C22-06D4305B1F3F}" destId="{0E2A317F-05EB-5941-93F7-4596544D3DB0}" srcOrd="0" destOrd="0" presId="urn:microsoft.com/office/officeart/2005/8/layout/orgChart1"/>
    <dgm:cxn modelId="{A674568A-A23A-9D4E-BA68-2F7F7D34A109}" srcId="{2A5DE66D-C57E-B34B-9C22-06D4305B1F3F}" destId="{16FD3084-9A43-AC43-8076-3D250DCBED0C}" srcOrd="0" destOrd="0" parTransId="{EF41A301-42FF-ED45-93BB-AB194C19F298}" sibTransId="{D26D0732-0890-8548-AC38-76DA9F441756}"/>
    <dgm:cxn modelId="{E85D1392-47B8-024A-830E-11DB05541FF7}" type="presOf" srcId="{819A97DE-43B7-1C4C-9419-2CA651726339}" destId="{917E229F-58A2-1B40-B705-5DA57067BFAC}" srcOrd="0" destOrd="0" presId="urn:microsoft.com/office/officeart/2005/8/layout/orgChart1"/>
    <dgm:cxn modelId="{92A601BA-3368-3A43-BF30-ECCF6CD758EA}" srcId="{FB8B77EC-CEDF-E946-AA5D-6CF876DF7912}" destId="{7819F55E-6148-E045-9428-F0DE8A3A9D75}" srcOrd="0" destOrd="0" parTransId="{DF1B8194-4155-F344-869F-0622D3F88961}" sibTransId="{1563E1EA-1758-6442-B141-CB5DEB0C7A40}"/>
    <dgm:cxn modelId="{E374ABBA-0D7F-4644-ABA1-9C109DDD8449}" type="presOf" srcId="{C3548ECA-4E03-3547-940E-4015ACD700EB}" destId="{728A7A04-4ADB-4B48-AE29-9EBF914E0FE1}" srcOrd="1" destOrd="0" presId="urn:microsoft.com/office/officeart/2005/8/layout/orgChart1"/>
    <dgm:cxn modelId="{DE8F96C8-768D-4048-B055-3E9950D64EC6}" type="presOf" srcId="{A41134D5-7EC0-664E-AFCB-06D4AE69CE34}" destId="{B6460789-52F3-DA4A-AFE7-74C1B49DC1A3}" srcOrd="0" destOrd="0" presId="urn:microsoft.com/office/officeart/2005/8/layout/orgChart1"/>
    <dgm:cxn modelId="{E6BBF9CD-5B42-2A4D-BAC6-EFFFCE8FB09D}" type="presOf" srcId="{7819F55E-6148-E045-9428-F0DE8A3A9D75}" destId="{AF3F568E-B3BC-2740-BF18-B8264579A95F}" srcOrd="0" destOrd="0" presId="urn:microsoft.com/office/officeart/2005/8/layout/orgChart1"/>
    <dgm:cxn modelId="{E39E5DD0-C32B-3146-B587-B71792FCAFE7}" srcId="{16FD3084-9A43-AC43-8076-3D250DCBED0C}" destId="{1B49A8A7-BC8F-334B-AFC8-D5F193E4A47C}" srcOrd="0" destOrd="0" parTransId="{A41134D5-7EC0-664E-AFCB-06D4AE69CE34}" sibTransId="{3DBD9FD3-D2C2-9648-8AB8-F4D68DFCEB40}"/>
    <dgm:cxn modelId="{5AEDE9D2-1A97-E94A-BC37-AFF87127C333}" type="presOf" srcId="{1B49A8A7-BC8F-334B-AFC8-D5F193E4A47C}" destId="{E7947AE6-F403-9244-9288-C939B06D498F}" srcOrd="0" destOrd="0" presId="urn:microsoft.com/office/officeart/2005/8/layout/orgChart1"/>
    <dgm:cxn modelId="{0A11ECE6-1B5D-BA46-9163-607E8CF1454B}" srcId="{FB8B77EC-CEDF-E946-AA5D-6CF876DF7912}" destId="{DE381F44-2D02-204D-A242-1455F7EAFC99}" srcOrd="1" destOrd="0" parTransId="{A88BE87F-5391-354F-A917-07429DD5DD0F}" sibTransId="{8000AE1E-AA18-0049-8AF9-4D9EE22675A6}"/>
    <dgm:cxn modelId="{7E068B46-B03B-EC47-9367-4323C4EEB00B}" type="presParOf" srcId="{0E2A317F-05EB-5941-93F7-4596544D3DB0}" destId="{7A5B0881-185A-324A-8170-6C427E2B6CAD}" srcOrd="0" destOrd="0" presId="urn:microsoft.com/office/officeart/2005/8/layout/orgChart1"/>
    <dgm:cxn modelId="{CE40AD45-EB06-D14D-A11F-737434124879}" type="presParOf" srcId="{7A5B0881-185A-324A-8170-6C427E2B6CAD}" destId="{C641023D-652B-024F-95D1-DD699F05138A}" srcOrd="0" destOrd="0" presId="urn:microsoft.com/office/officeart/2005/8/layout/orgChart1"/>
    <dgm:cxn modelId="{07BB34DF-4CA1-8941-ADD7-91F9CC257977}" type="presParOf" srcId="{C641023D-652B-024F-95D1-DD699F05138A}" destId="{66F9CAC9-160B-5346-AD86-B7F56DD6496C}" srcOrd="0" destOrd="0" presId="urn:microsoft.com/office/officeart/2005/8/layout/orgChart1"/>
    <dgm:cxn modelId="{396F75B8-A071-B14F-AD7C-3A5E2166EEBD}" type="presParOf" srcId="{C641023D-652B-024F-95D1-DD699F05138A}" destId="{8B3AA255-FECA-A847-8E74-173EA83EF609}" srcOrd="1" destOrd="0" presId="urn:microsoft.com/office/officeart/2005/8/layout/orgChart1"/>
    <dgm:cxn modelId="{774BD925-2EE3-6F4F-9C77-1D09CAD92499}" type="presParOf" srcId="{7A5B0881-185A-324A-8170-6C427E2B6CAD}" destId="{3BEF0A47-D2E4-E74B-BF00-2784C5CE98F5}" srcOrd="1" destOrd="0" presId="urn:microsoft.com/office/officeart/2005/8/layout/orgChart1"/>
    <dgm:cxn modelId="{AA9A9FCE-34CC-E24F-9BC2-A7EFEA5DD422}" type="presParOf" srcId="{3BEF0A47-D2E4-E74B-BF00-2784C5CE98F5}" destId="{B6460789-52F3-DA4A-AFE7-74C1B49DC1A3}" srcOrd="0" destOrd="0" presId="urn:microsoft.com/office/officeart/2005/8/layout/orgChart1"/>
    <dgm:cxn modelId="{014287D0-C090-CF4F-B8E1-0D51A45BBE61}" type="presParOf" srcId="{3BEF0A47-D2E4-E74B-BF00-2784C5CE98F5}" destId="{5D920511-ECA0-0C46-9620-E6EBF6588E54}" srcOrd="1" destOrd="0" presId="urn:microsoft.com/office/officeart/2005/8/layout/orgChart1"/>
    <dgm:cxn modelId="{DA3D6449-D00C-7141-AD04-D081CF359F6C}" type="presParOf" srcId="{5D920511-ECA0-0C46-9620-E6EBF6588E54}" destId="{1269F30B-B0D9-B04C-90C9-AAB0DF85DF7F}" srcOrd="0" destOrd="0" presId="urn:microsoft.com/office/officeart/2005/8/layout/orgChart1"/>
    <dgm:cxn modelId="{23513A41-AEDD-3448-941A-81FBF891178D}" type="presParOf" srcId="{1269F30B-B0D9-B04C-90C9-AAB0DF85DF7F}" destId="{E7947AE6-F403-9244-9288-C939B06D498F}" srcOrd="0" destOrd="0" presId="urn:microsoft.com/office/officeart/2005/8/layout/orgChart1"/>
    <dgm:cxn modelId="{066698AD-2016-224D-B4D8-CCCB34ABA7FE}" type="presParOf" srcId="{1269F30B-B0D9-B04C-90C9-AAB0DF85DF7F}" destId="{23FCC5A2-5A2B-7B42-A348-FB3C93A6928E}" srcOrd="1" destOrd="0" presId="urn:microsoft.com/office/officeart/2005/8/layout/orgChart1"/>
    <dgm:cxn modelId="{353CE818-95E4-3245-9499-9BA80A50601E}" type="presParOf" srcId="{5D920511-ECA0-0C46-9620-E6EBF6588E54}" destId="{3BC61703-7D25-324D-9904-6DC8C217E210}" srcOrd="1" destOrd="0" presId="urn:microsoft.com/office/officeart/2005/8/layout/orgChart1"/>
    <dgm:cxn modelId="{DA06B221-A21A-3C45-A9B1-5D5DF3C478B7}" type="presParOf" srcId="{3BC61703-7D25-324D-9904-6DC8C217E210}" destId="{917E229F-58A2-1B40-B705-5DA57067BFAC}" srcOrd="0" destOrd="0" presId="urn:microsoft.com/office/officeart/2005/8/layout/orgChart1"/>
    <dgm:cxn modelId="{A23B4464-0698-5F4B-8216-A0B37400C2F5}" type="presParOf" srcId="{3BC61703-7D25-324D-9904-6DC8C217E210}" destId="{44595B42-835D-6C4F-A392-EDF3F276F435}" srcOrd="1" destOrd="0" presId="urn:microsoft.com/office/officeart/2005/8/layout/orgChart1"/>
    <dgm:cxn modelId="{A5B5E478-3D76-E044-9FC7-45E6724CFB46}" type="presParOf" srcId="{44595B42-835D-6C4F-A392-EDF3F276F435}" destId="{7169BFAD-AFEB-D346-9BD0-7D9B4DFBC1E5}" srcOrd="0" destOrd="0" presId="urn:microsoft.com/office/officeart/2005/8/layout/orgChart1"/>
    <dgm:cxn modelId="{C41D5125-F627-364C-91E5-52376AB7BCD1}" type="presParOf" srcId="{7169BFAD-AFEB-D346-9BD0-7D9B4DFBC1E5}" destId="{908C2628-2C05-1E41-B759-2A271EC02F42}" srcOrd="0" destOrd="0" presId="urn:microsoft.com/office/officeart/2005/8/layout/orgChart1"/>
    <dgm:cxn modelId="{F25D5EEF-3232-CF41-8C85-84A8BFA9743D}" type="presParOf" srcId="{7169BFAD-AFEB-D346-9BD0-7D9B4DFBC1E5}" destId="{728A7A04-4ADB-4B48-AE29-9EBF914E0FE1}" srcOrd="1" destOrd="0" presId="urn:microsoft.com/office/officeart/2005/8/layout/orgChart1"/>
    <dgm:cxn modelId="{9AB03167-5A0A-FD4B-9ACD-9C1A26893F55}" type="presParOf" srcId="{44595B42-835D-6C4F-A392-EDF3F276F435}" destId="{47D36DD9-78A8-A74F-89EE-ACE79C1CCFD0}" srcOrd="1" destOrd="0" presId="urn:microsoft.com/office/officeart/2005/8/layout/orgChart1"/>
    <dgm:cxn modelId="{676547B6-149D-3B48-8754-C1E0775B7404}" type="presParOf" srcId="{44595B42-835D-6C4F-A392-EDF3F276F435}" destId="{1B41C1E0-7EA7-DE4E-89FE-B0D68BD7F817}" srcOrd="2" destOrd="0" presId="urn:microsoft.com/office/officeart/2005/8/layout/orgChart1"/>
    <dgm:cxn modelId="{3D0E9477-1FBA-4D4B-B031-15E7641CAF7F}" type="presParOf" srcId="{5D920511-ECA0-0C46-9620-E6EBF6588E54}" destId="{AA6BEECD-9D1C-B743-81C3-60FE4C3A6E3C}" srcOrd="2" destOrd="0" presId="urn:microsoft.com/office/officeart/2005/8/layout/orgChart1"/>
    <dgm:cxn modelId="{AFE0BB39-9132-BF43-B933-5B28492CAA7D}" type="presParOf" srcId="{3BEF0A47-D2E4-E74B-BF00-2784C5CE98F5}" destId="{7F2531BE-97ED-8F48-9BE2-BB8D84787DB2}" srcOrd="2" destOrd="0" presId="urn:microsoft.com/office/officeart/2005/8/layout/orgChart1"/>
    <dgm:cxn modelId="{32EC9C49-350B-1A44-8C92-CF1A0481ED21}" type="presParOf" srcId="{3BEF0A47-D2E4-E74B-BF00-2784C5CE98F5}" destId="{DD8111F6-0241-B64F-9F9C-64C8CA7A371A}" srcOrd="3" destOrd="0" presId="urn:microsoft.com/office/officeart/2005/8/layout/orgChart1"/>
    <dgm:cxn modelId="{BA31A1C4-8043-D141-962D-3150F520D7BF}" type="presParOf" srcId="{DD8111F6-0241-B64F-9F9C-64C8CA7A371A}" destId="{BFDEAB6D-2C90-5240-AF38-20CBDA626EF7}" srcOrd="0" destOrd="0" presId="urn:microsoft.com/office/officeart/2005/8/layout/orgChart1"/>
    <dgm:cxn modelId="{80A673E7-68B3-0D42-AFB6-EECE9B26BB0F}" type="presParOf" srcId="{BFDEAB6D-2C90-5240-AF38-20CBDA626EF7}" destId="{5B8BB2CC-3F6F-1F43-9FF2-9B54A16ABF84}" srcOrd="0" destOrd="0" presId="urn:microsoft.com/office/officeart/2005/8/layout/orgChart1"/>
    <dgm:cxn modelId="{CAF12E4B-EE31-C549-9831-5098D50FE3FF}" type="presParOf" srcId="{BFDEAB6D-2C90-5240-AF38-20CBDA626EF7}" destId="{B6D0EC34-AA9C-AC46-B172-52A504AD2C35}" srcOrd="1" destOrd="0" presId="urn:microsoft.com/office/officeart/2005/8/layout/orgChart1"/>
    <dgm:cxn modelId="{816D8A45-5F07-D941-BCE4-A8ABF5BFB2C4}" type="presParOf" srcId="{DD8111F6-0241-B64F-9F9C-64C8CA7A371A}" destId="{EF4F9468-53B3-1446-9863-5691E595006F}" srcOrd="1" destOrd="0" presId="urn:microsoft.com/office/officeart/2005/8/layout/orgChart1"/>
    <dgm:cxn modelId="{6C89382E-3E38-2341-9573-EC4F84700539}" type="presParOf" srcId="{EF4F9468-53B3-1446-9863-5691E595006F}" destId="{68E36B3E-32C9-A745-9232-15BC2CE12D89}" srcOrd="0" destOrd="0" presId="urn:microsoft.com/office/officeart/2005/8/layout/orgChart1"/>
    <dgm:cxn modelId="{305BF4D6-EAA4-D144-B1C0-39FCBC80A65C}" type="presParOf" srcId="{EF4F9468-53B3-1446-9863-5691E595006F}" destId="{1ACF7D39-A25D-4345-8267-648C2B941039}" srcOrd="1" destOrd="0" presId="urn:microsoft.com/office/officeart/2005/8/layout/orgChart1"/>
    <dgm:cxn modelId="{DB761E3B-AF57-4849-A76E-3F76476FDF49}" type="presParOf" srcId="{1ACF7D39-A25D-4345-8267-648C2B941039}" destId="{049D6F74-1847-5443-9CA2-015E2FC0E5AD}" srcOrd="0" destOrd="0" presId="urn:microsoft.com/office/officeart/2005/8/layout/orgChart1"/>
    <dgm:cxn modelId="{1CA235FD-310A-4840-A449-0EC4C436FAB3}" type="presParOf" srcId="{049D6F74-1847-5443-9CA2-015E2FC0E5AD}" destId="{AF3F568E-B3BC-2740-BF18-B8264579A95F}" srcOrd="0" destOrd="0" presId="urn:microsoft.com/office/officeart/2005/8/layout/orgChart1"/>
    <dgm:cxn modelId="{C3E4F329-A4AC-264C-A018-9D9AF4C624B1}" type="presParOf" srcId="{049D6F74-1847-5443-9CA2-015E2FC0E5AD}" destId="{BE1C53B2-FB4A-E34E-B7A1-9DCD0A84F563}" srcOrd="1" destOrd="0" presId="urn:microsoft.com/office/officeart/2005/8/layout/orgChart1"/>
    <dgm:cxn modelId="{5326EB6A-BE7D-8A47-A38A-00C960BA364E}" type="presParOf" srcId="{1ACF7D39-A25D-4345-8267-648C2B941039}" destId="{836BEB0E-3968-5346-95EE-FBDC5791A7A0}" srcOrd="1" destOrd="0" presId="urn:microsoft.com/office/officeart/2005/8/layout/orgChart1"/>
    <dgm:cxn modelId="{7885BE9E-174F-824B-AF02-1275A723568B}" type="presParOf" srcId="{1ACF7D39-A25D-4345-8267-648C2B941039}" destId="{07ECB384-9D9E-F247-BBB2-448DA8DED0D9}" srcOrd="2" destOrd="0" presId="urn:microsoft.com/office/officeart/2005/8/layout/orgChart1"/>
    <dgm:cxn modelId="{C177594B-2782-CC48-9C18-32935BB7ADEC}" type="presParOf" srcId="{EF4F9468-53B3-1446-9863-5691E595006F}" destId="{068CC5CA-6F01-A647-A93A-993E6DB17A6C}" srcOrd="2" destOrd="0" presId="urn:microsoft.com/office/officeart/2005/8/layout/orgChart1"/>
    <dgm:cxn modelId="{928CC102-9596-5F42-80CD-0984EB996853}" type="presParOf" srcId="{EF4F9468-53B3-1446-9863-5691E595006F}" destId="{47DA0F8D-10DA-B341-94D2-5DCB4CF1F651}" srcOrd="3" destOrd="0" presId="urn:microsoft.com/office/officeart/2005/8/layout/orgChart1"/>
    <dgm:cxn modelId="{38FAEAA2-E31B-C94D-AE89-73411E82D5B8}" type="presParOf" srcId="{47DA0F8D-10DA-B341-94D2-5DCB4CF1F651}" destId="{EC662622-7190-BC4E-BAEB-69FA9A33D109}" srcOrd="0" destOrd="0" presId="urn:microsoft.com/office/officeart/2005/8/layout/orgChart1"/>
    <dgm:cxn modelId="{80C0A908-E9D1-3C46-9B08-A8986AAA566C}" type="presParOf" srcId="{EC662622-7190-BC4E-BAEB-69FA9A33D109}" destId="{79E39201-6EFF-9F4F-9607-1085E4840403}" srcOrd="0" destOrd="0" presId="urn:microsoft.com/office/officeart/2005/8/layout/orgChart1"/>
    <dgm:cxn modelId="{2A8DE0CF-FB25-F641-B5CC-F42D620A246D}" type="presParOf" srcId="{EC662622-7190-BC4E-BAEB-69FA9A33D109}" destId="{A11C697B-CC29-E247-AB75-BD039515D8EE}" srcOrd="1" destOrd="0" presId="urn:microsoft.com/office/officeart/2005/8/layout/orgChart1"/>
    <dgm:cxn modelId="{5F7FAB4B-C279-C24E-B2F1-32DBACDA44D3}" type="presParOf" srcId="{47DA0F8D-10DA-B341-94D2-5DCB4CF1F651}" destId="{AABE8E86-5FF0-4C47-8D85-4B79DD35A643}" srcOrd="1" destOrd="0" presId="urn:microsoft.com/office/officeart/2005/8/layout/orgChart1"/>
    <dgm:cxn modelId="{1493D343-244F-A642-9B40-FFD9BED01022}" type="presParOf" srcId="{47DA0F8D-10DA-B341-94D2-5DCB4CF1F651}" destId="{A43C7F50-422D-194C-9BBD-78340DAB4A8D}" srcOrd="2" destOrd="0" presId="urn:microsoft.com/office/officeart/2005/8/layout/orgChart1"/>
    <dgm:cxn modelId="{B03F7CE6-60D2-E14D-98E0-EAA6E6403FA9}" type="presParOf" srcId="{DD8111F6-0241-B64F-9F9C-64C8CA7A371A}" destId="{DC1ABD94-C893-1544-A994-E0E95FF9C83E}" srcOrd="2" destOrd="0" presId="urn:microsoft.com/office/officeart/2005/8/layout/orgChart1"/>
    <dgm:cxn modelId="{E6AF7870-E4C0-7042-AAAF-27144DC50707}" type="presParOf" srcId="{7A5B0881-185A-324A-8170-6C427E2B6CAD}" destId="{20CAFEAC-8F5E-604F-8083-2F5DC16FF01C}" srcOrd="2" destOrd="0" presId="urn:microsoft.com/office/officeart/2005/8/layout/orgChart1"/>
  </dgm:cxnLst>
  <dgm:bg>
    <a:solidFill>
      <a:srgbClr val="FFC000">
        <a:alpha val="27000"/>
      </a:srgbClr>
    </a:solidFill>
  </dgm:bg>
  <dgm:whole>
    <a:ln w="57150">
      <a:solidFill>
        <a:schemeClr val="bg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4A3477-73DC-024C-927F-7E1A59C55AD7}" type="doc">
      <dgm:prSet loTypeId="urn:microsoft.com/office/officeart/2005/8/layout/hierarchy4" loCatId="" qsTypeId="urn:microsoft.com/office/officeart/2005/8/quickstyle/simple1" qsCatId="simple" csTypeId="urn:microsoft.com/office/officeart/2005/8/colors/accent1_2" csCatId="accent1" phldr="1"/>
      <dgm:spPr/>
      <dgm:t>
        <a:bodyPr/>
        <a:lstStyle/>
        <a:p>
          <a:endParaRPr lang="en-US"/>
        </a:p>
      </dgm:t>
    </dgm:pt>
    <dgm:pt modelId="{130C51DE-4E1A-7044-8558-58298F86D78E}">
      <dgm:prSet phldrT="[Text]"/>
      <dgm:spPr/>
      <dgm:t>
        <a:bodyPr/>
        <a:lstStyle/>
        <a:p>
          <a:r>
            <a:rPr lang="en-US" dirty="0"/>
            <a:t>Quick Facts about Leiomyosarcoma:</a:t>
          </a:r>
        </a:p>
      </dgm:t>
    </dgm:pt>
    <dgm:pt modelId="{BFA6ECB6-8377-9641-886C-447D0DAEE7C1}" type="parTrans" cxnId="{BF9134B2-9586-3B45-ADEA-CE2DCC095BA7}">
      <dgm:prSet/>
      <dgm:spPr/>
      <dgm:t>
        <a:bodyPr/>
        <a:lstStyle/>
        <a:p>
          <a:endParaRPr lang="en-US"/>
        </a:p>
      </dgm:t>
    </dgm:pt>
    <dgm:pt modelId="{F94FDE4C-3CBF-8848-A751-E5F8185223B0}" type="sibTrans" cxnId="{BF9134B2-9586-3B45-ADEA-CE2DCC095BA7}">
      <dgm:prSet/>
      <dgm:spPr/>
      <dgm:t>
        <a:bodyPr/>
        <a:lstStyle/>
        <a:p>
          <a:endParaRPr lang="en-US"/>
        </a:p>
      </dgm:t>
    </dgm:pt>
    <dgm:pt modelId="{C5A346CA-2FC4-9048-9FF2-F27636BCA326}">
      <dgm:prSet phldrT="[Text]"/>
      <dgm:spPr/>
      <dgm:t>
        <a:bodyPr/>
        <a:lstStyle/>
        <a:p>
          <a:r>
            <a:rPr lang="en-US" dirty="0"/>
            <a:t>Rare, highly malignant tumor of the abdomen.</a:t>
          </a:r>
        </a:p>
      </dgm:t>
    </dgm:pt>
    <dgm:pt modelId="{BAA08A58-2B1B-0845-8829-233F3D7BEF53}" type="parTrans" cxnId="{30B2C6B1-1569-3B4F-B685-0858CC1C8983}">
      <dgm:prSet/>
      <dgm:spPr/>
      <dgm:t>
        <a:bodyPr/>
        <a:lstStyle/>
        <a:p>
          <a:endParaRPr lang="en-US"/>
        </a:p>
      </dgm:t>
    </dgm:pt>
    <dgm:pt modelId="{FBF0B376-723D-8645-A222-4ADE8EE4460B}" type="sibTrans" cxnId="{30B2C6B1-1569-3B4F-B685-0858CC1C8983}">
      <dgm:prSet/>
      <dgm:spPr/>
      <dgm:t>
        <a:bodyPr/>
        <a:lstStyle/>
        <a:p>
          <a:endParaRPr lang="en-US"/>
        </a:p>
      </dgm:t>
    </dgm:pt>
    <dgm:pt modelId="{BC98A5C9-437B-054E-8182-EA748637361F}">
      <dgm:prSet phldrT="[Text]"/>
      <dgm:spPr/>
      <dgm:t>
        <a:bodyPr/>
        <a:lstStyle/>
        <a:p>
          <a:r>
            <a:rPr lang="en-US" dirty="0"/>
            <a:t>Surgical resection is the effective management</a:t>
          </a:r>
        </a:p>
        <a:p>
          <a:r>
            <a:rPr lang="en-US" dirty="0"/>
            <a:t>(5-year survival rate</a:t>
          </a:r>
        </a:p>
        <a:p>
          <a:r>
            <a:rPr lang="en-US" dirty="0"/>
            <a:t>40-50%)</a:t>
          </a:r>
        </a:p>
      </dgm:t>
    </dgm:pt>
    <dgm:pt modelId="{860039CD-0CD7-5049-ACC5-0B9215BF3B68}" type="parTrans" cxnId="{520AEDC3-5F5A-734E-8A38-ACB8792CA605}">
      <dgm:prSet/>
      <dgm:spPr/>
      <dgm:t>
        <a:bodyPr/>
        <a:lstStyle/>
        <a:p>
          <a:endParaRPr lang="en-US"/>
        </a:p>
      </dgm:t>
    </dgm:pt>
    <dgm:pt modelId="{0E95ECAF-BFDF-7442-B901-A3661D430A71}" type="sibTrans" cxnId="{520AEDC3-5F5A-734E-8A38-ACB8792CA605}">
      <dgm:prSet/>
      <dgm:spPr/>
      <dgm:t>
        <a:bodyPr/>
        <a:lstStyle/>
        <a:p>
          <a:endParaRPr lang="en-US"/>
        </a:p>
      </dgm:t>
    </dgm:pt>
    <dgm:pt modelId="{4903BC2E-F8B4-0549-8E60-CB296233C354}">
      <dgm:prSet phldrT="[Text]"/>
      <dgm:spPr/>
      <dgm:t>
        <a:bodyPr/>
        <a:lstStyle/>
        <a:p>
          <a:r>
            <a:rPr lang="en-US" dirty="0"/>
            <a:t>Chemotherapy response &lt;40 %</a:t>
          </a:r>
        </a:p>
      </dgm:t>
    </dgm:pt>
    <dgm:pt modelId="{7F8C502D-07C8-6648-9796-105BFFC3AECA}" type="parTrans" cxnId="{40457DBE-66CF-0244-A762-502E324DC35C}">
      <dgm:prSet/>
      <dgm:spPr/>
      <dgm:t>
        <a:bodyPr/>
        <a:lstStyle/>
        <a:p>
          <a:endParaRPr lang="en-US"/>
        </a:p>
      </dgm:t>
    </dgm:pt>
    <dgm:pt modelId="{4246BD65-456E-1645-ADD2-4AFE7FA37CA5}" type="sibTrans" cxnId="{40457DBE-66CF-0244-A762-502E324DC35C}">
      <dgm:prSet/>
      <dgm:spPr/>
      <dgm:t>
        <a:bodyPr/>
        <a:lstStyle/>
        <a:p>
          <a:endParaRPr lang="en-US"/>
        </a:p>
      </dgm:t>
    </dgm:pt>
    <dgm:pt modelId="{2CB737C9-4733-D149-A579-83994296F27A}">
      <dgm:prSet phldrT="[Text]"/>
      <dgm:spPr/>
      <dgm:t>
        <a:bodyPr/>
        <a:lstStyle/>
        <a:p>
          <a:r>
            <a:rPr lang="en-US" dirty="0"/>
            <a:t>5-year survival rate</a:t>
          </a:r>
        </a:p>
        <a:p>
          <a:r>
            <a:rPr lang="en-US" dirty="0"/>
            <a:t>40-50%</a:t>
          </a:r>
        </a:p>
      </dgm:t>
    </dgm:pt>
    <dgm:pt modelId="{6F4C4FA0-711B-5342-A6BE-D96335F01631}" type="parTrans" cxnId="{BF4DFAA9-84B8-0B41-A78C-9A43FE3B8F40}">
      <dgm:prSet/>
      <dgm:spPr/>
      <dgm:t>
        <a:bodyPr/>
        <a:lstStyle/>
        <a:p>
          <a:endParaRPr lang="en-US"/>
        </a:p>
      </dgm:t>
    </dgm:pt>
    <dgm:pt modelId="{C9B09B8D-AD70-5743-8175-A73420767AD0}" type="sibTrans" cxnId="{BF4DFAA9-84B8-0B41-A78C-9A43FE3B8F40}">
      <dgm:prSet/>
      <dgm:spPr/>
      <dgm:t>
        <a:bodyPr/>
        <a:lstStyle/>
        <a:p>
          <a:endParaRPr lang="en-US"/>
        </a:p>
      </dgm:t>
    </dgm:pt>
    <dgm:pt modelId="{B8A05CA2-01A5-D345-9D00-9C67C11F9FFD}">
      <dgm:prSet phldrT="[Text]"/>
      <dgm:spPr/>
      <dgm:t>
        <a:bodyPr/>
        <a:lstStyle/>
        <a:p>
          <a:r>
            <a:rPr lang="en-US" b="0" i="0" u="none" dirty="0"/>
            <a:t>Sometimes, it is mistaken for many other types of tumors and benign growths, including uterine fibroids.</a:t>
          </a:r>
          <a:endParaRPr lang="en-US" dirty="0"/>
        </a:p>
      </dgm:t>
    </dgm:pt>
    <dgm:pt modelId="{46F62519-C11A-2A47-8977-6C493C483672}" type="parTrans" cxnId="{0D1D6ADD-A03B-C845-B024-487C2221B3B1}">
      <dgm:prSet/>
      <dgm:spPr/>
      <dgm:t>
        <a:bodyPr/>
        <a:lstStyle/>
        <a:p>
          <a:endParaRPr lang="en-US"/>
        </a:p>
      </dgm:t>
    </dgm:pt>
    <dgm:pt modelId="{1AD439A2-096C-5D4C-808E-84247D3DC7E0}" type="sibTrans" cxnId="{0D1D6ADD-A03B-C845-B024-487C2221B3B1}">
      <dgm:prSet/>
      <dgm:spPr/>
      <dgm:t>
        <a:bodyPr/>
        <a:lstStyle/>
        <a:p>
          <a:endParaRPr lang="en-US"/>
        </a:p>
      </dgm:t>
    </dgm:pt>
    <dgm:pt modelId="{DB8DCB4B-2BBE-084F-B13E-2C04EE22E6D9}" type="pres">
      <dgm:prSet presAssocID="{D34A3477-73DC-024C-927F-7E1A59C55AD7}" presName="Name0" presStyleCnt="0">
        <dgm:presLayoutVars>
          <dgm:chPref val="1"/>
          <dgm:dir/>
          <dgm:animOne val="branch"/>
          <dgm:animLvl val="lvl"/>
          <dgm:resizeHandles/>
        </dgm:presLayoutVars>
      </dgm:prSet>
      <dgm:spPr/>
    </dgm:pt>
    <dgm:pt modelId="{E634A9C7-1384-A646-ABFE-2882D9D8AF6B}" type="pres">
      <dgm:prSet presAssocID="{130C51DE-4E1A-7044-8558-58298F86D78E}" presName="vertOne" presStyleCnt="0"/>
      <dgm:spPr/>
    </dgm:pt>
    <dgm:pt modelId="{6DC06E83-E994-6C48-910E-53FEAE82CECC}" type="pres">
      <dgm:prSet presAssocID="{130C51DE-4E1A-7044-8558-58298F86D78E}" presName="txOne" presStyleLbl="node0" presStyleIdx="0" presStyleCnt="1" custScaleY="22528">
        <dgm:presLayoutVars>
          <dgm:chPref val="3"/>
        </dgm:presLayoutVars>
      </dgm:prSet>
      <dgm:spPr/>
    </dgm:pt>
    <dgm:pt modelId="{9523FAB8-30F2-7441-BB8D-BF30F78BDCDD}" type="pres">
      <dgm:prSet presAssocID="{130C51DE-4E1A-7044-8558-58298F86D78E}" presName="parTransOne" presStyleCnt="0"/>
      <dgm:spPr/>
    </dgm:pt>
    <dgm:pt modelId="{827C1681-A1A8-FA4D-9B75-5C5902A4A363}" type="pres">
      <dgm:prSet presAssocID="{130C51DE-4E1A-7044-8558-58298F86D78E}" presName="horzOne" presStyleCnt="0"/>
      <dgm:spPr/>
    </dgm:pt>
    <dgm:pt modelId="{48F8AE69-86FE-DC43-8FA9-D6779152D779}" type="pres">
      <dgm:prSet presAssocID="{C5A346CA-2FC4-9048-9FF2-F27636BCA326}" presName="vertTwo" presStyleCnt="0"/>
      <dgm:spPr/>
    </dgm:pt>
    <dgm:pt modelId="{545D9229-46A9-564D-8E7A-1604C30A413A}" type="pres">
      <dgm:prSet presAssocID="{C5A346CA-2FC4-9048-9FF2-F27636BCA326}" presName="txTwo" presStyleLbl="node2" presStyleIdx="0" presStyleCnt="2" custScaleY="35334">
        <dgm:presLayoutVars>
          <dgm:chPref val="3"/>
        </dgm:presLayoutVars>
      </dgm:prSet>
      <dgm:spPr/>
    </dgm:pt>
    <dgm:pt modelId="{0A7A2A6B-275B-E645-A985-A23ADA0F6E35}" type="pres">
      <dgm:prSet presAssocID="{C5A346CA-2FC4-9048-9FF2-F27636BCA326}" presName="parTransTwo" presStyleCnt="0"/>
      <dgm:spPr/>
    </dgm:pt>
    <dgm:pt modelId="{9376E752-DCBB-4B4B-884D-1770DB177B4E}" type="pres">
      <dgm:prSet presAssocID="{C5A346CA-2FC4-9048-9FF2-F27636BCA326}" presName="horzTwo" presStyleCnt="0"/>
      <dgm:spPr/>
    </dgm:pt>
    <dgm:pt modelId="{8B5A40CC-E0B5-CC40-A0C5-9A1E8BEAEC95}" type="pres">
      <dgm:prSet presAssocID="{BC98A5C9-437B-054E-8182-EA748637361F}" presName="vertThree" presStyleCnt="0"/>
      <dgm:spPr/>
    </dgm:pt>
    <dgm:pt modelId="{92BC3C4F-F8E4-894D-AC63-356B7E14AFA7}" type="pres">
      <dgm:prSet presAssocID="{BC98A5C9-437B-054E-8182-EA748637361F}" presName="txThree" presStyleLbl="node3" presStyleIdx="0" presStyleCnt="3">
        <dgm:presLayoutVars>
          <dgm:chPref val="3"/>
        </dgm:presLayoutVars>
      </dgm:prSet>
      <dgm:spPr/>
    </dgm:pt>
    <dgm:pt modelId="{842B4C56-60A2-1940-B232-1C0E70DEA062}" type="pres">
      <dgm:prSet presAssocID="{BC98A5C9-437B-054E-8182-EA748637361F}" presName="horzThree" presStyleCnt="0"/>
      <dgm:spPr/>
    </dgm:pt>
    <dgm:pt modelId="{DB616F36-EB80-5F4D-AEDB-47788AEE0560}" type="pres">
      <dgm:prSet presAssocID="{0E95ECAF-BFDF-7442-B901-A3661D430A71}" presName="sibSpaceThree" presStyleCnt="0"/>
      <dgm:spPr/>
    </dgm:pt>
    <dgm:pt modelId="{9F8530CB-D2FC-964E-9F8C-B1EA9CA7C944}" type="pres">
      <dgm:prSet presAssocID="{4903BC2E-F8B4-0549-8E60-CB296233C354}" presName="vertThree" presStyleCnt="0"/>
      <dgm:spPr/>
    </dgm:pt>
    <dgm:pt modelId="{0BC9BFDC-BF3F-3D48-B509-75E88368ED25}" type="pres">
      <dgm:prSet presAssocID="{4903BC2E-F8B4-0549-8E60-CB296233C354}" presName="txThree" presStyleLbl="node3" presStyleIdx="1" presStyleCnt="3">
        <dgm:presLayoutVars>
          <dgm:chPref val="3"/>
        </dgm:presLayoutVars>
      </dgm:prSet>
      <dgm:spPr/>
    </dgm:pt>
    <dgm:pt modelId="{9F8DD9C8-6A0A-D346-B0B6-B1C0C19C20DD}" type="pres">
      <dgm:prSet presAssocID="{4903BC2E-F8B4-0549-8E60-CB296233C354}" presName="horzThree" presStyleCnt="0"/>
      <dgm:spPr/>
    </dgm:pt>
    <dgm:pt modelId="{9AC3A07A-CF60-F94A-BC9F-90C7B67A881E}" type="pres">
      <dgm:prSet presAssocID="{FBF0B376-723D-8645-A222-4ADE8EE4460B}" presName="sibSpaceTwo" presStyleCnt="0"/>
      <dgm:spPr/>
    </dgm:pt>
    <dgm:pt modelId="{22E86E4B-74F7-A246-B17D-63F3ACEC592C}" type="pres">
      <dgm:prSet presAssocID="{2CB737C9-4733-D149-A579-83994296F27A}" presName="vertTwo" presStyleCnt="0"/>
      <dgm:spPr/>
    </dgm:pt>
    <dgm:pt modelId="{2CD2C5CD-8BAC-834E-AFDD-8F3BE8E8190C}" type="pres">
      <dgm:prSet presAssocID="{2CB737C9-4733-D149-A579-83994296F27A}" presName="txTwo" presStyleLbl="node2" presStyleIdx="1" presStyleCnt="2" custScaleY="34325">
        <dgm:presLayoutVars>
          <dgm:chPref val="3"/>
        </dgm:presLayoutVars>
      </dgm:prSet>
      <dgm:spPr/>
    </dgm:pt>
    <dgm:pt modelId="{360E152C-F2F5-FE4E-89F5-ADCB48395FD9}" type="pres">
      <dgm:prSet presAssocID="{2CB737C9-4733-D149-A579-83994296F27A}" presName="parTransTwo" presStyleCnt="0"/>
      <dgm:spPr/>
    </dgm:pt>
    <dgm:pt modelId="{A2CA8DB5-1B48-F34E-900E-CBBE14E874FE}" type="pres">
      <dgm:prSet presAssocID="{2CB737C9-4733-D149-A579-83994296F27A}" presName="horzTwo" presStyleCnt="0"/>
      <dgm:spPr/>
    </dgm:pt>
    <dgm:pt modelId="{D13E79DE-4FE5-BA40-80D5-76CF9FD5F7F2}" type="pres">
      <dgm:prSet presAssocID="{B8A05CA2-01A5-D345-9D00-9C67C11F9FFD}" presName="vertThree" presStyleCnt="0"/>
      <dgm:spPr/>
    </dgm:pt>
    <dgm:pt modelId="{B40623E1-C4FF-F542-B432-233CFB2E629E}" type="pres">
      <dgm:prSet presAssocID="{B8A05CA2-01A5-D345-9D00-9C67C11F9FFD}" presName="txThree" presStyleLbl="node3" presStyleIdx="2" presStyleCnt="3">
        <dgm:presLayoutVars>
          <dgm:chPref val="3"/>
        </dgm:presLayoutVars>
      </dgm:prSet>
      <dgm:spPr/>
    </dgm:pt>
    <dgm:pt modelId="{5C89762E-193C-A44B-AD45-0918B7224F93}" type="pres">
      <dgm:prSet presAssocID="{B8A05CA2-01A5-D345-9D00-9C67C11F9FFD}" presName="horzThree" presStyleCnt="0"/>
      <dgm:spPr/>
    </dgm:pt>
  </dgm:ptLst>
  <dgm:cxnLst>
    <dgm:cxn modelId="{8F6BDD19-5A06-5C44-A445-BFAEDB23E3FC}" type="presOf" srcId="{C5A346CA-2FC4-9048-9FF2-F27636BCA326}" destId="{545D9229-46A9-564D-8E7A-1604C30A413A}" srcOrd="0" destOrd="0" presId="urn:microsoft.com/office/officeart/2005/8/layout/hierarchy4"/>
    <dgm:cxn modelId="{3D355448-0DB7-D141-9A4F-8F5D41057B0F}" type="presOf" srcId="{B8A05CA2-01A5-D345-9D00-9C67C11F9FFD}" destId="{B40623E1-C4FF-F542-B432-233CFB2E629E}" srcOrd="0" destOrd="0" presId="urn:microsoft.com/office/officeart/2005/8/layout/hierarchy4"/>
    <dgm:cxn modelId="{D96F7C4C-C67B-764D-A60C-C4C6F675F7F2}" type="presOf" srcId="{2CB737C9-4733-D149-A579-83994296F27A}" destId="{2CD2C5CD-8BAC-834E-AFDD-8F3BE8E8190C}" srcOrd="0" destOrd="0" presId="urn:microsoft.com/office/officeart/2005/8/layout/hierarchy4"/>
    <dgm:cxn modelId="{F4343883-9BF2-A841-8EDA-7B0992FB7152}" type="presOf" srcId="{130C51DE-4E1A-7044-8558-58298F86D78E}" destId="{6DC06E83-E994-6C48-910E-53FEAE82CECC}" srcOrd="0" destOrd="0" presId="urn:microsoft.com/office/officeart/2005/8/layout/hierarchy4"/>
    <dgm:cxn modelId="{00C2E69D-E233-D54B-A6D1-A0F765A0D4FE}" type="presOf" srcId="{BC98A5C9-437B-054E-8182-EA748637361F}" destId="{92BC3C4F-F8E4-894D-AC63-356B7E14AFA7}" srcOrd="0" destOrd="0" presId="urn:microsoft.com/office/officeart/2005/8/layout/hierarchy4"/>
    <dgm:cxn modelId="{BF4DFAA9-84B8-0B41-A78C-9A43FE3B8F40}" srcId="{130C51DE-4E1A-7044-8558-58298F86D78E}" destId="{2CB737C9-4733-D149-A579-83994296F27A}" srcOrd="1" destOrd="0" parTransId="{6F4C4FA0-711B-5342-A6BE-D96335F01631}" sibTransId="{C9B09B8D-AD70-5743-8175-A73420767AD0}"/>
    <dgm:cxn modelId="{30B2C6B1-1569-3B4F-B685-0858CC1C8983}" srcId="{130C51DE-4E1A-7044-8558-58298F86D78E}" destId="{C5A346CA-2FC4-9048-9FF2-F27636BCA326}" srcOrd="0" destOrd="0" parTransId="{BAA08A58-2B1B-0845-8829-233F3D7BEF53}" sibTransId="{FBF0B376-723D-8645-A222-4ADE8EE4460B}"/>
    <dgm:cxn modelId="{BF9134B2-9586-3B45-ADEA-CE2DCC095BA7}" srcId="{D34A3477-73DC-024C-927F-7E1A59C55AD7}" destId="{130C51DE-4E1A-7044-8558-58298F86D78E}" srcOrd="0" destOrd="0" parTransId="{BFA6ECB6-8377-9641-886C-447D0DAEE7C1}" sibTransId="{F94FDE4C-3CBF-8848-A751-E5F8185223B0}"/>
    <dgm:cxn modelId="{2BBC4FBC-6474-A544-8AFA-2A8D1B6D0345}" type="presOf" srcId="{4903BC2E-F8B4-0549-8E60-CB296233C354}" destId="{0BC9BFDC-BF3F-3D48-B509-75E88368ED25}" srcOrd="0" destOrd="0" presId="urn:microsoft.com/office/officeart/2005/8/layout/hierarchy4"/>
    <dgm:cxn modelId="{40457DBE-66CF-0244-A762-502E324DC35C}" srcId="{C5A346CA-2FC4-9048-9FF2-F27636BCA326}" destId="{4903BC2E-F8B4-0549-8E60-CB296233C354}" srcOrd="1" destOrd="0" parTransId="{7F8C502D-07C8-6648-9796-105BFFC3AECA}" sibTransId="{4246BD65-456E-1645-ADD2-4AFE7FA37CA5}"/>
    <dgm:cxn modelId="{520AEDC3-5F5A-734E-8A38-ACB8792CA605}" srcId="{C5A346CA-2FC4-9048-9FF2-F27636BCA326}" destId="{BC98A5C9-437B-054E-8182-EA748637361F}" srcOrd="0" destOrd="0" parTransId="{860039CD-0CD7-5049-ACC5-0B9215BF3B68}" sibTransId="{0E95ECAF-BFDF-7442-B901-A3661D430A71}"/>
    <dgm:cxn modelId="{0D1D6ADD-A03B-C845-B024-487C2221B3B1}" srcId="{2CB737C9-4733-D149-A579-83994296F27A}" destId="{B8A05CA2-01A5-D345-9D00-9C67C11F9FFD}" srcOrd="0" destOrd="0" parTransId="{46F62519-C11A-2A47-8977-6C493C483672}" sibTransId="{1AD439A2-096C-5D4C-808E-84247D3DC7E0}"/>
    <dgm:cxn modelId="{AF670CF3-663F-0D4C-9310-89C82BF7CF65}" type="presOf" srcId="{D34A3477-73DC-024C-927F-7E1A59C55AD7}" destId="{DB8DCB4B-2BBE-084F-B13E-2C04EE22E6D9}" srcOrd="0" destOrd="0" presId="urn:microsoft.com/office/officeart/2005/8/layout/hierarchy4"/>
    <dgm:cxn modelId="{AD06A585-CE64-3346-8A44-BBF325A5D342}" type="presParOf" srcId="{DB8DCB4B-2BBE-084F-B13E-2C04EE22E6D9}" destId="{E634A9C7-1384-A646-ABFE-2882D9D8AF6B}" srcOrd="0" destOrd="0" presId="urn:microsoft.com/office/officeart/2005/8/layout/hierarchy4"/>
    <dgm:cxn modelId="{15B1F811-995F-2345-BA46-7661214DA86C}" type="presParOf" srcId="{E634A9C7-1384-A646-ABFE-2882D9D8AF6B}" destId="{6DC06E83-E994-6C48-910E-53FEAE82CECC}" srcOrd="0" destOrd="0" presId="urn:microsoft.com/office/officeart/2005/8/layout/hierarchy4"/>
    <dgm:cxn modelId="{E77404FD-3BBE-B24B-A7F3-C19C3ED6763F}" type="presParOf" srcId="{E634A9C7-1384-A646-ABFE-2882D9D8AF6B}" destId="{9523FAB8-30F2-7441-BB8D-BF30F78BDCDD}" srcOrd="1" destOrd="0" presId="urn:microsoft.com/office/officeart/2005/8/layout/hierarchy4"/>
    <dgm:cxn modelId="{C6080C63-F236-C349-992A-7823C68371EF}" type="presParOf" srcId="{E634A9C7-1384-A646-ABFE-2882D9D8AF6B}" destId="{827C1681-A1A8-FA4D-9B75-5C5902A4A363}" srcOrd="2" destOrd="0" presId="urn:microsoft.com/office/officeart/2005/8/layout/hierarchy4"/>
    <dgm:cxn modelId="{3D9978E1-39E9-154F-A0FB-3C5270CF6447}" type="presParOf" srcId="{827C1681-A1A8-FA4D-9B75-5C5902A4A363}" destId="{48F8AE69-86FE-DC43-8FA9-D6779152D779}" srcOrd="0" destOrd="0" presId="urn:microsoft.com/office/officeart/2005/8/layout/hierarchy4"/>
    <dgm:cxn modelId="{1D520617-99CE-844E-8053-9DEA0D257F91}" type="presParOf" srcId="{48F8AE69-86FE-DC43-8FA9-D6779152D779}" destId="{545D9229-46A9-564D-8E7A-1604C30A413A}" srcOrd="0" destOrd="0" presId="urn:microsoft.com/office/officeart/2005/8/layout/hierarchy4"/>
    <dgm:cxn modelId="{514D6A4B-A114-4E46-BD36-6495C38FF65E}" type="presParOf" srcId="{48F8AE69-86FE-DC43-8FA9-D6779152D779}" destId="{0A7A2A6B-275B-E645-A985-A23ADA0F6E35}" srcOrd="1" destOrd="0" presId="urn:microsoft.com/office/officeart/2005/8/layout/hierarchy4"/>
    <dgm:cxn modelId="{92E669C4-AEC3-244A-80A5-E70F83268484}" type="presParOf" srcId="{48F8AE69-86FE-DC43-8FA9-D6779152D779}" destId="{9376E752-DCBB-4B4B-884D-1770DB177B4E}" srcOrd="2" destOrd="0" presId="urn:microsoft.com/office/officeart/2005/8/layout/hierarchy4"/>
    <dgm:cxn modelId="{376AA461-8035-BE4E-9086-351E9E7D1664}" type="presParOf" srcId="{9376E752-DCBB-4B4B-884D-1770DB177B4E}" destId="{8B5A40CC-E0B5-CC40-A0C5-9A1E8BEAEC95}" srcOrd="0" destOrd="0" presId="urn:microsoft.com/office/officeart/2005/8/layout/hierarchy4"/>
    <dgm:cxn modelId="{B752CB23-B368-C146-8E28-9FD54388E580}" type="presParOf" srcId="{8B5A40CC-E0B5-CC40-A0C5-9A1E8BEAEC95}" destId="{92BC3C4F-F8E4-894D-AC63-356B7E14AFA7}" srcOrd="0" destOrd="0" presId="urn:microsoft.com/office/officeart/2005/8/layout/hierarchy4"/>
    <dgm:cxn modelId="{9D4B88C8-F41D-7442-8310-6A0A696DF429}" type="presParOf" srcId="{8B5A40CC-E0B5-CC40-A0C5-9A1E8BEAEC95}" destId="{842B4C56-60A2-1940-B232-1C0E70DEA062}" srcOrd="1" destOrd="0" presId="urn:microsoft.com/office/officeart/2005/8/layout/hierarchy4"/>
    <dgm:cxn modelId="{99F763D0-D909-3D49-B9B5-BA0E5A06D513}" type="presParOf" srcId="{9376E752-DCBB-4B4B-884D-1770DB177B4E}" destId="{DB616F36-EB80-5F4D-AEDB-47788AEE0560}" srcOrd="1" destOrd="0" presId="urn:microsoft.com/office/officeart/2005/8/layout/hierarchy4"/>
    <dgm:cxn modelId="{D94044BE-1A69-0542-953A-A51E59EAF3B7}" type="presParOf" srcId="{9376E752-DCBB-4B4B-884D-1770DB177B4E}" destId="{9F8530CB-D2FC-964E-9F8C-B1EA9CA7C944}" srcOrd="2" destOrd="0" presId="urn:microsoft.com/office/officeart/2005/8/layout/hierarchy4"/>
    <dgm:cxn modelId="{BFB8DD06-F095-3047-9C7C-FF5ADF01881E}" type="presParOf" srcId="{9F8530CB-D2FC-964E-9F8C-B1EA9CA7C944}" destId="{0BC9BFDC-BF3F-3D48-B509-75E88368ED25}" srcOrd="0" destOrd="0" presId="urn:microsoft.com/office/officeart/2005/8/layout/hierarchy4"/>
    <dgm:cxn modelId="{94B32CA6-B984-E74A-A21E-D8F792125023}" type="presParOf" srcId="{9F8530CB-D2FC-964E-9F8C-B1EA9CA7C944}" destId="{9F8DD9C8-6A0A-D346-B0B6-B1C0C19C20DD}" srcOrd="1" destOrd="0" presId="urn:microsoft.com/office/officeart/2005/8/layout/hierarchy4"/>
    <dgm:cxn modelId="{1ECD1B34-6DA8-4249-AD4E-D8CC905541DD}" type="presParOf" srcId="{827C1681-A1A8-FA4D-9B75-5C5902A4A363}" destId="{9AC3A07A-CF60-F94A-BC9F-90C7B67A881E}" srcOrd="1" destOrd="0" presId="urn:microsoft.com/office/officeart/2005/8/layout/hierarchy4"/>
    <dgm:cxn modelId="{B630EDA6-6ED1-CB4F-876D-B8F34FFFE9DE}" type="presParOf" srcId="{827C1681-A1A8-FA4D-9B75-5C5902A4A363}" destId="{22E86E4B-74F7-A246-B17D-63F3ACEC592C}" srcOrd="2" destOrd="0" presId="urn:microsoft.com/office/officeart/2005/8/layout/hierarchy4"/>
    <dgm:cxn modelId="{FE1F2C2E-71BB-AA4C-924C-FC1EBB40B164}" type="presParOf" srcId="{22E86E4B-74F7-A246-B17D-63F3ACEC592C}" destId="{2CD2C5CD-8BAC-834E-AFDD-8F3BE8E8190C}" srcOrd="0" destOrd="0" presId="urn:microsoft.com/office/officeart/2005/8/layout/hierarchy4"/>
    <dgm:cxn modelId="{A64DC413-189D-4445-8138-54DB5EA70E0D}" type="presParOf" srcId="{22E86E4B-74F7-A246-B17D-63F3ACEC592C}" destId="{360E152C-F2F5-FE4E-89F5-ADCB48395FD9}" srcOrd="1" destOrd="0" presId="urn:microsoft.com/office/officeart/2005/8/layout/hierarchy4"/>
    <dgm:cxn modelId="{57534DF8-C7CB-AE42-83E4-A23619CF1914}" type="presParOf" srcId="{22E86E4B-74F7-A246-B17D-63F3ACEC592C}" destId="{A2CA8DB5-1B48-F34E-900E-CBBE14E874FE}" srcOrd="2" destOrd="0" presId="urn:microsoft.com/office/officeart/2005/8/layout/hierarchy4"/>
    <dgm:cxn modelId="{43D580DA-C8C8-5040-8D70-EC66D8DA843B}" type="presParOf" srcId="{A2CA8DB5-1B48-F34E-900E-CBBE14E874FE}" destId="{D13E79DE-4FE5-BA40-80D5-76CF9FD5F7F2}" srcOrd="0" destOrd="0" presId="urn:microsoft.com/office/officeart/2005/8/layout/hierarchy4"/>
    <dgm:cxn modelId="{A71E327D-7308-AA46-85B2-A7E0776A0891}" type="presParOf" srcId="{D13E79DE-4FE5-BA40-80D5-76CF9FD5F7F2}" destId="{B40623E1-C4FF-F542-B432-233CFB2E629E}" srcOrd="0" destOrd="0" presId="urn:microsoft.com/office/officeart/2005/8/layout/hierarchy4"/>
    <dgm:cxn modelId="{877BCD10-9242-1745-A02C-5F64C62F1E83}" type="presParOf" srcId="{D13E79DE-4FE5-BA40-80D5-76CF9FD5F7F2}" destId="{5C89762E-193C-A44B-AD45-0918B7224F93}" srcOrd="1" destOrd="0" presId="urn:microsoft.com/office/officeart/2005/8/layout/hierarchy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8CC5CA-6F01-A647-A93A-993E6DB17A6C}">
      <dsp:nvSpPr>
        <dsp:cNvPr id="0" name=""/>
        <dsp:cNvSpPr/>
      </dsp:nvSpPr>
      <dsp:spPr>
        <a:xfrm>
          <a:off x="8267276" y="4503389"/>
          <a:ext cx="1026889" cy="6575777"/>
        </a:xfrm>
        <a:custGeom>
          <a:avLst/>
          <a:gdLst/>
          <a:ahLst/>
          <a:cxnLst/>
          <a:rect l="0" t="0" r="0" b="0"/>
          <a:pathLst>
            <a:path>
              <a:moveTo>
                <a:pt x="0" y="0"/>
              </a:moveTo>
              <a:lnTo>
                <a:pt x="0" y="6575777"/>
              </a:lnTo>
              <a:lnTo>
                <a:pt x="1026889" y="657577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E36B3E-32C9-A745-9232-15BC2CE12D89}">
      <dsp:nvSpPr>
        <dsp:cNvPr id="0" name=""/>
        <dsp:cNvSpPr/>
      </dsp:nvSpPr>
      <dsp:spPr>
        <a:xfrm>
          <a:off x="8267276" y="4503389"/>
          <a:ext cx="1026889" cy="2885417"/>
        </a:xfrm>
        <a:custGeom>
          <a:avLst/>
          <a:gdLst/>
          <a:ahLst/>
          <a:cxnLst/>
          <a:rect l="0" t="0" r="0" b="0"/>
          <a:pathLst>
            <a:path>
              <a:moveTo>
                <a:pt x="0" y="0"/>
              </a:moveTo>
              <a:lnTo>
                <a:pt x="0" y="2885417"/>
              </a:lnTo>
              <a:lnTo>
                <a:pt x="1026889" y="288541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2531BE-97ED-8F48-9BE2-BB8D84787DB2}">
      <dsp:nvSpPr>
        <dsp:cNvPr id="0" name=""/>
        <dsp:cNvSpPr/>
      </dsp:nvSpPr>
      <dsp:spPr>
        <a:xfrm>
          <a:off x="7108130" y="988927"/>
          <a:ext cx="3766218" cy="1921325"/>
        </a:xfrm>
        <a:custGeom>
          <a:avLst/>
          <a:gdLst/>
          <a:ahLst/>
          <a:cxnLst/>
          <a:rect l="0" t="0" r="0" b="0"/>
          <a:pathLst>
            <a:path>
              <a:moveTo>
                <a:pt x="0" y="0"/>
              </a:moveTo>
              <a:lnTo>
                <a:pt x="0" y="954979"/>
              </a:lnTo>
              <a:lnTo>
                <a:pt x="3766218" y="954979"/>
              </a:lnTo>
              <a:lnTo>
                <a:pt x="3766218" y="192132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7E229F-58A2-1B40-B705-5DA57067BFAC}">
      <dsp:nvSpPr>
        <dsp:cNvPr id="0" name=""/>
        <dsp:cNvSpPr/>
      </dsp:nvSpPr>
      <dsp:spPr>
        <a:xfrm>
          <a:off x="1345944" y="4739224"/>
          <a:ext cx="91440" cy="2370423"/>
        </a:xfrm>
        <a:custGeom>
          <a:avLst/>
          <a:gdLst/>
          <a:ahLst/>
          <a:cxnLst/>
          <a:rect l="0" t="0" r="0" b="0"/>
          <a:pathLst>
            <a:path>
              <a:moveTo>
                <a:pt x="111850" y="0"/>
              </a:moveTo>
              <a:lnTo>
                <a:pt x="45720" y="237042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6460789-52F3-DA4A-AFE7-74C1B49DC1A3}">
      <dsp:nvSpPr>
        <dsp:cNvPr id="0" name=""/>
        <dsp:cNvSpPr/>
      </dsp:nvSpPr>
      <dsp:spPr>
        <a:xfrm>
          <a:off x="3503982" y="988927"/>
          <a:ext cx="3604148" cy="1889482"/>
        </a:xfrm>
        <a:custGeom>
          <a:avLst/>
          <a:gdLst/>
          <a:ahLst/>
          <a:cxnLst/>
          <a:rect l="0" t="0" r="0" b="0"/>
          <a:pathLst>
            <a:path>
              <a:moveTo>
                <a:pt x="3604148" y="0"/>
              </a:moveTo>
              <a:lnTo>
                <a:pt x="3604148" y="923136"/>
              </a:lnTo>
              <a:lnTo>
                <a:pt x="0" y="923136"/>
              </a:lnTo>
              <a:lnTo>
                <a:pt x="0" y="188948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F9CAC9-160B-5346-AD86-B7F56DD6496C}">
      <dsp:nvSpPr>
        <dsp:cNvPr id="0" name=""/>
        <dsp:cNvSpPr/>
      </dsp:nvSpPr>
      <dsp:spPr>
        <a:xfrm>
          <a:off x="5017832" y="4450"/>
          <a:ext cx="4180596" cy="984476"/>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rPr>
            <a:t>DISEASE</a:t>
          </a:r>
        </a:p>
      </dsp:txBody>
      <dsp:txXfrm>
        <a:off x="5017832" y="4450"/>
        <a:ext cx="4180596" cy="984476"/>
      </dsp:txXfrm>
    </dsp:sp>
    <dsp:sp modelId="{E7947AE6-F403-9244-9288-C939B06D498F}">
      <dsp:nvSpPr>
        <dsp:cNvPr id="0" name=""/>
        <dsp:cNvSpPr/>
      </dsp:nvSpPr>
      <dsp:spPr>
        <a:xfrm>
          <a:off x="946248" y="2878409"/>
          <a:ext cx="5115467" cy="1860814"/>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rPr>
            <a:t>EARLY</a:t>
          </a:r>
        </a:p>
        <a:p>
          <a:pPr marL="0" lvl="0" indent="0" algn="ctr" defTabSz="1244600">
            <a:lnSpc>
              <a:spcPct val="90000"/>
            </a:lnSpc>
            <a:spcBef>
              <a:spcPct val="0"/>
            </a:spcBef>
            <a:spcAft>
              <a:spcPct val="35000"/>
            </a:spcAft>
            <a:buNone/>
          </a:pPr>
          <a:endParaRPr lang="en-US" sz="2800" kern="1200" dirty="0">
            <a:solidFill>
              <a:schemeClr val="tx1"/>
            </a:solidFill>
          </a:endParaRPr>
        </a:p>
        <a:p>
          <a:pPr marL="0" lvl="0" indent="0" algn="ctr" defTabSz="1244600">
            <a:lnSpc>
              <a:spcPct val="90000"/>
            </a:lnSpc>
            <a:spcBef>
              <a:spcPct val="0"/>
            </a:spcBef>
            <a:spcAft>
              <a:spcPct val="35000"/>
            </a:spcAft>
            <a:buNone/>
          </a:pPr>
          <a:endParaRPr lang="en-US" sz="2800" kern="1200" dirty="0">
            <a:solidFill>
              <a:schemeClr val="tx1"/>
            </a:solidFill>
          </a:endParaRPr>
        </a:p>
      </dsp:txBody>
      <dsp:txXfrm>
        <a:off x="946248" y="2878409"/>
        <a:ext cx="5115467" cy="1860814"/>
      </dsp:txXfrm>
    </dsp:sp>
    <dsp:sp modelId="{908C2628-2C05-1E41-B759-2A271EC02F42}">
      <dsp:nvSpPr>
        <dsp:cNvPr id="0" name=""/>
        <dsp:cNvSpPr/>
      </dsp:nvSpPr>
      <dsp:spPr>
        <a:xfrm>
          <a:off x="1391664" y="6600406"/>
          <a:ext cx="6048773" cy="101848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rPr>
            <a:t>Prognostic Assays to Guide the Treatment</a:t>
          </a:r>
        </a:p>
      </dsp:txBody>
      <dsp:txXfrm>
        <a:off x="1391664" y="6600406"/>
        <a:ext cx="6048773" cy="1018482"/>
      </dsp:txXfrm>
    </dsp:sp>
    <dsp:sp modelId="{5B8BB2CC-3F6F-1F43-9FF2-9B54A16ABF84}">
      <dsp:nvSpPr>
        <dsp:cNvPr id="0" name=""/>
        <dsp:cNvSpPr/>
      </dsp:nvSpPr>
      <dsp:spPr>
        <a:xfrm>
          <a:off x="7615508" y="2910253"/>
          <a:ext cx="6517681" cy="1593136"/>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rPr>
            <a:t>ADVANCED</a:t>
          </a:r>
        </a:p>
        <a:p>
          <a:pPr marL="0" lvl="0" indent="0" algn="ctr" defTabSz="1244600">
            <a:lnSpc>
              <a:spcPct val="90000"/>
            </a:lnSpc>
            <a:spcBef>
              <a:spcPct val="0"/>
            </a:spcBef>
            <a:spcAft>
              <a:spcPct val="35000"/>
            </a:spcAft>
            <a:buNone/>
          </a:pPr>
          <a:r>
            <a:rPr lang="en-US" sz="2800" kern="1200" dirty="0">
              <a:solidFill>
                <a:schemeClr val="tx1"/>
              </a:solidFill>
            </a:rPr>
            <a:t>Targeted therapy for cancer type</a:t>
          </a:r>
        </a:p>
      </dsp:txBody>
      <dsp:txXfrm>
        <a:off x="7615508" y="2910253"/>
        <a:ext cx="6517681" cy="1593136"/>
      </dsp:txXfrm>
    </dsp:sp>
    <dsp:sp modelId="{AF3F568E-B3BC-2740-BF18-B8264579A95F}">
      <dsp:nvSpPr>
        <dsp:cNvPr id="0" name=""/>
        <dsp:cNvSpPr/>
      </dsp:nvSpPr>
      <dsp:spPr>
        <a:xfrm>
          <a:off x="9294166" y="6447447"/>
          <a:ext cx="5397272" cy="1882718"/>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rPr>
            <a:t>Available:</a:t>
          </a:r>
        </a:p>
        <a:p>
          <a:pPr marL="0" lvl="0" indent="0" algn="ctr" defTabSz="1244600">
            <a:lnSpc>
              <a:spcPct val="90000"/>
            </a:lnSpc>
            <a:spcBef>
              <a:spcPct val="0"/>
            </a:spcBef>
            <a:spcAft>
              <a:spcPct val="35000"/>
            </a:spcAft>
            <a:buNone/>
          </a:pPr>
          <a:r>
            <a:rPr lang="en-US" sz="2800" kern="1200" dirty="0">
              <a:solidFill>
                <a:schemeClr val="tx1"/>
              </a:solidFill>
            </a:rPr>
            <a:t>Selection of targeted therapy &amp; monitor for response</a:t>
          </a:r>
        </a:p>
      </dsp:txBody>
      <dsp:txXfrm>
        <a:off x="9294166" y="6447447"/>
        <a:ext cx="5397272" cy="1882718"/>
      </dsp:txXfrm>
    </dsp:sp>
    <dsp:sp modelId="{79E39201-6EFF-9F4F-9607-1085E4840403}">
      <dsp:nvSpPr>
        <dsp:cNvPr id="0" name=""/>
        <dsp:cNvSpPr/>
      </dsp:nvSpPr>
      <dsp:spPr>
        <a:xfrm>
          <a:off x="9294166" y="10262857"/>
          <a:ext cx="5394327" cy="1632618"/>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rPr>
            <a:t>No:</a:t>
          </a:r>
        </a:p>
        <a:p>
          <a:pPr marL="0" lvl="0" indent="0" algn="ctr" defTabSz="1244600">
            <a:lnSpc>
              <a:spcPct val="90000"/>
            </a:lnSpc>
            <a:spcBef>
              <a:spcPct val="0"/>
            </a:spcBef>
            <a:spcAft>
              <a:spcPct val="35000"/>
            </a:spcAft>
            <a:buNone/>
          </a:pPr>
          <a:r>
            <a:rPr lang="en-US" sz="2800" kern="1200" dirty="0">
              <a:solidFill>
                <a:schemeClr val="tx1"/>
              </a:solidFill>
            </a:rPr>
            <a:t>Clinical Trials</a:t>
          </a:r>
        </a:p>
      </dsp:txBody>
      <dsp:txXfrm>
        <a:off x="9294166" y="10262857"/>
        <a:ext cx="5394327" cy="16326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C06E83-E994-6C48-910E-53FEAE82CECC}">
      <dsp:nvSpPr>
        <dsp:cNvPr id="0" name=""/>
        <dsp:cNvSpPr/>
      </dsp:nvSpPr>
      <dsp:spPr>
        <a:xfrm>
          <a:off x="1461" y="7456"/>
          <a:ext cx="12734849" cy="12260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dirty="0"/>
            <a:t>Quick Facts about Leiomyosarcoma:</a:t>
          </a:r>
        </a:p>
      </dsp:txBody>
      <dsp:txXfrm>
        <a:off x="37370" y="43365"/>
        <a:ext cx="12663031" cy="1154189"/>
      </dsp:txXfrm>
    </dsp:sp>
    <dsp:sp modelId="{545D9229-46A9-564D-8E7A-1604C30A413A}">
      <dsp:nvSpPr>
        <dsp:cNvPr id="0" name=""/>
        <dsp:cNvSpPr/>
      </dsp:nvSpPr>
      <dsp:spPr>
        <a:xfrm>
          <a:off x="13891" y="1645152"/>
          <a:ext cx="8302558" cy="19229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Rare, highly malignant tumor of the abdomen.</a:t>
          </a:r>
        </a:p>
      </dsp:txBody>
      <dsp:txXfrm>
        <a:off x="70212" y="1701473"/>
        <a:ext cx="8189916" cy="1810287"/>
      </dsp:txXfrm>
    </dsp:sp>
    <dsp:sp modelId="{92BC3C4F-F8E4-894D-AC63-356B7E14AFA7}">
      <dsp:nvSpPr>
        <dsp:cNvPr id="0" name=""/>
        <dsp:cNvSpPr/>
      </dsp:nvSpPr>
      <dsp:spPr>
        <a:xfrm>
          <a:off x="13891" y="3979770"/>
          <a:ext cx="4065895" cy="54421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Surgical resection is the effective management</a:t>
          </a:r>
        </a:p>
        <a:p>
          <a:pPr marL="0" lvl="0" indent="0" algn="ctr" defTabSz="1644650">
            <a:lnSpc>
              <a:spcPct val="90000"/>
            </a:lnSpc>
            <a:spcBef>
              <a:spcPct val="0"/>
            </a:spcBef>
            <a:spcAft>
              <a:spcPct val="35000"/>
            </a:spcAft>
            <a:buNone/>
          </a:pPr>
          <a:r>
            <a:rPr lang="en-US" sz="3700" kern="1200" dirty="0"/>
            <a:t>(5-year survival rate</a:t>
          </a:r>
        </a:p>
        <a:p>
          <a:pPr marL="0" lvl="0" indent="0" algn="ctr" defTabSz="1644650">
            <a:lnSpc>
              <a:spcPct val="90000"/>
            </a:lnSpc>
            <a:spcBef>
              <a:spcPct val="0"/>
            </a:spcBef>
            <a:spcAft>
              <a:spcPct val="35000"/>
            </a:spcAft>
            <a:buNone/>
          </a:pPr>
          <a:r>
            <a:rPr lang="en-US" sz="3700" kern="1200" dirty="0"/>
            <a:t>40-50%)</a:t>
          </a:r>
        </a:p>
      </dsp:txBody>
      <dsp:txXfrm>
        <a:off x="132977" y="4098856"/>
        <a:ext cx="3827723" cy="5203977"/>
      </dsp:txXfrm>
    </dsp:sp>
    <dsp:sp modelId="{0BC9BFDC-BF3F-3D48-B509-75E88368ED25}">
      <dsp:nvSpPr>
        <dsp:cNvPr id="0" name=""/>
        <dsp:cNvSpPr/>
      </dsp:nvSpPr>
      <dsp:spPr>
        <a:xfrm>
          <a:off x="4250554" y="3979770"/>
          <a:ext cx="4065895" cy="54421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Chemotherapy response &lt;40 %</a:t>
          </a:r>
        </a:p>
      </dsp:txBody>
      <dsp:txXfrm>
        <a:off x="4369640" y="4098856"/>
        <a:ext cx="3827723" cy="5203977"/>
      </dsp:txXfrm>
    </dsp:sp>
    <dsp:sp modelId="{2CD2C5CD-8BAC-834E-AFDD-8F3BE8E8190C}">
      <dsp:nvSpPr>
        <dsp:cNvPr id="0" name=""/>
        <dsp:cNvSpPr/>
      </dsp:nvSpPr>
      <dsp:spPr>
        <a:xfrm>
          <a:off x="8657985" y="1645152"/>
          <a:ext cx="4065895" cy="18680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5-year survival rate</a:t>
          </a:r>
        </a:p>
        <a:p>
          <a:pPr marL="0" lvl="0" indent="0" algn="ctr" defTabSz="1644650">
            <a:lnSpc>
              <a:spcPct val="90000"/>
            </a:lnSpc>
            <a:spcBef>
              <a:spcPct val="0"/>
            </a:spcBef>
            <a:spcAft>
              <a:spcPct val="35000"/>
            </a:spcAft>
            <a:buNone/>
          </a:pPr>
          <a:r>
            <a:rPr lang="en-US" sz="3700" kern="1200" dirty="0"/>
            <a:t>40-50%</a:t>
          </a:r>
        </a:p>
      </dsp:txBody>
      <dsp:txXfrm>
        <a:off x="8712697" y="1699864"/>
        <a:ext cx="3956471" cy="1758593"/>
      </dsp:txXfrm>
    </dsp:sp>
    <dsp:sp modelId="{B40623E1-C4FF-F542-B432-233CFB2E629E}">
      <dsp:nvSpPr>
        <dsp:cNvPr id="0" name=""/>
        <dsp:cNvSpPr/>
      </dsp:nvSpPr>
      <dsp:spPr>
        <a:xfrm>
          <a:off x="8657985" y="3924859"/>
          <a:ext cx="4065895" cy="54421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b="0" i="0" u="none" kern="1200" dirty="0"/>
            <a:t>Sometimes, it is mistaken for many other types of tumors and benign growths, including uterine fibroids.</a:t>
          </a:r>
          <a:endParaRPr lang="en-US" sz="3700" kern="1200" dirty="0"/>
        </a:p>
      </dsp:txBody>
      <dsp:txXfrm>
        <a:off x="8777071" y="4043945"/>
        <a:ext cx="3827723" cy="520397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47" y="2725677"/>
            <a:ext cx="33478315" cy="3229570"/>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3017520" y="7399839"/>
            <a:ext cx="37856160" cy="24265958"/>
          </a:xfrm>
          <a:prstGeom prst="rect">
            <a:avLst/>
          </a:prstGeom>
        </p:spPr>
        <p:txBody>
          <a:bodyPr/>
          <a:lstStyle>
            <a:lvl1pPr>
              <a:defRPr b="0" i="0">
                <a:latin typeface="Times" pitchFamily="2" charset="0"/>
                <a:ea typeface="Times" pitchFamily="2" charset="0"/>
                <a:cs typeface="Times" pitchFamily="2" charset="0"/>
              </a:defRPr>
            </a:lvl1pPr>
            <a:lvl2pPr>
              <a:defRPr b="0" i="0">
                <a:latin typeface="Times" pitchFamily="2" charset="0"/>
                <a:ea typeface="Times" pitchFamily="2" charset="0"/>
                <a:cs typeface="Times" pitchFamily="2" charset="0"/>
              </a:defRPr>
            </a:lvl2pPr>
            <a:lvl3pPr>
              <a:defRPr b="0" i="0">
                <a:latin typeface="Times" pitchFamily="2" charset="0"/>
                <a:ea typeface="Times" pitchFamily="2" charset="0"/>
                <a:cs typeface="Times" pitchFamily="2" charset="0"/>
              </a:defRPr>
            </a:lvl3pPr>
            <a:lvl4pPr>
              <a:defRPr b="0" i="0">
                <a:latin typeface="Times" pitchFamily="2" charset="0"/>
                <a:ea typeface="Times" pitchFamily="2" charset="0"/>
                <a:cs typeface="Times" pitchFamily="2" charset="0"/>
              </a:defRPr>
            </a:lvl4pPr>
            <a:lvl5pPr>
              <a:defRPr b="0" i="0">
                <a:latin typeface="Times" pitchFamily="2" charset="0"/>
                <a:ea typeface="Times" pitchFamily="2" charset="0"/>
                <a:cs typeface="Times"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30998160" y="29966383"/>
            <a:ext cx="9875520" cy="1752600"/>
          </a:xfrm>
          <a:prstGeom prst="rect">
            <a:avLst/>
          </a:prstGeom>
        </p:spPr>
        <p:txBody>
          <a:bodyPr/>
          <a:lstStyle>
            <a:lvl1pPr>
              <a:defRPr b="0" i="0">
                <a:latin typeface="Times" pitchFamily="2" charset="0"/>
              </a:defRPr>
            </a:lvl1pPr>
          </a:lstStyle>
          <a:p>
            <a:fld id="{AF533643-1408-F849-97EB-1DBBD1291AD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0998160" y="29966383"/>
            <a:ext cx="9875520" cy="1752600"/>
          </a:xfrm>
          <a:prstGeom prst="rect">
            <a:avLst/>
          </a:prstGeom>
        </p:spPr>
        <p:txBody>
          <a:bodyPr/>
          <a:lstStyle>
            <a:lvl1pPr>
              <a:defRPr b="0" i="0">
                <a:latin typeface="Times" pitchFamily="2" charset="0"/>
              </a:defRPr>
            </a:lvl1pPr>
          </a:lstStyle>
          <a:p>
            <a:fld id="{AF533643-1408-F849-97EB-1DBBD1291AD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wmf"/><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Content Placeholder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62" y="-1"/>
            <a:ext cx="43929300" cy="1281060"/>
          </a:xfrm>
          <a:prstGeom prst="rect">
            <a:avLst/>
          </a:prstGeom>
        </p:spPr>
      </p:pic>
      <p:sp>
        <p:nvSpPr>
          <p:cNvPr id="16" name="Title Placeholder 1"/>
          <p:cNvSpPr>
            <a:spLocks noGrp="1"/>
          </p:cNvSpPr>
          <p:nvPr>
            <p:ph type="title"/>
          </p:nvPr>
        </p:nvSpPr>
        <p:spPr>
          <a:xfrm>
            <a:off x="3017542" y="2044258"/>
            <a:ext cx="33478315" cy="2422176"/>
          </a:xfrm>
          <a:prstGeom prst="rect">
            <a:avLst/>
          </a:prstGeom>
        </p:spPr>
        <p:txBody>
          <a:bodyPr vert="horz" lIns="91440" tIns="45720" rIns="91440" bIns="45720" rtlCol="0" anchor="ctr">
            <a:normAutofit/>
          </a:bodyPr>
          <a:lstStyle/>
          <a:p>
            <a:r>
              <a:rPr lang="en-US" dirty="0"/>
              <a:t>Click to edit Master title style</a:t>
            </a:r>
          </a:p>
        </p:txBody>
      </p:sp>
      <p:sp>
        <p:nvSpPr>
          <p:cNvPr id="17" name="Text Placeholder 2"/>
          <p:cNvSpPr>
            <a:spLocks noGrp="1"/>
          </p:cNvSpPr>
          <p:nvPr>
            <p:ph type="body" idx="1"/>
          </p:nvPr>
        </p:nvSpPr>
        <p:spPr>
          <a:xfrm>
            <a:off x="3017520" y="5549880"/>
            <a:ext cx="37856160" cy="18199469"/>
          </a:xfrm>
          <a:prstGeom prst="rect">
            <a:avLst/>
          </a:prstGeom>
        </p:spPr>
        <p:txBody>
          <a:bodyPr vert="horz" lIns="91440" tIns="45720" rIns="91440" bIns="45720" rtlCol="0">
            <a:normAutofit/>
          </a:bodyPr>
          <a:lstStyle/>
          <a:p>
            <a:pPr algn="l">
              <a:lnSpc>
                <a:spcPct val="120000"/>
              </a:lnSpc>
            </a:pPr>
            <a:r>
              <a:rPr lang="en-US" sz="9600" dirty="0">
                <a:solidFill>
                  <a:schemeClr val="tx2">
                    <a:lumMod val="60000"/>
                    <a:lumOff val="40000"/>
                  </a:schemeClr>
                </a:solidFill>
                <a:latin typeface="Georgia"/>
                <a:cs typeface="Georgia"/>
              </a:rPr>
              <a:t>This headline is only for position</a:t>
            </a:r>
            <a:br>
              <a:rPr lang="en-US" sz="9600" dirty="0">
                <a:solidFill>
                  <a:schemeClr val="tx2">
                    <a:lumMod val="60000"/>
                    <a:lumOff val="40000"/>
                  </a:schemeClr>
                </a:solidFill>
                <a:latin typeface="Georgia"/>
                <a:cs typeface="Georgia"/>
              </a:rPr>
            </a:br>
            <a:r>
              <a:rPr lang="en-US" sz="9600" dirty="0">
                <a:solidFill>
                  <a:schemeClr val="tx1">
                    <a:lumMod val="65000"/>
                    <a:lumOff val="35000"/>
                  </a:schemeClr>
                </a:solidFill>
                <a:latin typeface="Georgia"/>
                <a:cs typeface="Georgia"/>
              </a:rPr>
              <a:t>This type is for layout purposes only, it is not really intended to be read for content. The main intention here is to demonstrate size and style of typography.</a:t>
            </a:r>
          </a:p>
          <a:p>
            <a:pPr algn="l">
              <a:lnSpc>
                <a:spcPct val="120000"/>
              </a:lnSpc>
            </a:pPr>
            <a:r>
              <a:rPr lang="en-US" sz="9600" dirty="0">
                <a:solidFill>
                  <a:schemeClr val="tx2">
                    <a:lumMod val="60000"/>
                    <a:lumOff val="40000"/>
                  </a:schemeClr>
                </a:solidFill>
                <a:latin typeface="Georgia"/>
                <a:cs typeface="Georgia"/>
              </a:rPr>
              <a:t>This headline is only for position</a:t>
            </a:r>
          </a:p>
          <a:p>
            <a:pPr algn="l">
              <a:lnSpc>
                <a:spcPct val="120000"/>
              </a:lnSpc>
            </a:pPr>
            <a:r>
              <a:rPr lang="en-US" sz="9600" b="1" dirty="0">
                <a:solidFill>
                  <a:schemeClr val="accent1">
                    <a:lumMod val="75000"/>
                  </a:schemeClr>
                </a:solidFill>
                <a:latin typeface="Georgia-Bold"/>
                <a:cs typeface="Georgia-Bold"/>
              </a:rPr>
              <a:t>	</a:t>
            </a:r>
            <a:r>
              <a:rPr lang="en-US" sz="9600" b="1" dirty="0">
                <a:solidFill>
                  <a:schemeClr val="tx1">
                    <a:lumMod val="65000"/>
                    <a:lumOff val="35000"/>
                  </a:schemeClr>
                </a:solidFill>
                <a:latin typeface="Georgia-Bold"/>
                <a:cs typeface="Georgia-Bold"/>
              </a:rPr>
              <a:t>• </a:t>
            </a:r>
            <a:r>
              <a:rPr lang="en-US" sz="9600" dirty="0">
                <a:solidFill>
                  <a:schemeClr val="tx1">
                    <a:lumMod val="65000"/>
                    <a:lumOff val="35000"/>
                  </a:schemeClr>
                </a:solidFill>
                <a:latin typeface="Georgia"/>
                <a:cs typeface="Georgia"/>
              </a:rPr>
              <a:t>Bulleted point number one</a:t>
            </a:r>
          </a:p>
          <a:p>
            <a:pPr algn="l">
              <a:lnSpc>
                <a:spcPct val="120000"/>
              </a:lnSpc>
            </a:pPr>
            <a:r>
              <a:rPr lang="en-US" sz="9600" dirty="0">
                <a:solidFill>
                  <a:schemeClr val="tx1">
                    <a:lumMod val="65000"/>
                    <a:lumOff val="35000"/>
                  </a:schemeClr>
                </a:solidFill>
                <a:latin typeface="Georgia"/>
                <a:cs typeface="Georgia"/>
              </a:rPr>
              <a:t>	</a:t>
            </a:r>
            <a:r>
              <a:rPr lang="en-US" sz="9600" b="1" dirty="0">
                <a:solidFill>
                  <a:schemeClr val="tx1">
                    <a:lumMod val="65000"/>
                    <a:lumOff val="35000"/>
                  </a:schemeClr>
                </a:solidFill>
                <a:latin typeface="Georgia-Bold"/>
                <a:cs typeface="Georgia-Bold"/>
              </a:rPr>
              <a:t>• </a:t>
            </a:r>
            <a:r>
              <a:rPr lang="en-US" sz="9600" dirty="0">
                <a:solidFill>
                  <a:schemeClr val="tx1">
                    <a:lumMod val="65000"/>
                    <a:lumOff val="35000"/>
                  </a:schemeClr>
                </a:solidFill>
                <a:latin typeface="Georgia"/>
                <a:cs typeface="Georgia"/>
              </a:rPr>
              <a:t>Bulleted point number two</a:t>
            </a:r>
          </a:p>
          <a:p>
            <a:pPr algn="l">
              <a:lnSpc>
                <a:spcPct val="120000"/>
              </a:lnSpc>
            </a:pPr>
            <a:endParaRPr lang="en-US" sz="9600" dirty="0">
              <a:solidFill>
                <a:schemeClr val="tx1">
                  <a:lumMod val="65000"/>
                  <a:lumOff val="35000"/>
                </a:schemeClr>
              </a:solidFill>
              <a:latin typeface="Georgia"/>
              <a:cs typeface="Georgia"/>
            </a:endParaRPr>
          </a:p>
        </p:txBody>
      </p:sp>
      <p:pic>
        <p:nvPicPr>
          <p:cNvPr id="7" name="Picture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977580" y="1716457"/>
            <a:ext cx="9098280" cy="2789191"/>
          </a:xfrm>
          <a:prstGeom prst="rect">
            <a:avLst/>
          </a:prstGeom>
        </p:spPr>
      </p:pic>
    </p:spTree>
    <p:extLst>
      <p:ext uri="{BB962C8B-B14F-4D97-AF65-F5344CB8AC3E}">
        <p14:creationId xmlns:p14="http://schemas.microsoft.com/office/powerpoint/2010/main" val="686330687"/>
      </p:ext>
    </p:extLst>
  </p:cSld>
  <p:clrMap bg1="lt1" tx1="dk1" bg2="lt2" tx2="dk2" accent1="accent1" accent2="accent2" accent3="accent3" accent4="accent4" accent5="accent5" accent6="accent6" hlink="hlink" folHlink="folHlink"/>
  <p:sldLayoutIdLst>
    <p:sldLayoutId id="2147483662" r:id="rId1"/>
    <p:sldLayoutId id="2147483667" r:id="rId2"/>
  </p:sldLayoutIdLst>
  <p:txStyles>
    <p:titleStyle>
      <a:lvl1pPr algn="l" defTabSz="4388688" rtl="0" eaLnBrk="1" latinLnBrk="0" hangingPunct="1">
        <a:lnSpc>
          <a:spcPct val="90000"/>
        </a:lnSpc>
        <a:spcBef>
          <a:spcPct val="0"/>
        </a:spcBef>
        <a:buNone/>
        <a:defRPr sz="17280" b="0" i="0" kern="1200">
          <a:solidFill>
            <a:schemeClr val="tx2">
              <a:lumMod val="60000"/>
              <a:lumOff val="40000"/>
            </a:schemeClr>
          </a:solidFill>
          <a:latin typeface="Times" pitchFamily="2" charset="0"/>
          <a:ea typeface="Times" pitchFamily="2" charset="0"/>
          <a:cs typeface="Times" pitchFamily="2" charset="0"/>
        </a:defRPr>
      </a:lvl1pPr>
    </p:titleStyle>
    <p:bodyStyle>
      <a:lvl1pPr marL="0" indent="0" algn="l" defTabSz="4388688" rtl="0" eaLnBrk="1" latinLnBrk="0" hangingPunct="1">
        <a:lnSpc>
          <a:spcPct val="120000"/>
        </a:lnSpc>
        <a:spcBef>
          <a:spcPts val="4800"/>
        </a:spcBef>
        <a:buFont typeface="Arial" panose="020B0604020202020204" pitchFamily="34" charset="0"/>
        <a:buNone/>
        <a:defRPr sz="13440" b="0" i="0" kern="1200">
          <a:solidFill>
            <a:schemeClr val="tx2">
              <a:lumMod val="60000"/>
              <a:lumOff val="40000"/>
            </a:schemeClr>
          </a:solidFill>
          <a:latin typeface="Times" pitchFamily="2" charset="0"/>
          <a:ea typeface="+mn-ea"/>
          <a:cs typeface="+mn-cs"/>
        </a:defRPr>
      </a:lvl1pPr>
      <a:lvl2pPr marL="3291514" indent="-1097165" algn="l" defTabSz="4388688"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5858" indent="-1097165" algn="l" defTabSz="4388688"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192" indent="-1097165" algn="l" defTabSz="4388688"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4536" indent="-1097165" algn="l" defTabSz="4388688"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68870" indent="-1097165" algn="l" defTabSz="4388688"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3219" indent="-1097165" algn="l" defTabSz="4388688"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7558" indent="-1097165" algn="l" defTabSz="4388688"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1898" indent="-1097165" algn="l" defTabSz="4388688"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8688" rtl="0" eaLnBrk="1" latinLnBrk="0" hangingPunct="1">
        <a:defRPr sz="8640" kern="1200">
          <a:solidFill>
            <a:schemeClr val="tx1"/>
          </a:solidFill>
          <a:latin typeface="+mn-lt"/>
          <a:ea typeface="+mn-ea"/>
          <a:cs typeface="+mn-cs"/>
        </a:defRPr>
      </a:lvl1pPr>
      <a:lvl2pPr marL="2194339" algn="l" defTabSz="4388688" rtl="0" eaLnBrk="1" latinLnBrk="0" hangingPunct="1">
        <a:defRPr sz="8640" kern="1200">
          <a:solidFill>
            <a:schemeClr val="tx1"/>
          </a:solidFill>
          <a:latin typeface="+mn-lt"/>
          <a:ea typeface="+mn-ea"/>
          <a:cs typeface="+mn-cs"/>
        </a:defRPr>
      </a:lvl2pPr>
      <a:lvl3pPr marL="4388688" algn="l" defTabSz="4388688" rtl="0" eaLnBrk="1" latinLnBrk="0" hangingPunct="1">
        <a:defRPr sz="8640" kern="1200">
          <a:solidFill>
            <a:schemeClr val="tx1"/>
          </a:solidFill>
          <a:latin typeface="+mn-lt"/>
          <a:ea typeface="+mn-ea"/>
          <a:cs typeface="+mn-cs"/>
        </a:defRPr>
      </a:lvl3pPr>
      <a:lvl4pPr marL="6583027" algn="l" defTabSz="4388688" rtl="0" eaLnBrk="1" latinLnBrk="0" hangingPunct="1">
        <a:defRPr sz="8640" kern="1200">
          <a:solidFill>
            <a:schemeClr val="tx1"/>
          </a:solidFill>
          <a:latin typeface="+mn-lt"/>
          <a:ea typeface="+mn-ea"/>
          <a:cs typeface="+mn-cs"/>
        </a:defRPr>
      </a:lvl4pPr>
      <a:lvl5pPr marL="8777371" algn="l" defTabSz="4388688" rtl="0" eaLnBrk="1" latinLnBrk="0" hangingPunct="1">
        <a:defRPr sz="8640" kern="1200">
          <a:solidFill>
            <a:schemeClr val="tx1"/>
          </a:solidFill>
          <a:latin typeface="+mn-lt"/>
          <a:ea typeface="+mn-ea"/>
          <a:cs typeface="+mn-cs"/>
        </a:defRPr>
      </a:lvl5pPr>
      <a:lvl6pPr marL="10971706" algn="l" defTabSz="4388688" rtl="0" eaLnBrk="1" latinLnBrk="0" hangingPunct="1">
        <a:defRPr sz="8640" kern="1200">
          <a:solidFill>
            <a:schemeClr val="tx1"/>
          </a:solidFill>
          <a:latin typeface="+mn-lt"/>
          <a:ea typeface="+mn-ea"/>
          <a:cs typeface="+mn-cs"/>
        </a:defRPr>
      </a:lvl6pPr>
      <a:lvl7pPr marL="13166045" algn="l" defTabSz="4388688" rtl="0" eaLnBrk="1" latinLnBrk="0" hangingPunct="1">
        <a:defRPr sz="8640" kern="1200">
          <a:solidFill>
            <a:schemeClr val="tx1"/>
          </a:solidFill>
          <a:latin typeface="+mn-lt"/>
          <a:ea typeface="+mn-ea"/>
          <a:cs typeface="+mn-cs"/>
        </a:defRPr>
      </a:lvl7pPr>
      <a:lvl8pPr marL="15360384" algn="l" defTabSz="4388688" rtl="0" eaLnBrk="1" latinLnBrk="0" hangingPunct="1">
        <a:defRPr sz="8640" kern="1200">
          <a:solidFill>
            <a:schemeClr val="tx1"/>
          </a:solidFill>
          <a:latin typeface="+mn-lt"/>
          <a:ea typeface="+mn-ea"/>
          <a:cs typeface="+mn-cs"/>
        </a:defRPr>
      </a:lvl8pPr>
      <a:lvl9pPr marL="17554728" algn="l" defTabSz="4388688"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20000"/>
                <a:lumOff val="80000"/>
              </a:schemeClr>
            </a:gs>
            <a:gs pos="0">
              <a:schemeClr val="bg1">
                <a:lumMod val="85000"/>
              </a:schemeClr>
            </a:gs>
          </a:gsLst>
          <a:lin ang="5400000" scaled="0"/>
        </a:gradFill>
        <a:effectLst/>
      </p:bgPr>
    </p:bg>
    <p:spTree>
      <p:nvGrpSpPr>
        <p:cNvPr id="1" name=""/>
        <p:cNvGrpSpPr/>
        <p:nvPr/>
      </p:nvGrpSpPr>
      <p:grpSpPr>
        <a:xfrm>
          <a:off x="0" y="0"/>
          <a:ext cx="0" cy="0"/>
          <a:chOff x="0" y="0"/>
          <a:chExt cx="0" cy="0"/>
        </a:xfrm>
      </p:grpSpPr>
      <p:sp>
        <p:nvSpPr>
          <p:cNvPr id="2" name="Text Box 29"/>
          <p:cNvSpPr txBox="1">
            <a:spLocks noChangeArrowheads="1"/>
          </p:cNvSpPr>
          <p:nvPr/>
        </p:nvSpPr>
        <p:spPr bwMode="auto">
          <a:xfrm>
            <a:off x="0" y="1179275"/>
            <a:ext cx="33768011" cy="2636613"/>
          </a:xfrm>
          <a:prstGeom prst="rect">
            <a:avLst/>
          </a:prstGeom>
          <a:solidFill>
            <a:srgbClr val="001E78"/>
          </a:solidFill>
          <a:ln>
            <a:noFill/>
          </a:ln>
          <a:effectLst/>
          <a:extLst/>
        </p:spPr>
        <p:txBody>
          <a:bodyPr wrap="square" lIns="142235" tIns="71117" rIns="142235" bIns="71117">
            <a:spAutoFit/>
          </a:bodyPr>
          <a:lstStyle>
            <a:lvl1pPr defTabSz="4387850">
              <a:spcBef>
                <a:spcPct val="20000"/>
              </a:spcBef>
              <a:buChar char="•"/>
              <a:defRPr sz="15400">
                <a:solidFill>
                  <a:schemeClr val="tx1"/>
                </a:solidFill>
                <a:latin typeface="Arial" panose="020B0604020202020204" pitchFamily="34" charset="0"/>
              </a:defRPr>
            </a:lvl1pPr>
            <a:lvl2pPr marL="711200" indent="-1370013" defTabSz="4387850">
              <a:spcBef>
                <a:spcPct val="20000"/>
              </a:spcBef>
              <a:buChar char="–"/>
              <a:defRPr sz="13400">
                <a:solidFill>
                  <a:schemeClr val="tx1"/>
                </a:solidFill>
                <a:latin typeface="Arial" panose="020B0604020202020204" pitchFamily="34" charset="0"/>
              </a:defRPr>
            </a:lvl2pPr>
            <a:lvl3pPr marL="1422400" indent="-1098550" defTabSz="4387850">
              <a:spcBef>
                <a:spcPct val="20000"/>
              </a:spcBef>
              <a:buChar char="•"/>
              <a:defRPr sz="11500">
                <a:solidFill>
                  <a:schemeClr val="tx1"/>
                </a:solidFill>
                <a:latin typeface="Arial" panose="020B0604020202020204" pitchFamily="34" charset="0"/>
              </a:defRPr>
            </a:lvl3pPr>
            <a:lvl4pPr marL="2133600" indent="-1096963" defTabSz="4387850">
              <a:spcBef>
                <a:spcPct val="20000"/>
              </a:spcBef>
              <a:buChar char="–"/>
              <a:defRPr sz="9600">
                <a:solidFill>
                  <a:schemeClr val="tx1"/>
                </a:solidFill>
                <a:latin typeface="Arial" panose="020B0604020202020204" pitchFamily="34" charset="0"/>
              </a:defRPr>
            </a:lvl4pPr>
            <a:lvl5pPr marL="2844800" indent="-1095375" defTabSz="4387850">
              <a:spcBef>
                <a:spcPct val="20000"/>
              </a:spcBef>
              <a:buChar char="»"/>
              <a:defRPr sz="9600">
                <a:solidFill>
                  <a:schemeClr val="tx1"/>
                </a:solidFill>
                <a:latin typeface="Arial" panose="020B0604020202020204" pitchFamily="34" charset="0"/>
              </a:defRPr>
            </a:lvl5pPr>
            <a:lvl6pPr marL="3302000" indent="-1095375" defTabSz="4387850" eaLnBrk="0" fontAlgn="base" hangingPunct="0">
              <a:spcBef>
                <a:spcPct val="20000"/>
              </a:spcBef>
              <a:spcAft>
                <a:spcPct val="0"/>
              </a:spcAft>
              <a:buChar char="»"/>
              <a:defRPr sz="9600">
                <a:solidFill>
                  <a:schemeClr val="tx1"/>
                </a:solidFill>
                <a:latin typeface="Arial" panose="020B0604020202020204" pitchFamily="34" charset="0"/>
              </a:defRPr>
            </a:lvl6pPr>
            <a:lvl7pPr marL="3759200" indent="-1095375" defTabSz="4387850" eaLnBrk="0" fontAlgn="base" hangingPunct="0">
              <a:spcBef>
                <a:spcPct val="20000"/>
              </a:spcBef>
              <a:spcAft>
                <a:spcPct val="0"/>
              </a:spcAft>
              <a:buChar char="»"/>
              <a:defRPr sz="9600">
                <a:solidFill>
                  <a:schemeClr val="tx1"/>
                </a:solidFill>
                <a:latin typeface="Arial" panose="020B0604020202020204" pitchFamily="34" charset="0"/>
              </a:defRPr>
            </a:lvl7pPr>
            <a:lvl8pPr marL="4216400" indent="-1095375" defTabSz="4387850" eaLnBrk="0" fontAlgn="base" hangingPunct="0">
              <a:spcBef>
                <a:spcPct val="20000"/>
              </a:spcBef>
              <a:spcAft>
                <a:spcPct val="0"/>
              </a:spcAft>
              <a:buChar char="»"/>
              <a:defRPr sz="9600">
                <a:solidFill>
                  <a:schemeClr val="tx1"/>
                </a:solidFill>
                <a:latin typeface="Arial" panose="020B0604020202020204" pitchFamily="34" charset="0"/>
              </a:defRPr>
            </a:lvl8pPr>
            <a:lvl9pPr marL="4673600" indent="-1095375" defTabSz="4387850" eaLnBrk="0" fontAlgn="base" hangingPunct="0">
              <a:spcBef>
                <a:spcPct val="20000"/>
              </a:spcBef>
              <a:spcAft>
                <a:spcPct val="0"/>
              </a:spcAft>
              <a:buChar char="»"/>
              <a:defRPr sz="9600">
                <a:solidFill>
                  <a:schemeClr val="tx1"/>
                </a:solidFill>
                <a:latin typeface="Arial" panose="020B0604020202020204" pitchFamily="34" charset="0"/>
              </a:defRPr>
            </a:lvl9pPr>
          </a:lstStyle>
          <a:p>
            <a:pPr algn="ctr">
              <a:spcBef>
                <a:spcPct val="0"/>
              </a:spcBef>
              <a:buNone/>
            </a:pPr>
            <a:r>
              <a:rPr lang="en-US" sz="6600" b="1" dirty="0">
                <a:solidFill>
                  <a:schemeClr val="bg1"/>
                </a:solidFill>
                <a:latin typeface="Times" pitchFamily="2" charset="0"/>
              </a:rPr>
              <a:t>Genomic Testing – An Invaluable Tool in The Management of Leiomyosarcomas</a:t>
            </a:r>
          </a:p>
          <a:p>
            <a:pPr algn="ctr">
              <a:spcBef>
                <a:spcPct val="0"/>
              </a:spcBef>
              <a:buNone/>
            </a:pPr>
            <a:r>
              <a:rPr lang="en-US" sz="4800" dirty="0">
                <a:solidFill>
                  <a:schemeClr val="bg1"/>
                </a:solidFill>
                <a:latin typeface="Times" pitchFamily="2" charset="0"/>
              </a:rPr>
              <a:t>Satish Tadepalli, MD; Peter Mencel, MD; Meet Patel, MD; Shakumar Patel ; Jagan Vanjarapu, MD; Pramil Cheriyath, MD. </a:t>
            </a:r>
            <a:r>
              <a:rPr lang="en-US" altLang="en-US" sz="4800" dirty="0">
                <a:solidFill>
                  <a:schemeClr val="bg1"/>
                </a:solidFill>
                <a:latin typeface="Times" pitchFamily="2" charset="0"/>
              </a:rPr>
              <a:t>    </a:t>
            </a:r>
          </a:p>
          <a:p>
            <a:pPr algn="ctr" eaLnBrk="1" hangingPunct="1">
              <a:spcBef>
                <a:spcPct val="0"/>
              </a:spcBef>
              <a:buFontTx/>
              <a:buNone/>
            </a:pPr>
            <a:r>
              <a:rPr lang="en-US" altLang="en-US" sz="4800" dirty="0">
                <a:solidFill>
                  <a:schemeClr val="bg1"/>
                </a:solidFill>
                <a:latin typeface="Times" pitchFamily="2" charset="0"/>
              </a:rPr>
              <a:t>Department of Internal Medicine, Hackensack Meridian Health-Ocean Medical Center, Brick, NJ </a:t>
            </a:r>
          </a:p>
        </p:txBody>
      </p:sp>
      <p:sp>
        <p:nvSpPr>
          <p:cNvPr id="3" name="Text Box 38"/>
          <p:cNvSpPr txBox="1">
            <a:spLocks noChangeArrowheads="1"/>
          </p:cNvSpPr>
          <p:nvPr/>
        </p:nvSpPr>
        <p:spPr bwMode="auto">
          <a:xfrm>
            <a:off x="1197693" y="6660919"/>
            <a:ext cx="10915649" cy="4016785"/>
          </a:xfrm>
          <a:prstGeom prst="rect">
            <a:avLst/>
          </a:prstGeom>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wrap="square" lIns="142235" tIns="71117" rIns="142235" bIns="71117">
            <a:spAutoFit/>
          </a:bodyPr>
          <a:lstStyle>
            <a:lvl1pPr marL="457200" indent="-457200" defTabSz="5853113">
              <a:defRPr sz="8700" b="1">
                <a:solidFill>
                  <a:schemeClr val="tx1"/>
                </a:solidFill>
                <a:latin typeface="Arial" panose="020B0604020202020204" pitchFamily="34" charset="0"/>
              </a:defRPr>
            </a:lvl1pPr>
            <a:lvl2pPr marL="1195388" indent="-342900" defTabSz="5853113">
              <a:defRPr sz="8700" b="1">
                <a:solidFill>
                  <a:schemeClr val="tx1"/>
                </a:solidFill>
                <a:latin typeface="Arial" panose="020B0604020202020204" pitchFamily="34" charset="0"/>
              </a:defRPr>
            </a:lvl2pPr>
            <a:lvl3pPr marL="2051050" indent="-342900" defTabSz="5853113">
              <a:defRPr sz="8700" b="1">
                <a:solidFill>
                  <a:schemeClr val="tx1"/>
                </a:solidFill>
                <a:latin typeface="Arial" panose="020B0604020202020204" pitchFamily="34" charset="0"/>
              </a:defRPr>
            </a:lvl3pPr>
            <a:lvl4pPr marL="2903538" indent="-342900" defTabSz="5853113">
              <a:defRPr sz="8700" b="1">
                <a:solidFill>
                  <a:schemeClr val="tx1"/>
                </a:solidFill>
                <a:latin typeface="Arial" panose="020B0604020202020204" pitchFamily="34" charset="0"/>
              </a:defRPr>
            </a:lvl4pPr>
            <a:lvl5pPr marL="3757613" indent="-342900" defTabSz="5853113">
              <a:defRPr sz="8700" b="1">
                <a:solidFill>
                  <a:schemeClr val="tx1"/>
                </a:solidFill>
                <a:latin typeface="Arial" panose="020B0604020202020204" pitchFamily="34" charset="0"/>
              </a:defRPr>
            </a:lvl5pPr>
            <a:lvl6pPr marL="4214813" indent="-342900" defTabSz="5853113" eaLnBrk="0" fontAlgn="base" hangingPunct="0">
              <a:spcBef>
                <a:spcPct val="0"/>
              </a:spcBef>
              <a:spcAft>
                <a:spcPct val="0"/>
              </a:spcAft>
              <a:defRPr sz="8700" b="1">
                <a:solidFill>
                  <a:schemeClr val="tx1"/>
                </a:solidFill>
                <a:latin typeface="Arial" panose="020B0604020202020204" pitchFamily="34" charset="0"/>
              </a:defRPr>
            </a:lvl6pPr>
            <a:lvl7pPr marL="4672013" indent="-342900" defTabSz="5853113" eaLnBrk="0" fontAlgn="base" hangingPunct="0">
              <a:spcBef>
                <a:spcPct val="0"/>
              </a:spcBef>
              <a:spcAft>
                <a:spcPct val="0"/>
              </a:spcAft>
              <a:defRPr sz="8700" b="1">
                <a:solidFill>
                  <a:schemeClr val="tx1"/>
                </a:solidFill>
                <a:latin typeface="Arial" panose="020B0604020202020204" pitchFamily="34" charset="0"/>
              </a:defRPr>
            </a:lvl7pPr>
            <a:lvl8pPr marL="5129213" indent="-342900" defTabSz="5853113" eaLnBrk="0" fontAlgn="base" hangingPunct="0">
              <a:spcBef>
                <a:spcPct val="0"/>
              </a:spcBef>
              <a:spcAft>
                <a:spcPct val="0"/>
              </a:spcAft>
              <a:defRPr sz="8700" b="1">
                <a:solidFill>
                  <a:schemeClr val="tx1"/>
                </a:solidFill>
                <a:latin typeface="Arial" panose="020B0604020202020204" pitchFamily="34" charset="0"/>
              </a:defRPr>
            </a:lvl8pPr>
            <a:lvl9pPr marL="5586413" indent="-342900" defTabSz="5853113" eaLnBrk="0" fontAlgn="base" hangingPunct="0">
              <a:spcBef>
                <a:spcPct val="0"/>
              </a:spcBef>
              <a:spcAft>
                <a:spcPct val="0"/>
              </a:spcAft>
              <a:defRPr sz="8700" b="1">
                <a:solidFill>
                  <a:schemeClr val="tx1"/>
                </a:solidFill>
                <a:latin typeface="Arial" panose="020B0604020202020204" pitchFamily="34" charset="0"/>
              </a:defRPr>
            </a:lvl9pPr>
          </a:lstStyle>
          <a:p>
            <a:pPr marL="0" indent="0"/>
            <a:r>
              <a:rPr lang="en-US" altLang="en-US" sz="3600" b="0" dirty="0">
                <a:solidFill>
                  <a:schemeClr val="tx2">
                    <a:lumMod val="75000"/>
                  </a:schemeClr>
                </a:solidFill>
                <a:latin typeface="Times" pitchFamily="2" charset="0"/>
              </a:rPr>
              <a:t>                           Learning Objectives</a:t>
            </a:r>
          </a:p>
          <a:p>
            <a:pPr marL="742950" indent="-742950">
              <a:buFont typeface="+mj-lt"/>
              <a:buAutoNum type="arabicPeriod"/>
            </a:pPr>
            <a:endParaRPr lang="en-US" sz="3600" b="0" dirty="0">
              <a:latin typeface="Times" pitchFamily="2" charset="0"/>
            </a:endParaRPr>
          </a:p>
          <a:p>
            <a:pPr marL="742950" indent="-742950">
              <a:buFont typeface="+mj-lt"/>
              <a:buAutoNum type="arabicPeriod"/>
            </a:pPr>
            <a:r>
              <a:rPr lang="en-US" sz="3600" b="0" dirty="0">
                <a:latin typeface="Times" pitchFamily="2" charset="0"/>
              </a:rPr>
              <a:t>To discuss the advantages of genetic testing in the treatment of cancers. </a:t>
            </a:r>
          </a:p>
          <a:p>
            <a:pPr marL="742950" indent="-742950">
              <a:buFont typeface="+mj-lt"/>
              <a:buAutoNum type="arabicPeriod"/>
            </a:pPr>
            <a:r>
              <a:rPr lang="en-US" sz="3600" b="0" dirty="0">
                <a:latin typeface="Times" pitchFamily="2" charset="0"/>
              </a:rPr>
              <a:t>To emphasize the role of genetic testing in malignancies like leiomyosarcoma. </a:t>
            </a:r>
          </a:p>
          <a:p>
            <a:endParaRPr lang="en-US" sz="3600" b="0" dirty="0">
              <a:latin typeface="Times" pitchFamily="2" charset="0"/>
            </a:endParaRPr>
          </a:p>
        </p:txBody>
      </p:sp>
      <p:sp>
        <p:nvSpPr>
          <p:cNvPr id="9" name="Text Box 201"/>
          <p:cNvSpPr txBox="1">
            <a:spLocks noChangeArrowheads="1"/>
          </p:cNvSpPr>
          <p:nvPr/>
        </p:nvSpPr>
        <p:spPr bwMode="auto">
          <a:xfrm>
            <a:off x="1197693" y="11091047"/>
            <a:ext cx="10915649" cy="5693866"/>
          </a:xfrm>
          <a:prstGeom prst="rect">
            <a:avLst/>
          </a:prstGeom>
          <a:solidFill>
            <a:schemeClr val="tx2">
              <a:lumMod val="40000"/>
              <a:lumOff val="60000"/>
            </a:scheme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marL="457200" indent="-457200"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marL="0" indent="0" algn="just"/>
            <a:r>
              <a:rPr lang="en-US" sz="4000" b="0" dirty="0">
                <a:latin typeface="Times" pitchFamily="2" charset="0"/>
              </a:rPr>
              <a:t>            </a:t>
            </a:r>
            <a:r>
              <a:rPr lang="en-US" sz="4000" b="0" dirty="0">
                <a:solidFill>
                  <a:schemeClr val="tx2">
                    <a:lumMod val="75000"/>
                  </a:schemeClr>
                </a:solidFill>
                <a:latin typeface="Times" pitchFamily="2" charset="0"/>
              </a:rPr>
              <a:t>             Case Presentation</a:t>
            </a:r>
          </a:p>
          <a:p>
            <a:pPr marL="0" indent="0" algn="just"/>
            <a:endParaRPr lang="en-US" sz="3600" b="0" dirty="0">
              <a:latin typeface="Times" pitchFamily="2" charset="0"/>
            </a:endParaRPr>
          </a:p>
          <a:p>
            <a:pPr algn="just">
              <a:buFontTx/>
              <a:buChar char="•"/>
            </a:pPr>
            <a:r>
              <a:rPr lang="en-US" sz="3600" b="0" dirty="0">
                <a:latin typeface="Times" pitchFamily="2" charset="0"/>
              </a:rPr>
              <a:t>A 70-year-old African-American female with a past medical history of leiomyosarcoma of the colon status post resection, congenital hiatus hernia, presented to the hospital for further management of a recurrent leiomyosarcoma of the intestine. </a:t>
            </a:r>
          </a:p>
          <a:p>
            <a:pPr algn="just">
              <a:buFontTx/>
              <a:buChar char="•"/>
            </a:pPr>
            <a:r>
              <a:rPr lang="en-US" sz="3600" b="0" dirty="0">
                <a:latin typeface="Times" pitchFamily="2" charset="0"/>
              </a:rPr>
              <a:t>4 years ago, she was managed surgically with ileocecectomy, partial sigmoid colectomy, and excision of the mesenteric mass. </a:t>
            </a:r>
          </a:p>
        </p:txBody>
      </p:sp>
      <p:sp>
        <p:nvSpPr>
          <p:cNvPr id="16" name="Rectangle 229"/>
          <p:cNvSpPr>
            <a:spLocks noChangeArrowheads="1"/>
          </p:cNvSpPr>
          <p:nvPr/>
        </p:nvSpPr>
        <p:spPr bwMode="auto">
          <a:xfrm>
            <a:off x="28873811" y="18235016"/>
            <a:ext cx="12737773" cy="1313854"/>
          </a:xfrm>
          <a:prstGeom prst="rect">
            <a:avLst/>
          </a:prstGeom>
          <a:solidFill>
            <a:schemeClr val="accent1">
              <a:lumMod val="60000"/>
              <a:lumOff val="40000"/>
            </a:schemeClr>
          </a:solidFill>
          <a:ln>
            <a:noFill/>
          </a:ln>
          <a:effectLst>
            <a:outerShdw dist="107763" dir="2700000" algn="ctr" rotWithShape="0">
              <a:schemeClr val="tx1">
                <a:alpha val="50000"/>
              </a:schemeClr>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lIns="137160" tIns="68580" rIns="137160" bIns="68580" anchor="ctr"/>
          <a:lstStyle>
            <a:lvl1pPr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algn="ctr" eaLnBrk="1" hangingPunct="1"/>
            <a:r>
              <a:rPr lang="en-US" altLang="en-US" sz="4000" b="0" dirty="0">
                <a:solidFill>
                  <a:schemeClr val="bg1"/>
                </a:solidFill>
                <a:latin typeface="Times" pitchFamily="2" charset="0"/>
              </a:rPr>
              <a:t>Summary</a:t>
            </a:r>
          </a:p>
        </p:txBody>
      </p:sp>
      <p:sp>
        <p:nvSpPr>
          <p:cNvPr id="17" name="Text Box 230"/>
          <p:cNvSpPr txBox="1">
            <a:spLocks noChangeArrowheads="1"/>
          </p:cNvSpPr>
          <p:nvPr/>
        </p:nvSpPr>
        <p:spPr bwMode="auto">
          <a:xfrm>
            <a:off x="28986433" y="20129401"/>
            <a:ext cx="12625151" cy="95102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marL="457200" indent="-457200">
              <a:defRPr sz="8700" b="1">
                <a:solidFill>
                  <a:schemeClr val="tx1"/>
                </a:solidFill>
                <a:latin typeface="Arial" panose="020B0604020202020204" pitchFamily="34" charset="0"/>
              </a:defRPr>
            </a:lvl1pPr>
            <a:lvl2pPr marL="742950" indent="-285750">
              <a:defRPr sz="8700" b="1">
                <a:solidFill>
                  <a:schemeClr val="tx1"/>
                </a:solidFill>
                <a:latin typeface="Arial" panose="020B0604020202020204" pitchFamily="34" charset="0"/>
              </a:defRPr>
            </a:lvl2pPr>
            <a:lvl3pPr marL="1143000" indent="-228600">
              <a:defRPr sz="8700" b="1">
                <a:solidFill>
                  <a:schemeClr val="tx1"/>
                </a:solidFill>
                <a:latin typeface="Arial" panose="020B0604020202020204" pitchFamily="34" charset="0"/>
              </a:defRPr>
            </a:lvl3pPr>
            <a:lvl4pPr marL="1600200" indent="-228600">
              <a:defRPr sz="8700" b="1">
                <a:solidFill>
                  <a:schemeClr val="tx1"/>
                </a:solidFill>
                <a:latin typeface="Arial" panose="020B0604020202020204" pitchFamily="34" charset="0"/>
              </a:defRPr>
            </a:lvl4pPr>
            <a:lvl5pPr marL="2057400" indent="-228600">
              <a:defRPr sz="8700" b="1">
                <a:solidFill>
                  <a:schemeClr val="tx1"/>
                </a:solidFill>
                <a:latin typeface="Arial" panose="020B0604020202020204" pitchFamily="34" charset="0"/>
              </a:defRPr>
            </a:lvl5pPr>
            <a:lvl6pPr marL="2514600" indent="-228600" eaLnBrk="0" fontAlgn="base" hangingPunct="0">
              <a:spcBef>
                <a:spcPct val="0"/>
              </a:spcBef>
              <a:spcAft>
                <a:spcPct val="0"/>
              </a:spcAft>
              <a:defRPr sz="8700" b="1">
                <a:solidFill>
                  <a:schemeClr val="tx1"/>
                </a:solidFill>
                <a:latin typeface="Arial" panose="020B0604020202020204" pitchFamily="34" charset="0"/>
              </a:defRPr>
            </a:lvl6pPr>
            <a:lvl7pPr marL="2971800" indent="-228600" eaLnBrk="0" fontAlgn="base" hangingPunct="0">
              <a:spcBef>
                <a:spcPct val="0"/>
              </a:spcBef>
              <a:spcAft>
                <a:spcPct val="0"/>
              </a:spcAft>
              <a:defRPr sz="8700" b="1">
                <a:solidFill>
                  <a:schemeClr val="tx1"/>
                </a:solidFill>
                <a:latin typeface="Arial" panose="020B0604020202020204" pitchFamily="34" charset="0"/>
              </a:defRPr>
            </a:lvl7pPr>
            <a:lvl8pPr marL="3429000" indent="-228600" eaLnBrk="0" fontAlgn="base" hangingPunct="0">
              <a:spcBef>
                <a:spcPct val="0"/>
              </a:spcBef>
              <a:spcAft>
                <a:spcPct val="0"/>
              </a:spcAft>
              <a:defRPr sz="8700" b="1">
                <a:solidFill>
                  <a:schemeClr val="tx1"/>
                </a:solidFill>
                <a:latin typeface="Arial" panose="020B0604020202020204" pitchFamily="34" charset="0"/>
              </a:defRPr>
            </a:lvl8pPr>
            <a:lvl9pPr marL="3886200" indent="-228600" eaLnBrk="0" fontAlgn="base" hangingPunct="0">
              <a:spcBef>
                <a:spcPct val="0"/>
              </a:spcBef>
              <a:spcAft>
                <a:spcPct val="0"/>
              </a:spcAft>
              <a:defRPr sz="8700" b="1">
                <a:solidFill>
                  <a:schemeClr val="tx1"/>
                </a:solidFill>
                <a:latin typeface="Arial" panose="020B0604020202020204" pitchFamily="34" charset="0"/>
              </a:defRPr>
            </a:lvl9pPr>
          </a:lstStyle>
          <a:p>
            <a:pPr marL="571500" indent="-571500">
              <a:buFont typeface="Arial" panose="020B0604020202020204" pitchFamily="34" charset="0"/>
              <a:buChar char="•"/>
            </a:pPr>
            <a:r>
              <a:rPr lang="en-US" altLang="en-US" sz="3600" b="0" dirty="0">
                <a:latin typeface="Times" pitchFamily="2" charset="0"/>
              </a:rPr>
              <a:t>The advancement in the targeted small molecule and antibody-based therapy has increased the use of genomic testing into clinical practice for cancer patients. </a:t>
            </a:r>
          </a:p>
          <a:p>
            <a:pPr marL="571500" indent="-571500">
              <a:buFont typeface="Arial" panose="020B0604020202020204" pitchFamily="34" charset="0"/>
              <a:buChar char="•"/>
            </a:pPr>
            <a:r>
              <a:rPr lang="en-US" altLang="en-US" sz="3600" b="0" dirty="0">
                <a:latin typeface="Times" pitchFamily="2" charset="0"/>
              </a:rPr>
              <a:t>With this new understanding of the genomic profile of cancers, we are now able to initiate targeted therapies that can be designed to hinder the growth and spread of cancer cells. </a:t>
            </a:r>
          </a:p>
          <a:p>
            <a:pPr marL="571500" indent="-571500">
              <a:buFont typeface="Arial" panose="020B0604020202020204" pitchFamily="34" charset="0"/>
              <a:buChar char="•"/>
            </a:pPr>
            <a:r>
              <a:rPr lang="en-US" altLang="en-US" sz="3600" b="0" dirty="0">
                <a:latin typeface="Times" pitchFamily="2" charset="0"/>
              </a:rPr>
              <a:t>There are two different types of targeted therapies available today, monoclonal antibodies and peptide receptor radionuclide therapy (PRRT). </a:t>
            </a:r>
          </a:p>
          <a:p>
            <a:pPr marL="571500" indent="-571500">
              <a:buFont typeface="Arial" panose="020B0604020202020204" pitchFamily="34" charset="0"/>
              <a:buChar char="•"/>
            </a:pPr>
            <a:r>
              <a:rPr lang="en-US" altLang="en-US" sz="3600" b="0" dirty="0">
                <a:latin typeface="Times" pitchFamily="2" charset="0"/>
              </a:rPr>
              <a:t>PPRT works on somatostatin receptor, which makes it useful in neuroendocrine tumor treatment. </a:t>
            </a:r>
          </a:p>
          <a:p>
            <a:pPr marL="571500" indent="-571500">
              <a:buFont typeface="Arial" panose="020B0604020202020204" pitchFamily="34" charset="0"/>
              <a:buChar char="•"/>
            </a:pPr>
            <a:r>
              <a:rPr lang="en-US" altLang="en-US" sz="3600" b="0" dirty="0" err="1">
                <a:latin typeface="Times" pitchFamily="2" charset="0"/>
              </a:rPr>
              <a:t>Crizotinib</a:t>
            </a:r>
            <a:r>
              <a:rPr lang="en-US" altLang="en-US" sz="3600" b="0" dirty="0">
                <a:latin typeface="Times" pitchFamily="2" charset="0"/>
              </a:rPr>
              <a:t> is a monoclonal antibody to anaplastic lymphoma kinase gene (ALK gene), which was introduced to treat NSCLC patients with positive ALK genetic mutations. </a:t>
            </a:r>
          </a:p>
          <a:p>
            <a:pPr marL="571500" indent="-571500">
              <a:buFont typeface="Arial" panose="020B0604020202020204" pitchFamily="34" charset="0"/>
              <a:buChar char="•"/>
            </a:pPr>
            <a:r>
              <a:rPr lang="en-US" altLang="en-US" sz="3600" b="0" dirty="0">
                <a:latin typeface="Times" pitchFamily="2" charset="0"/>
              </a:rPr>
              <a:t>This approach of treating a positive gene marker tumor is much more useful than chemotherapy as this targeted therapy has a better side-effect profile than chemotherapy. </a:t>
            </a:r>
          </a:p>
        </p:txBody>
      </p:sp>
      <p:sp>
        <p:nvSpPr>
          <p:cNvPr id="35" name="Rectangle 199">
            <a:extLst>
              <a:ext uri="{FF2B5EF4-FFF2-40B4-BE49-F238E27FC236}">
                <a16:creationId xmlns:a16="http://schemas.microsoft.com/office/drawing/2014/main" id="{51C20701-4CF9-4E4B-BB73-2DCF7775432D}"/>
              </a:ext>
            </a:extLst>
          </p:cNvPr>
          <p:cNvSpPr>
            <a:spLocks noChangeArrowheads="1"/>
          </p:cNvSpPr>
          <p:nvPr/>
        </p:nvSpPr>
        <p:spPr bwMode="auto">
          <a:xfrm>
            <a:off x="1197693" y="18406991"/>
            <a:ext cx="10915649" cy="1098550"/>
          </a:xfrm>
          <a:prstGeom prst="rect">
            <a:avLst/>
          </a:prstGeom>
          <a:solidFill>
            <a:schemeClr val="accent1">
              <a:lumMod val="60000"/>
              <a:lumOff val="40000"/>
            </a:schemeClr>
          </a:solidFill>
          <a:ln>
            <a:noFill/>
          </a:ln>
          <a:effectLst>
            <a:outerShdw dist="107763" dir="2700000" algn="ctr" rotWithShape="0">
              <a:schemeClr val="tx1">
                <a:alpha val="50000"/>
              </a:schemeClr>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lIns="137160" tIns="68580" rIns="137160" bIns="68580" anchor="ctr"/>
          <a:lstStyle>
            <a:lvl1pPr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algn="ctr" eaLnBrk="1" hangingPunct="1"/>
            <a:r>
              <a:rPr lang="en-US" altLang="en-US" sz="4000" b="0" dirty="0">
                <a:solidFill>
                  <a:schemeClr val="bg1"/>
                </a:solidFill>
                <a:latin typeface="Times" pitchFamily="2" charset="0"/>
              </a:rPr>
              <a:t>Laboratory Investigations</a:t>
            </a:r>
          </a:p>
        </p:txBody>
      </p:sp>
      <p:sp>
        <p:nvSpPr>
          <p:cNvPr id="38" name="Text Box 202">
            <a:extLst>
              <a:ext uri="{FF2B5EF4-FFF2-40B4-BE49-F238E27FC236}">
                <a16:creationId xmlns:a16="http://schemas.microsoft.com/office/drawing/2014/main" id="{C31780DB-1AD2-5841-8148-07794D2CE32B}"/>
              </a:ext>
            </a:extLst>
          </p:cNvPr>
          <p:cNvSpPr txBox="1">
            <a:spLocks noChangeArrowheads="1"/>
          </p:cNvSpPr>
          <p:nvPr/>
        </p:nvSpPr>
        <p:spPr bwMode="auto">
          <a:xfrm>
            <a:off x="13423675" y="23067823"/>
            <a:ext cx="11428242" cy="6924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137160" tIns="68580" rIns="137160" bIns="68580">
            <a:spAutoFit/>
          </a:bodyPr>
          <a:lstStyle>
            <a:lvl1pPr marL="457200" indent="-457200"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eaLnBrk="1" hangingPunct="1">
              <a:buFontTx/>
              <a:buChar char="•"/>
            </a:pPr>
            <a:endParaRPr lang="en-US" altLang="en-US" sz="3600" b="0" dirty="0">
              <a:latin typeface="Times" pitchFamily="2" charset="0"/>
            </a:endParaRPr>
          </a:p>
        </p:txBody>
      </p:sp>
      <p:sp>
        <p:nvSpPr>
          <p:cNvPr id="39" name="Text Box 202">
            <a:extLst>
              <a:ext uri="{FF2B5EF4-FFF2-40B4-BE49-F238E27FC236}">
                <a16:creationId xmlns:a16="http://schemas.microsoft.com/office/drawing/2014/main" id="{A5F04DA3-FB5A-9C43-A72D-88B9BFCB42F8}"/>
              </a:ext>
            </a:extLst>
          </p:cNvPr>
          <p:cNvSpPr txBox="1">
            <a:spLocks noChangeArrowheads="1"/>
          </p:cNvSpPr>
          <p:nvPr/>
        </p:nvSpPr>
        <p:spPr bwMode="auto">
          <a:xfrm>
            <a:off x="13576075" y="23220223"/>
            <a:ext cx="11428242" cy="6924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137160" tIns="68580" rIns="137160" bIns="68580">
            <a:spAutoFit/>
          </a:bodyPr>
          <a:lstStyle>
            <a:lvl1pPr marL="457200" indent="-457200"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eaLnBrk="1" hangingPunct="1">
              <a:buFontTx/>
              <a:buChar char="•"/>
            </a:pPr>
            <a:endParaRPr lang="en-US" altLang="en-US" sz="3600" b="0" dirty="0">
              <a:latin typeface="Times" pitchFamily="2" charset="0"/>
            </a:endParaRPr>
          </a:p>
        </p:txBody>
      </p:sp>
      <p:sp>
        <p:nvSpPr>
          <p:cNvPr id="40" name="Text Box 202">
            <a:extLst>
              <a:ext uri="{FF2B5EF4-FFF2-40B4-BE49-F238E27FC236}">
                <a16:creationId xmlns:a16="http://schemas.microsoft.com/office/drawing/2014/main" id="{BE3F6A29-2516-AC49-B6C4-9D488431BFC2}"/>
              </a:ext>
            </a:extLst>
          </p:cNvPr>
          <p:cNvSpPr txBox="1">
            <a:spLocks noChangeArrowheads="1"/>
          </p:cNvSpPr>
          <p:nvPr/>
        </p:nvSpPr>
        <p:spPr bwMode="auto">
          <a:xfrm>
            <a:off x="1157947" y="21972611"/>
            <a:ext cx="11428242" cy="6924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137160" tIns="68580" rIns="137160" bIns="68580">
            <a:spAutoFit/>
          </a:bodyPr>
          <a:lstStyle>
            <a:lvl1pPr marL="457200" indent="-457200"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eaLnBrk="1" hangingPunct="1">
              <a:buFontTx/>
              <a:buChar char="•"/>
            </a:pPr>
            <a:endParaRPr lang="en-US" altLang="en-US" sz="3600" b="0" dirty="0">
              <a:latin typeface="Times" pitchFamily="2" charset="0"/>
            </a:endParaRPr>
          </a:p>
        </p:txBody>
      </p:sp>
      <p:sp>
        <p:nvSpPr>
          <p:cNvPr id="41" name="Text Box 202">
            <a:extLst>
              <a:ext uri="{FF2B5EF4-FFF2-40B4-BE49-F238E27FC236}">
                <a16:creationId xmlns:a16="http://schemas.microsoft.com/office/drawing/2014/main" id="{E597E006-1085-674D-ACB9-493235DE2DC0}"/>
              </a:ext>
            </a:extLst>
          </p:cNvPr>
          <p:cNvSpPr txBox="1">
            <a:spLocks noChangeArrowheads="1"/>
          </p:cNvSpPr>
          <p:nvPr/>
        </p:nvSpPr>
        <p:spPr bwMode="auto">
          <a:xfrm>
            <a:off x="1310347" y="22125011"/>
            <a:ext cx="11428242" cy="6924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137160" tIns="68580" rIns="137160" bIns="68580">
            <a:spAutoFit/>
          </a:bodyPr>
          <a:lstStyle>
            <a:lvl1pPr marL="457200" indent="-457200"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eaLnBrk="1" hangingPunct="1">
              <a:buFontTx/>
              <a:buChar char="•"/>
            </a:pPr>
            <a:endParaRPr lang="en-US" altLang="en-US" sz="3600" b="0" dirty="0">
              <a:latin typeface="Times" pitchFamily="2" charset="0"/>
            </a:endParaRPr>
          </a:p>
        </p:txBody>
      </p:sp>
      <p:sp>
        <p:nvSpPr>
          <p:cNvPr id="42" name="Text Box 202">
            <a:extLst>
              <a:ext uri="{FF2B5EF4-FFF2-40B4-BE49-F238E27FC236}">
                <a16:creationId xmlns:a16="http://schemas.microsoft.com/office/drawing/2014/main" id="{3180A049-DD56-D84A-AFDB-1E03C3C1706E}"/>
              </a:ext>
            </a:extLst>
          </p:cNvPr>
          <p:cNvSpPr txBox="1">
            <a:spLocks noChangeArrowheads="1"/>
          </p:cNvSpPr>
          <p:nvPr/>
        </p:nvSpPr>
        <p:spPr bwMode="auto">
          <a:xfrm>
            <a:off x="1462747" y="22277411"/>
            <a:ext cx="11428242" cy="6924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137160" tIns="68580" rIns="137160" bIns="68580">
            <a:spAutoFit/>
          </a:bodyPr>
          <a:lstStyle>
            <a:lvl1pPr marL="457200" indent="-457200"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eaLnBrk="1" hangingPunct="1">
              <a:buFontTx/>
              <a:buChar char="•"/>
            </a:pPr>
            <a:endParaRPr lang="en-US" altLang="en-US" sz="3600" b="0" dirty="0">
              <a:latin typeface="Times" pitchFamily="2" charset="0"/>
            </a:endParaRPr>
          </a:p>
        </p:txBody>
      </p:sp>
      <p:sp>
        <p:nvSpPr>
          <p:cNvPr id="43" name="Text Box 202">
            <a:extLst>
              <a:ext uri="{FF2B5EF4-FFF2-40B4-BE49-F238E27FC236}">
                <a16:creationId xmlns:a16="http://schemas.microsoft.com/office/drawing/2014/main" id="{4F5ED1E6-2A43-C948-9996-A571C4D283D4}"/>
              </a:ext>
            </a:extLst>
          </p:cNvPr>
          <p:cNvSpPr txBox="1">
            <a:spLocks noChangeArrowheads="1"/>
          </p:cNvSpPr>
          <p:nvPr/>
        </p:nvSpPr>
        <p:spPr bwMode="auto">
          <a:xfrm>
            <a:off x="1197693" y="19548870"/>
            <a:ext cx="10915649" cy="5678478"/>
          </a:xfrm>
          <a:prstGeom prst="rect">
            <a:avLst/>
          </a:prstGeom>
          <a:gradFill>
            <a:gsLst>
              <a:gs pos="0">
                <a:schemeClr val="accent6">
                  <a:lumMod val="40000"/>
                  <a:lumOff val="60000"/>
                </a:schemeClr>
              </a:gs>
              <a:gs pos="50000">
                <a:schemeClr val="accent6">
                  <a:lumMod val="20000"/>
                  <a:lumOff val="80000"/>
                </a:schemeClr>
              </a:gs>
              <a:gs pos="100000">
                <a:schemeClr val="accent6">
                  <a:lumMod val="105000"/>
                  <a:satMod val="109000"/>
                  <a:tint val="81000"/>
                </a:schemeClr>
              </a:gs>
            </a:gsLst>
          </a:gra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6"/>
          </a:lnRef>
          <a:fillRef idx="2">
            <a:schemeClr val="accent6"/>
          </a:fillRef>
          <a:effectRef idx="1">
            <a:schemeClr val="accent6"/>
          </a:effectRef>
          <a:fontRef idx="minor">
            <a:schemeClr val="dk1"/>
          </a:fontRef>
        </p:style>
        <p:txBody>
          <a:bodyPr wrap="square" lIns="137160" tIns="68580" rIns="137160" bIns="68580">
            <a:spAutoFit/>
          </a:bodyPr>
          <a:lstStyle>
            <a:lvl1pPr marL="457200" indent="-457200"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marL="571500" indent="-571500" algn="just">
              <a:buFont typeface="Arial" panose="020B0604020202020204" pitchFamily="34" charset="0"/>
              <a:buChar char="•"/>
            </a:pPr>
            <a:r>
              <a:rPr lang="en-US" sz="3600" b="0" dirty="0">
                <a:latin typeface="Times" pitchFamily="2" charset="0"/>
              </a:rPr>
              <a:t>Her blood work showed a WBC count of 5.4 K/microliter, hemoglobin of 9.6mg/dL, hematocrit of 29.4, and an MCV of 90.8.</a:t>
            </a:r>
          </a:p>
          <a:p>
            <a:pPr marL="571500" indent="-571500" algn="just">
              <a:buFont typeface="Arial" panose="020B0604020202020204" pitchFamily="34" charset="0"/>
              <a:buChar char="•"/>
            </a:pPr>
            <a:r>
              <a:rPr lang="en-US" sz="3600" b="0" dirty="0">
                <a:latin typeface="Times" pitchFamily="2" charset="0"/>
              </a:rPr>
              <a:t>Total protein was 46.4, albumin 3.8, globulin 2.6, bilirubin 1.2, alkaline phosphatase 48, AST 24, ALT 26. Iron studies showed a total iron-binding capacity of 304, saturation 28. </a:t>
            </a:r>
          </a:p>
          <a:p>
            <a:pPr marL="571500" indent="-571500" algn="just">
              <a:buFont typeface="Arial" panose="020B0604020202020204" pitchFamily="34" charset="0"/>
              <a:buChar char="•"/>
            </a:pPr>
            <a:r>
              <a:rPr lang="en-US" sz="3600" b="0" dirty="0">
                <a:latin typeface="Times" pitchFamily="2" charset="0"/>
              </a:rPr>
              <a:t>Serum electrolytes showed sodium 142 meq/L, potassium 3.6mEq/L, chloride 110 meq/L and BUN of 16 mg/dL and creatinine of 1.1 mg/dL. </a:t>
            </a:r>
          </a:p>
        </p:txBody>
      </p:sp>
      <p:sp>
        <p:nvSpPr>
          <p:cNvPr id="44" name="Text Box 202">
            <a:extLst>
              <a:ext uri="{FF2B5EF4-FFF2-40B4-BE49-F238E27FC236}">
                <a16:creationId xmlns:a16="http://schemas.microsoft.com/office/drawing/2014/main" id="{55EC4C3E-E9EF-E24D-A45E-397823D0CA29}"/>
              </a:ext>
            </a:extLst>
          </p:cNvPr>
          <p:cNvSpPr txBox="1">
            <a:spLocks noChangeArrowheads="1"/>
          </p:cNvSpPr>
          <p:nvPr/>
        </p:nvSpPr>
        <p:spPr bwMode="auto">
          <a:xfrm>
            <a:off x="14098846" y="20605630"/>
            <a:ext cx="11428242" cy="6924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137160" tIns="68580" rIns="137160" bIns="68580">
            <a:spAutoFit/>
          </a:bodyPr>
          <a:lstStyle>
            <a:lvl1pPr marL="457200" indent="-457200"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eaLnBrk="1" hangingPunct="1">
              <a:buFontTx/>
              <a:buChar char="•"/>
            </a:pPr>
            <a:endParaRPr lang="en-US" altLang="en-US" sz="3600" b="0" dirty="0">
              <a:latin typeface="Times" pitchFamily="2" charset="0"/>
            </a:endParaRPr>
          </a:p>
        </p:txBody>
      </p:sp>
      <p:sp>
        <p:nvSpPr>
          <p:cNvPr id="45" name="TextBox 44">
            <a:extLst>
              <a:ext uri="{FF2B5EF4-FFF2-40B4-BE49-F238E27FC236}">
                <a16:creationId xmlns:a16="http://schemas.microsoft.com/office/drawing/2014/main" id="{35F48305-460A-DE42-BB58-CED15EE772FA}"/>
              </a:ext>
            </a:extLst>
          </p:cNvPr>
          <p:cNvSpPr txBox="1"/>
          <p:nvPr/>
        </p:nvSpPr>
        <p:spPr>
          <a:xfrm>
            <a:off x="13499963" y="7964799"/>
            <a:ext cx="14449970" cy="120032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marL="571500" indent="-571500">
              <a:buFont typeface="Arial" panose="020B0604020202020204" pitchFamily="34" charset="0"/>
              <a:buChar char="•"/>
            </a:pPr>
            <a:r>
              <a:rPr lang="en-US" sz="3600" dirty="0">
                <a:latin typeface="Times" pitchFamily="2" charset="0"/>
              </a:rPr>
              <a:t> The genomic studies of the mass removed during her previous surgery were positive for the RNA fusion ALK gene (ACTG2-ALK). </a:t>
            </a:r>
          </a:p>
        </p:txBody>
      </p:sp>
      <p:sp>
        <p:nvSpPr>
          <p:cNvPr id="46" name="Rectangle 194">
            <a:extLst>
              <a:ext uri="{FF2B5EF4-FFF2-40B4-BE49-F238E27FC236}">
                <a16:creationId xmlns:a16="http://schemas.microsoft.com/office/drawing/2014/main" id="{BD060DC3-C0F2-0C42-9626-17FD1CD47F1A}"/>
              </a:ext>
            </a:extLst>
          </p:cNvPr>
          <p:cNvSpPr>
            <a:spLocks noChangeArrowheads="1"/>
          </p:cNvSpPr>
          <p:nvPr/>
        </p:nvSpPr>
        <p:spPr bwMode="auto">
          <a:xfrm>
            <a:off x="13499963" y="6688270"/>
            <a:ext cx="14449970" cy="1200329"/>
          </a:xfrm>
          <a:prstGeom prst="rect">
            <a:avLst/>
          </a:prstGeom>
          <a:solidFill>
            <a:schemeClr val="accent1">
              <a:lumMod val="60000"/>
              <a:lumOff val="40000"/>
            </a:schemeClr>
          </a:solidFill>
          <a:ln>
            <a:noFill/>
          </a:ln>
          <a:effectLst>
            <a:outerShdw dist="107763" dir="2700000" algn="ctr" rotWithShape="0">
              <a:schemeClr val="tx1">
                <a:alpha val="50000"/>
              </a:schemeClr>
            </a:outerShdw>
          </a:effectLst>
          <a:extLst/>
        </p:spPr>
        <p:txBody>
          <a:bodyPr wrap="none" lIns="137160" tIns="68580" rIns="137160" bIns="68580" anchor="ctr"/>
          <a:lstStyle>
            <a:lvl1pPr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algn="ctr" eaLnBrk="1" hangingPunct="1"/>
            <a:r>
              <a:rPr lang="en-US" altLang="en-US" sz="4000" b="0" dirty="0">
                <a:solidFill>
                  <a:schemeClr val="bg1"/>
                </a:solidFill>
                <a:latin typeface="Times" pitchFamily="2" charset="0"/>
              </a:rPr>
              <a:t>Genomic Testing</a:t>
            </a:r>
          </a:p>
        </p:txBody>
      </p:sp>
      <p:sp>
        <p:nvSpPr>
          <p:cNvPr id="47" name="TextBox 46">
            <a:extLst>
              <a:ext uri="{FF2B5EF4-FFF2-40B4-BE49-F238E27FC236}">
                <a16:creationId xmlns:a16="http://schemas.microsoft.com/office/drawing/2014/main" id="{CCF02BDF-6D9C-2D4B-AF6B-C1A3D890F621}"/>
              </a:ext>
            </a:extLst>
          </p:cNvPr>
          <p:cNvSpPr txBox="1"/>
          <p:nvPr/>
        </p:nvSpPr>
        <p:spPr>
          <a:xfrm>
            <a:off x="1206614" y="27826316"/>
            <a:ext cx="10915649"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571500" indent="-571500">
              <a:buFont typeface="Arial" panose="020B0604020202020204" pitchFamily="34" charset="0"/>
              <a:buChar char="•"/>
            </a:pPr>
            <a:r>
              <a:rPr lang="en-US" sz="3600" dirty="0">
                <a:latin typeface="Times" pitchFamily="2" charset="0"/>
              </a:rPr>
              <a:t>A PET/ CT scan of the whole body did not reveal any well-defined residual disease that can be targeted with currently available chemotherapy. </a:t>
            </a:r>
          </a:p>
        </p:txBody>
      </p:sp>
      <p:sp>
        <p:nvSpPr>
          <p:cNvPr id="48" name="Rectangle 194">
            <a:extLst>
              <a:ext uri="{FF2B5EF4-FFF2-40B4-BE49-F238E27FC236}">
                <a16:creationId xmlns:a16="http://schemas.microsoft.com/office/drawing/2014/main" id="{1573D510-1A79-8549-94A6-3C3BE00C35E2}"/>
              </a:ext>
            </a:extLst>
          </p:cNvPr>
          <p:cNvSpPr>
            <a:spLocks noChangeArrowheads="1"/>
          </p:cNvSpPr>
          <p:nvPr/>
        </p:nvSpPr>
        <p:spPr bwMode="auto">
          <a:xfrm>
            <a:off x="1197693" y="26687928"/>
            <a:ext cx="10915649" cy="1138388"/>
          </a:xfrm>
          <a:prstGeom prst="rect">
            <a:avLst/>
          </a:prstGeom>
          <a:solidFill>
            <a:schemeClr val="accent1">
              <a:lumMod val="60000"/>
              <a:lumOff val="40000"/>
            </a:schemeClr>
          </a:solidFill>
          <a:ln>
            <a:noFill/>
          </a:ln>
          <a:effectLst>
            <a:outerShdw dist="107763" dir="2700000" algn="ctr" rotWithShape="0">
              <a:schemeClr val="tx1">
                <a:alpha val="50000"/>
              </a:schemeClr>
            </a:outerShdw>
          </a:effectLst>
          <a:extLst/>
        </p:spPr>
        <p:txBody>
          <a:bodyPr wrap="none" lIns="137160" tIns="68580" rIns="137160" bIns="68580" anchor="ctr"/>
          <a:lstStyle>
            <a:lvl1pPr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algn="ctr" eaLnBrk="1" hangingPunct="1"/>
            <a:r>
              <a:rPr lang="en-US" altLang="en-US" sz="4000" b="0" dirty="0">
                <a:solidFill>
                  <a:schemeClr val="bg1"/>
                </a:solidFill>
                <a:latin typeface="Times" pitchFamily="2" charset="0"/>
              </a:rPr>
              <a:t>IMAGING</a:t>
            </a:r>
          </a:p>
        </p:txBody>
      </p:sp>
      <p:sp>
        <p:nvSpPr>
          <p:cNvPr id="53" name="Text Box 38">
            <a:extLst>
              <a:ext uri="{FF2B5EF4-FFF2-40B4-BE49-F238E27FC236}">
                <a16:creationId xmlns:a16="http://schemas.microsoft.com/office/drawing/2014/main" id="{84C19AD6-497C-9A45-8807-27DE60ED5EF4}"/>
              </a:ext>
            </a:extLst>
          </p:cNvPr>
          <p:cNvSpPr txBox="1">
            <a:spLocks noChangeArrowheads="1"/>
          </p:cNvSpPr>
          <p:nvPr/>
        </p:nvSpPr>
        <p:spPr bwMode="auto">
          <a:xfrm>
            <a:off x="13567976" y="10572490"/>
            <a:ext cx="14580971" cy="51296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142235" tIns="71117" rIns="142235" bIns="71117">
            <a:spAutoFit/>
          </a:bodyPr>
          <a:lstStyle>
            <a:lvl1pPr marL="457200" indent="-457200" defTabSz="5853113">
              <a:defRPr sz="8700" b="1">
                <a:solidFill>
                  <a:schemeClr val="tx1"/>
                </a:solidFill>
                <a:latin typeface="Arial" panose="020B0604020202020204" pitchFamily="34" charset="0"/>
              </a:defRPr>
            </a:lvl1pPr>
            <a:lvl2pPr marL="1195388" indent="-342900" defTabSz="5853113">
              <a:defRPr sz="8700" b="1">
                <a:solidFill>
                  <a:schemeClr val="tx1"/>
                </a:solidFill>
                <a:latin typeface="Arial" panose="020B0604020202020204" pitchFamily="34" charset="0"/>
              </a:defRPr>
            </a:lvl2pPr>
            <a:lvl3pPr marL="2051050" indent="-342900" defTabSz="5853113">
              <a:defRPr sz="8700" b="1">
                <a:solidFill>
                  <a:schemeClr val="tx1"/>
                </a:solidFill>
                <a:latin typeface="Arial" panose="020B0604020202020204" pitchFamily="34" charset="0"/>
              </a:defRPr>
            </a:lvl3pPr>
            <a:lvl4pPr marL="2903538" indent="-342900" defTabSz="5853113">
              <a:defRPr sz="8700" b="1">
                <a:solidFill>
                  <a:schemeClr val="tx1"/>
                </a:solidFill>
                <a:latin typeface="Arial" panose="020B0604020202020204" pitchFamily="34" charset="0"/>
              </a:defRPr>
            </a:lvl4pPr>
            <a:lvl5pPr marL="3757613" indent="-342900" defTabSz="5853113">
              <a:defRPr sz="8700" b="1">
                <a:solidFill>
                  <a:schemeClr val="tx1"/>
                </a:solidFill>
                <a:latin typeface="Arial" panose="020B0604020202020204" pitchFamily="34" charset="0"/>
              </a:defRPr>
            </a:lvl5pPr>
            <a:lvl6pPr marL="4214813" indent="-342900" defTabSz="5853113" eaLnBrk="0" fontAlgn="base" hangingPunct="0">
              <a:spcBef>
                <a:spcPct val="0"/>
              </a:spcBef>
              <a:spcAft>
                <a:spcPct val="0"/>
              </a:spcAft>
              <a:defRPr sz="8700" b="1">
                <a:solidFill>
                  <a:schemeClr val="tx1"/>
                </a:solidFill>
                <a:latin typeface="Arial" panose="020B0604020202020204" pitchFamily="34" charset="0"/>
              </a:defRPr>
            </a:lvl6pPr>
            <a:lvl7pPr marL="4672013" indent="-342900" defTabSz="5853113" eaLnBrk="0" fontAlgn="base" hangingPunct="0">
              <a:spcBef>
                <a:spcPct val="0"/>
              </a:spcBef>
              <a:spcAft>
                <a:spcPct val="0"/>
              </a:spcAft>
              <a:defRPr sz="8700" b="1">
                <a:solidFill>
                  <a:schemeClr val="tx1"/>
                </a:solidFill>
                <a:latin typeface="Arial" panose="020B0604020202020204" pitchFamily="34" charset="0"/>
              </a:defRPr>
            </a:lvl7pPr>
            <a:lvl8pPr marL="5129213" indent="-342900" defTabSz="5853113" eaLnBrk="0" fontAlgn="base" hangingPunct="0">
              <a:spcBef>
                <a:spcPct val="0"/>
              </a:spcBef>
              <a:spcAft>
                <a:spcPct val="0"/>
              </a:spcAft>
              <a:defRPr sz="8700" b="1">
                <a:solidFill>
                  <a:schemeClr val="tx1"/>
                </a:solidFill>
                <a:latin typeface="Arial" panose="020B0604020202020204" pitchFamily="34" charset="0"/>
              </a:defRPr>
            </a:lvl8pPr>
            <a:lvl9pPr marL="5586413" indent="-342900" defTabSz="5853113" eaLnBrk="0" fontAlgn="base" hangingPunct="0">
              <a:spcBef>
                <a:spcPct val="0"/>
              </a:spcBef>
              <a:spcAft>
                <a:spcPct val="0"/>
              </a:spcAft>
              <a:defRPr sz="8700" b="1">
                <a:solidFill>
                  <a:schemeClr val="tx1"/>
                </a:solidFill>
                <a:latin typeface="Arial" panose="020B0604020202020204" pitchFamily="34" charset="0"/>
              </a:defRPr>
            </a:lvl9pPr>
          </a:lstStyle>
          <a:p>
            <a:pPr algn="ctr"/>
            <a:r>
              <a:rPr lang="en-US" altLang="en-US" sz="3600" b="0" dirty="0">
                <a:solidFill>
                  <a:schemeClr val="tx2">
                    <a:lumMod val="75000"/>
                  </a:schemeClr>
                </a:solidFill>
                <a:latin typeface="Times" pitchFamily="2" charset="0"/>
              </a:rPr>
              <a:t>Management After </a:t>
            </a:r>
          </a:p>
          <a:p>
            <a:pPr algn="ctr"/>
            <a:r>
              <a:rPr lang="en-US" altLang="en-US" sz="3600" b="0" dirty="0">
                <a:solidFill>
                  <a:schemeClr val="tx2">
                    <a:lumMod val="75000"/>
                  </a:schemeClr>
                </a:solidFill>
                <a:latin typeface="Times" pitchFamily="2" charset="0"/>
              </a:rPr>
              <a:t>Genomic Testing</a:t>
            </a:r>
          </a:p>
          <a:p>
            <a:pPr marL="571500" indent="-571500">
              <a:buFont typeface="Arial" panose="020B0604020202020204" pitchFamily="34" charset="0"/>
              <a:buChar char="•"/>
            </a:pPr>
            <a:endParaRPr lang="en-US" sz="3600" b="0" dirty="0">
              <a:latin typeface="Times" pitchFamily="2" charset="0"/>
            </a:endParaRPr>
          </a:p>
          <a:p>
            <a:pPr marL="571500" indent="-571500">
              <a:buFont typeface="Arial" panose="020B0604020202020204" pitchFamily="34" charset="0"/>
              <a:buChar char="•"/>
            </a:pPr>
            <a:r>
              <a:rPr lang="en-US" sz="3600" b="0" dirty="0">
                <a:latin typeface="Times" pitchFamily="2" charset="0"/>
              </a:rPr>
              <a:t>After finding a positive RNA fusion ALK gene, she was started on Crizotinib 250mg twice a day orally. </a:t>
            </a:r>
          </a:p>
          <a:p>
            <a:pPr marL="571500" indent="-571500">
              <a:buFont typeface="Arial" panose="020B0604020202020204" pitchFamily="34" charset="0"/>
              <a:buChar char="•"/>
            </a:pPr>
            <a:r>
              <a:rPr lang="en-US" sz="3600" b="0" dirty="0">
                <a:latin typeface="Times" pitchFamily="2" charset="0"/>
              </a:rPr>
              <a:t>Since her new medication, her overall performance has improved significantly and she gained 8 pounds in 2.5 months.</a:t>
            </a:r>
          </a:p>
          <a:p>
            <a:pPr marL="571500" indent="-571500">
              <a:buFont typeface="Arial" panose="020B0604020202020204" pitchFamily="34" charset="0"/>
              <a:buChar char="•"/>
            </a:pPr>
            <a:r>
              <a:rPr lang="en-US" sz="3600" b="0" dirty="0">
                <a:latin typeface="Times" pitchFamily="2" charset="0"/>
              </a:rPr>
              <a:t>she is much more positive about her overall wellbeing. </a:t>
            </a:r>
          </a:p>
          <a:p>
            <a:endParaRPr lang="en-US" sz="3600" b="0" dirty="0">
              <a:latin typeface="Times" pitchFamily="2" charset="0"/>
            </a:endParaRPr>
          </a:p>
        </p:txBody>
      </p:sp>
      <p:graphicFrame>
        <p:nvGraphicFramePr>
          <p:cNvPr id="11" name="Diagram 10">
            <a:extLst>
              <a:ext uri="{FF2B5EF4-FFF2-40B4-BE49-F238E27FC236}">
                <a16:creationId xmlns:a16="http://schemas.microsoft.com/office/drawing/2014/main" id="{18E13D51-C7D7-3C49-B604-7EE9B7657EA4}"/>
              </a:ext>
            </a:extLst>
          </p:cNvPr>
          <p:cNvGraphicFramePr/>
          <p:nvPr>
            <p:extLst>
              <p:ext uri="{D42A27DB-BD31-4B8C-83A1-F6EECF244321}">
                <p14:modId xmlns:p14="http://schemas.microsoft.com/office/powerpoint/2010/main" val="3213315462"/>
              </p:ext>
            </p:extLst>
          </p:nvPr>
        </p:nvGraphicFramePr>
        <p:xfrm>
          <a:off x="13423675" y="17739770"/>
          <a:ext cx="14725272" cy="118999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a:extLst>
              <a:ext uri="{FF2B5EF4-FFF2-40B4-BE49-F238E27FC236}">
                <a16:creationId xmlns:a16="http://schemas.microsoft.com/office/drawing/2014/main" id="{E6360571-75F9-7D42-83B9-C83AFBA22B57}"/>
              </a:ext>
            </a:extLst>
          </p:cNvPr>
          <p:cNvSpPr txBox="1"/>
          <p:nvPr/>
        </p:nvSpPr>
        <p:spPr>
          <a:xfrm>
            <a:off x="13423675" y="17152769"/>
            <a:ext cx="14725272" cy="646331"/>
          </a:xfrm>
          <a:prstGeom prst="rect">
            <a:avLst/>
          </a:prstGeom>
          <a:solidFill>
            <a:schemeClr val="tx2">
              <a:lumMod val="60000"/>
              <a:lumOff val="40000"/>
            </a:schemeClr>
          </a:solidFill>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3600" dirty="0">
                <a:latin typeface="Times" pitchFamily="2" charset="0"/>
              </a:rPr>
              <a:t>Flowchart showing the management of cancer with genomic testing</a:t>
            </a:r>
          </a:p>
        </p:txBody>
      </p:sp>
      <p:graphicFrame>
        <p:nvGraphicFramePr>
          <p:cNvPr id="14" name="Diagram 13">
            <a:extLst>
              <a:ext uri="{FF2B5EF4-FFF2-40B4-BE49-F238E27FC236}">
                <a16:creationId xmlns:a16="http://schemas.microsoft.com/office/drawing/2014/main" id="{57443B88-F48E-454D-91FF-F5AB03ED1151}"/>
              </a:ext>
            </a:extLst>
          </p:cNvPr>
          <p:cNvGraphicFramePr/>
          <p:nvPr>
            <p:extLst>
              <p:ext uri="{D42A27DB-BD31-4B8C-83A1-F6EECF244321}">
                <p14:modId xmlns:p14="http://schemas.microsoft.com/office/powerpoint/2010/main" val="2498769249"/>
              </p:ext>
            </p:extLst>
          </p:nvPr>
        </p:nvGraphicFramePr>
        <p:xfrm>
          <a:off x="28873811" y="6494810"/>
          <a:ext cx="12737773" cy="94293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TextBox 3">
            <a:extLst>
              <a:ext uri="{FF2B5EF4-FFF2-40B4-BE49-F238E27FC236}">
                <a16:creationId xmlns:a16="http://schemas.microsoft.com/office/drawing/2014/main" id="{7BCD7211-9FC6-5B4F-AE01-40F6905818F0}"/>
              </a:ext>
            </a:extLst>
          </p:cNvPr>
          <p:cNvSpPr txBox="1"/>
          <p:nvPr/>
        </p:nvSpPr>
        <p:spPr>
          <a:xfrm>
            <a:off x="0" y="0"/>
            <a:ext cx="12586189" cy="1015663"/>
          </a:xfrm>
          <a:prstGeom prst="rect">
            <a:avLst/>
          </a:prstGeom>
          <a:noFill/>
        </p:spPr>
        <p:txBody>
          <a:bodyPr wrap="square" rtlCol="0">
            <a:spAutoFit/>
          </a:bodyPr>
          <a:lstStyle/>
          <a:p>
            <a:r>
              <a:rPr lang="en-US" sz="6000" b="1" dirty="0">
                <a:solidFill>
                  <a:schemeClr val="bg1"/>
                </a:solidFill>
                <a:latin typeface="Britannic Bold" panose="020B0903060703020204" pitchFamily="34" charset="77"/>
              </a:rPr>
              <a:t>Ocean Medical Center</a:t>
            </a:r>
          </a:p>
        </p:txBody>
      </p:sp>
      <p:cxnSp>
        <p:nvCxnSpPr>
          <p:cNvPr id="6" name="Straight Connector 5">
            <a:extLst>
              <a:ext uri="{FF2B5EF4-FFF2-40B4-BE49-F238E27FC236}">
                <a16:creationId xmlns:a16="http://schemas.microsoft.com/office/drawing/2014/main" id="{F1FBB028-B276-8A47-BE88-F4177B91BC99}"/>
              </a:ext>
            </a:extLst>
          </p:cNvPr>
          <p:cNvCxnSpPr>
            <a:cxnSpLocks/>
          </p:cNvCxnSpPr>
          <p:nvPr/>
        </p:nvCxnSpPr>
        <p:spPr>
          <a:xfrm flipV="1">
            <a:off x="0" y="3958264"/>
            <a:ext cx="33768011" cy="10468"/>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128155"/>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MH-Blue" id="{1590A865-0721-A449-8C64-759FEDC94FF6}" vid="{CD41AA0C-7D34-5841-80BF-FC65E8332D28}"/>
    </a:ext>
  </a:extLst>
</a:theme>
</file>

<file path=docProps/app.xml><?xml version="1.0" encoding="utf-8"?>
<Properties xmlns="http://schemas.openxmlformats.org/officeDocument/2006/extended-properties" xmlns:vt="http://schemas.openxmlformats.org/officeDocument/2006/docPropsVTypes">
  <Template>HMH-White</Template>
  <TotalTime>9611</TotalTime>
  <Words>593</Words>
  <Application>Microsoft Macintosh PowerPoint</Application>
  <PresentationFormat>Custom</PresentationFormat>
  <Paragraphs>52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Britannic Bold</vt:lpstr>
      <vt:lpstr>Georgia</vt:lpstr>
      <vt:lpstr>Georgia-Bold</vt:lpstr>
      <vt:lpstr>Times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Sammons, Christopher</dc:creator>
  <cp:lastModifiedBy>Microsoft Office User</cp:lastModifiedBy>
  <cp:revision>107</cp:revision>
  <dcterms:created xsi:type="dcterms:W3CDTF">2017-03-21T19:09:34Z</dcterms:created>
  <dcterms:modified xsi:type="dcterms:W3CDTF">2020-06-04T01:29:27Z</dcterms:modified>
</cp:coreProperties>
</file>