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9" r:id="rId2"/>
  </p:sldIdLst>
  <p:sldSz cx="43891200" cy="32918400"/>
  <p:notesSz cx="6858000" cy="9144000"/>
  <p:defaultText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590" autoAdjust="0"/>
    <p:restoredTop sz="94715"/>
  </p:normalViewPr>
  <p:slideViewPr>
    <p:cSldViewPr snapToGrid="0" snapToObjects="1">
      <p:cViewPr>
        <p:scale>
          <a:sx n="34" d="100"/>
          <a:sy n="34" d="100"/>
        </p:scale>
        <p:origin x="1128" y="-960"/>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Times" pitchFamily="2"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Times" pitchFamily="2" charset="0"/>
              </a:defRPr>
            </a:lvl1pPr>
          </a:lstStyle>
          <a:p>
            <a:fld id="{DD0F7C09-2148-6945-AADA-4225CD9A3473}" type="datetimeFigureOut">
              <a:rPr lang="en-US" smtClean="0"/>
              <a:pPr/>
              <a:t>6/3/20</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Times" pitchFamily="2"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Times" pitchFamily="2" charset="0"/>
              </a:defRPr>
            </a:lvl1pPr>
          </a:lstStyle>
          <a:p>
            <a:fld id="{A5BB1C81-6A10-AC41-8CDF-0FE53376C368}" type="slidenum">
              <a:rPr lang="en-US" smtClean="0"/>
              <a:pPr/>
              <a:t>‹#›</a:t>
            </a:fld>
            <a:endParaRPr lang="en-US" dirty="0"/>
          </a:p>
        </p:txBody>
      </p:sp>
    </p:spTree>
    <p:extLst>
      <p:ext uri="{BB962C8B-B14F-4D97-AF65-F5344CB8AC3E}">
        <p14:creationId xmlns:p14="http://schemas.microsoft.com/office/powerpoint/2010/main" val="1719332507"/>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Times" pitchFamily="2" charset="0"/>
        <a:ea typeface="+mn-ea"/>
        <a:cs typeface="+mn-cs"/>
      </a:defRPr>
    </a:lvl1pPr>
    <a:lvl2pPr marL="457200" algn="l" defTabSz="914400" rtl="0" eaLnBrk="1" latinLnBrk="0" hangingPunct="1">
      <a:defRPr sz="1200" b="0" i="0" kern="1200">
        <a:solidFill>
          <a:schemeClr val="tx1"/>
        </a:solidFill>
        <a:latin typeface="Times" pitchFamily="2" charset="0"/>
        <a:ea typeface="+mn-ea"/>
        <a:cs typeface="+mn-cs"/>
      </a:defRPr>
    </a:lvl2pPr>
    <a:lvl3pPr marL="914400" algn="l" defTabSz="914400" rtl="0" eaLnBrk="1" latinLnBrk="0" hangingPunct="1">
      <a:defRPr sz="1200" b="0" i="0" kern="1200">
        <a:solidFill>
          <a:schemeClr val="tx1"/>
        </a:solidFill>
        <a:latin typeface="Times" pitchFamily="2" charset="0"/>
        <a:ea typeface="+mn-ea"/>
        <a:cs typeface="+mn-cs"/>
      </a:defRPr>
    </a:lvl3pPr>
    <a:lvl4pPr marL="1371600" algn="l" defTabSz="914400" rtl="0" eaLnBrk="1" latinLnBrk="0" hangingPunct="1">
      <a:defRPr sz="1200" b="0" i="0" kern="1200">
        <a:solidFill>
          <a:schemeClr val="tx1"/>
        </a:solidFill>
        <a:latin typeface="Times" pitchFamily="2" charset="0"/>
        <a:ea typeface="+mn-ea"/>
        <a:cs typeface="+mn-cs"/>
      </a:defRPr>
    </a:lvl4pPr>
    <a:lvl5pPr marL="1828800" algn="l" defTabSz="914400" rtl="0" eaLnBrk="1" latinLnBrk="0" hangingPunct="1">
      <a:defRPr sz="1200" b="0" i="0" kern="1200">
        <a:solidFill>
          <a:schemeClr val="tx1"/>
        </a:solidFill>
        <a:latin typeface="Times"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17547" y="2725677"/>
            <a:ext cx="33478315" cy="3229570"/>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3017520" y="7399839"/>
            <a:ext cx="37856160" cy="24265958"/>
          </a:xfrm>
          <a:prstGeom prst="rect">
            <a:avLst/>
          </a:prstGeom>
        </p:spPr>
        <p:txBody>
          <a:bodyPr/>
          <a:lstStyle>
            <a:lvl1pPr>
              <a:defRPr b="0" i="0">
                <a:latin typeface="Times" pitchFamily="2" charset="0"/>
                <a:ea typeface="Times" pitchFamily="2" charset="0"/>
                <a:cs typeface="Times" pitchFamily="2" charset="0"/>
              </a:defRPr>
            </a:lvl1pPr>
            <a:lvl2pPr>
              <a:defRPr b="0" i="0">
                <a:latin typeface="Times" pitchFamily="2" charset="0"/>
                <a:ea typeface="Times" pitchFamily="2" charset="0"/>
                <a:cs typeface="Times" pitchFamily="2" charset="0"/>
              </a:defRPr>
            </a:lvl2pPr>
            <a:lvl3pPr>
              <a:defRPr b="0" i="0">
                <a:latin typeface="Times" pitchFamily="2" charset="0"/>
                <a:ea typeface="Times" pitchFamily="2" charset="0"/>
                <a:cs typeface="Times" pitchFamily="2" charset="0"/>
              </a:defRPr>
            </a:lvl3pPr>
            <a:lvl4pPr>
              <a:defRPr b="0" i="0">
                <a:latin typeface="Times" pitchFamily="2" charset="0"/>
                <a:ea typeface="Times" pitchFamily="2" charset="0"/>
                <a:cs typeface="Times" pitchFamily="2" charset="0"/>
              </a:defRPr>
            </a:lvl4pPr>
            <a:lvl5pPr>
              <a:defRPr b="0" i="0">
                <a:latin typeface="Times" pitchFamily="2" charset="0"/>
                <a:ea typeface="Times" pitchFamily="2" charset="0"/>
                <a:cs typeface="Times"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a:xfrm>
            <a:off x="30998160" y="29966383"/>
            <a:ext cx="9875520" cy="1752600"/>
          </a:xfrm>
          <a:prstGeom prst="rect">
            <a:avLst/>
          </a:prstGeom>
        </p:spPr>
        <p:txBody>
          <a:bodyPr/>
          <a:lstStyle>
            <a:lvl1pPr>
              <a:defRPr b="0" i="0">
                <a:latin typeface="Times" pitchFamily="2" charset="0"/>
              </a:defRPr>
            </a:lvl1pPr>
          </a:lstStyle>
          <a:p>
            <a:fld id="{AF533643-1408-F849-97EB-1DBBD1291AD9}"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30998160" y="29966383"/>
            <a:ext cx="9875520" cy="1752600"/>
          </a:xfrm>
          <a:prstGeom prst="rect">
            <a:avLst/>
          </a:prstGeom>
        </p:spPr>
        <p:txBody>
          <a:bodyPr/>
          <a:lstStyle>
            <a:lvl1pPr>
              <a:defRPr b="0" i="0">
                <a:latin typeface="Times" pitchFamily="2" charset="0"/>
              </a:defRPr>
            </a:lvl1pPr>
          </a:lstStyle>
          <a:p>
            <a:fld id="{AF533643-1408-F849-97EB-1DBBD1291AD9}"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wmf"/><Relationship Id="rId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Content Placeholder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762" y="-1"/>
            <a:ext cx="43929300" cy="1281060"/>
          </a:xfrm>
          <a:prstGeom prst="rect">
            <a:avLst/>
          </a:prstGeom>
        </p:spPr>
      </p:pic>
      <p:sp>
        <p:nvSpPr>
          <p:cNvPr id="16" name="Title Placeholder 1"/>
          <p:cNvSpPr>
            <a:spLocks noGrp="1"/>
          </p:cNvSpPr>
          <p:nvPr>
            <p:ph type="title"/>
          </p:nvPr>
        </p:nvSpPr>
        <p:spPr>
          <a:xfrm>
            <a:off x="3017542" y="2044258"/>
            <a:ext cx="33478315" cy="2422176"/>
          </a:xfrm>
          <a:prstGeom prst="rect">
            <a:avLst/>
          </a:prstGeom>
        </p:spPr>
        <p:txBody>
          <a:bodyPr vert="horz" lIns="91440" tIns="45720" rIns="91440" bIns="45720" rtlCol="0" anchor="ctr">
            <a:normAutofit/>
          </a:bodyPr>
          <a:lstStyle/>
          <a:p>
            <a:r>
              <a:rPr lang="en-US" dirty="0"/>
              <a:t>Click to edit Master title style</a:t>
            </a:r>
          </a:p>
        </p:txBody>
      </p:sp>
      <p:sp>
        <p:nvSpPr>
          <p:cNvPr id="17" name="Text Placeholder 2"/>
          <p:cNvSpPr>
            <a:spLocks noGrp="1"/>
          </p:cNvSpPr>
          <p:nvPr>
            <p:ph type="body" idx="1"/>
          </p:nvPr>
        </p:nvSpPr>
        <p:spPr>
          <a:xfrm>
            <a:off x="3017520" y="5549880"/>
            <a:ext cx="37856160" cy="18199469"/>
          </a:xfrm>
          <a:prstGeom prst="rect">
            <a:avLst/>
          </a:prstGeom>
        </p:spPr>
        <p:txBody>
          <a:bodyPr vert="horz" lIns="91440" tIns="45720" rIns="91440" bIns="45720" rtlCol="0">
            <a:normAutofit/>
          </a:bodyPr>
          <a:lstStyle/>
          <a:p>
            <a:pPr algn="l">
              <a:lnSpc>
                <a:spcPct val="120000"/>
              </a:lnSpc>
            </a:pPr>
            <a:r>
              <a:rPr lang="en-US" sz="9600" dirty="0">
                <a:solidFill>
                  <a:schemeClr val="tx2">
                    <a:lumMod val="60000"/>
                    <a:lumOff val="40000"/>
                  </a:schemeClr>
                </a:solidFill>
                <a:latin typeface="Georgia"/>
                <a:cs typeface="Georgia"/>
              </a:rPr>
              <a:t>This headline is only for position</a:t>
            </a:r>
            <a:br>
              <a:rPr lang="en-US" sz="9600" dirty="0">
                <a:solidFill>
                  <a:schemeClr val="tx2">
                    <a:lumMod val="60000"/>
                    <a:lumOff val="40000"/>
                  </a:schemeClr>
                </a:solidFill>
                <a:latin typeface="Georgia"/>
                <a:cs typeface="Georgia"/>
              </a:rPr>
            </a:br>
            <a:r>
              <a:rPr lang="en-US" sz="9600" dirty="0">
                <a:solidFill>
                  <a:schemeClr val="tx1">
                    <a:lumMod val="65000"/>
                    <a:lumOff val="35000"/>
                  </a:schemeClr>
                </a:solidFill>
                <a:latin typeface="Georgia"/>
                <a:cs typeface="Georgia"/>
              </a:rPr>
              <a:t>This type is for layout purposes only, it is not really intended to be read for content. The main intention here is to demonstrate size and style of typography.</a:t>
            </a:r>
          </a:p>
          <a:p>
            <a:pPr algn="l">
              <a:lnSpc>
                <a:spcPct val="120000"/>
              </a:lnSpc>
            </a:pPr>
            <a:r>
              <a:rPr lang="en-US" sz="9600" dirty="0">
                <a:solidFill>
                  <a:schemeClr val="tx2">
                    <a:lumMod val="60000"/>
                    <a:lumOff val="40000"/>
                  </a:schemeClr>
                </a:solidFill>
                <a:latin typeface="Georgia"/>
                <a:cs typeface="Georgia"/>
              </a:rPr>
              <a:t>This headline is only for position</a:t>
            </a:r>
          </a:p>
          <a:p>
            <a:pPr algn="l">
              <a:lnSpc>
                <a:spcPct val="120000"/>
              </a:lnSpc>
            </a:pPr>
            <a:r>
              <a:rPr lang="en-US" sz="9600" b="1" dirty="0">
                <a:solidFill>
                  <a:schemeClr val="accent1">
                    <a:lumMod val="75000"/>
                  </a:schemeClr>
                </a:solidFill>
                <a:latin typeface="Georgia-Bold"/>
                <a:cs typeface="Georgia-Bold"/>
              </a:rPr>
              <a:t>	</a:t>
            </a:r>
            <a:r>
              <a:rPr lang="en-US" sz="9600" b="1" dirty="0">
                <a:solidFill>
                  <a:schemeClr val="tx1">
                    <a:lumMod val="65000"/>
                    <a:lumOff val="35000"/>
                  </a:schemeClr>
                </a:solidFill>
                <a:latin typeface="Georgia-Bold"/>
                <a:cs typeface="Georgia-Bold"/>
              </a:rPr>
              <a:t>• </a:t>
            </a:r>
            <a:r>
              <a:rPr lang="en-US" sz="9600" dirty="0">
                <a:solidFill>
                  <a:schemeClr val="tx1">
                    <a:lumMod val="65000"/>
                    <a:lumOff val="35000"/>
                  </a:schemeClr>
                </a:solidFill>
                <a:latin typeface="Georgia"/>
                <a:cs typeface="Georgia"/>
              </a:rPr>
              <a:t>Bulleted point number one</a:t>
            </a:r>
          </a:p>
          <a:p>
            <a:pPr algn="l">
              <a:lnSpc>
                <a:spcPct val="120000"/>
              </a:lnSpc>
            </a:pPr>
            <a:r>
              <a:rPr lang="en-US" sz="9600" dirty="0">
                <a:solidFill>
                  <a:schemeClr val="tx1">
                    <a:lumMod val="65000"/>
                    <a:lumOff val="35000"/>
                  </a:schemeClr>
                </a:solidFill>
                <a:latin typeface="Georgia"/>
                <a:cs typeface="Georgia"/>
              </a:rPr>
              <a:t>	</a:t>
            </a:r>
            <a:r>
              <a:rPr lang="en-US" sz="9600" b="1" dirty="0">
                <a:solidFill>
                  <a:schemeClr val="tx1">
                    <a:lumMod val="65000"/>
                    <a:lumOff val="35000"/>
                  </a:schemeClr>
                </a:solidFill>
                <a:latin typeface="Georgia-Bold"/>
                <a:cs typeface="Georgia-Bold"/>
              </a:rPr>
              <a:t>• </a:t>
            </a:r>
            <a:r>
              <a:rPr lang="en-US" sz="9600" dirty="0">
                <a:solidFill>
                  <a:schemeClr val="tx1">
                    <a:lumMod val="65000"/>
                    <a:lumOff val="35000"/>
                  </a:schemeClr>
                </a:solidFill>
                <a:latin typeface="Georgia"/>
                <a:cs typeface="Georgia"/>
              </a:rPr>
              <a:t>Bulleted point number two</a:t>
            </a:r>
          </a:p>
          <a:p>
            <a:pPr algn="l">
              <a:lnSpc>
                <a:spcPct val="120000"/>
              </a:lnSpc>
            </a:pPr>
            <a:endParaRPr lang="en-US" sz="9600" dirty="0">
              <a:solidFill>
                <a:schemeClr val="tx1">
                  <a:lumMod val="65000"/>
                  <a:lumOff val="35000"/>
                </a:schemeClr>
              </a:solidFill>
              <a:latin typeface="Georgia"/>
              <a:cs typeface="Georgia"/>
            </a:endParaRPr>
          </a:p>
        </p:txBody>
      </p:sp>
      <p:pic>
        <p:nvPicPr>
          <p:cNvPr id="7" name="Picture 6"/>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977580" y="1716457"/>
            <a:ext cx="9098280" cy="2789191"/>
          </a:xfrm>
          <a:prstGeom prst="rect">
            <a:avLst/>
          </a:prstGeom>
        </p:spPr>
      </p:pic>
    </p:spTree>
    <p:extLst>
      <p:ext uri="{BB962C8B-B14F-4D97-AF65-F5344CB8AC3E}">
        <p14:creationId xmlns:p14="http://schemas.microsoft.com/office/powerpoint/2010/main" val="686330687"/>
      </p:ext>
    </p:extLst>
  </p:cSld>
  <p:clrMap bg1="lt1" tx1="dk1" bg2="lt2" tx2="dk2" accent1="accent1" accent2="accent2" accent3="accent3" accent4="accent4" accent5="accent5" accent6="accent6" hlink="hlink" folHlink="folHlink"/>
  <p:sldLayoutIdLst>
    <p:sldLayoutId id="2147483662" r:id="rId1"/>
    <p:sldLayoutId id="2147483667" r:id="rId2"/>
  </p:sldLayoutIdLst>
  <p:txStyles>
    <p:titleStyle>
      <a:lvl1pPr algn="l" defTabSz="4388688" rtl="0" eaLnBrk="1" latinLnBrk="0" hangingPunct="1">
        <a:lnSpc>
          <a:spcPct val="90000"/>
        </a:lnSpc>
        <a:spcBef>
          <a:spcPct val="0"/>
        </a:spcBef>
        <a:buNone/>
        <a:defRPr sz="17280" b="0" i="0" kern="1200">
          <a:solidFill>
            <a:schemeClr val="tx2">
              <a:lumMod val="60000"/>
              <a:lumOff val="40000"/>
            </a:schemeClr>
          </a:solidFill>
          <a:latin typeface="Times" pitchFamily="2" charset="0"/>
          <a:ea typeface="Times" pitchFamily="2" charset="0"/>
          <a:cs typeface="Times" pitchFamily="2" charset="0"/>
        </a:defRPr>
      </a:lvl1pPr>
    </p:titleStyle>
    <p:bodyStyle>
      <a:lvl1pPr marL="0" indent="0" algn="l" defTabSz="4388688" rtl="0" eaLnBrk="1" latinLnBrk="0" hangingPunct="1">
        <a:lnSpc>
          <a:spcPct val="120000"/>
        </a:lnSpc>
        <a:spcBef>
          <a:spcPts val="4800"/>
        </a:spcBef>
        <a:buFont typeface="Arial" panose="020B0604020202020204" pitchFamily="34" charset="0"/>
        <a:buNone/>
        <a:defRPr sz="13440" b="0" i="0" kern="1200">
          <a:solidFill>
            <a:schemeClr val="tx2">
              <a:lumMod val="60000"/>
              <a:lumOff val="40000"/>
            </a:schemeClr>
          </a:solidFill>
          <a:latin typeface="Times" pitchFamily="2" charset="0"/>
          <a:ea typeface="+mn-ea"/>
          <a:cs typeface="+mn-cs"/>
        </a:defRPr>
      </a:lvl1pPr>
      <a:lvl2pPr marL="3291514" indent="-1097165" algn="l" defTabSz="4388688"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5858" indent="-1097165" algn="l" defTabSz="4388688"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192" indent="-1097165" algn="l" defTabSz="4388688"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4536" indent="-1097165" algn="l" defTabSz="4388688"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68870" indent="-1097165" algn="l" defTabSz="4388688"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3219" indent="-1097165" algn="l" defTabSz="4388688"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7558" indent="-1097165" algn="l" defTabSz="4388688"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1898" indent="-1097165" algn="l" defTabSz="4388688"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8688" rtl="0" eaLnBrk="1" latinLnBrk="0" hangingPunct="1">
        <a:defRPr sz="8640" kern="1200">
          <a:solidFill>
            <a:schemeClr val="tx1"/>
          </a:solidFill>
          <a:latin typeface="+mn-lt"/>
          <a:ea typeface="+mn-ea"/>
          <a:cs typeface="+mn-cs"/>
        </a:defRPr>
      </a:lvl1pPr>
      <a:lvl2pPr marL="2194339" algn="l" defTabSz="4388688" rtl="0" eaLnBrk="1" latinLnBrk="0" hangingPunct="1">
        <a:defRPr sz="8640" kern="1200">
          <a:solidFill>
            <a:schemeClr val="tx1"/>
          </a:solidFill>
          <a:latin typeface="+mn-lt"/>
          <a:ea typeface="+mn-ea"/>
          <a:cs typeface="+mn-cs"/>
        </a:defRPr>
      </a:lvl2pPr>
      <a:lvl3pPr marL="4388688" algn="l" defTabSz="4388688" rtl="0" eaLnBrk="1" latinLnBrk="0" hangingPunct="1">
        <a:defRPr sz="8640" kern="1200">
          <a:solidFill>
            <a:schemeClr val="tx1"/>
          </a:solidFill>
          <a:latin typeface="+mn-lt"/>
          <a:ea typeface="+mn-ea"/>
          <a:cs typeface="+mn-cs"/>
        </a:defRPr>
      </a:lvl3pPr>
      <a:lvl4pPr marL="6583027" algn="l" defTabSz="4388688" rtl="0" eaLnBrk="1" latinLnBrk="0" hangingPunct="1">
        <a:defRPr sz="8640" kern="1200">
          <a:solidFill>
            <a:schemeClr val="tx1"/>
          </a:solidFill>
          <a:latin typeface="+mn-lt"/>
          <a:ea typeface="+mn-ea"/>
          <a:cs typeface="+mn-cs"/>
        </a:defRPr>
      </a:lvl4pPr>
      <a:lvl5pPr marL="8777371" algn="l" defTabSz="4388688" rtl="0" eaLnBrk="1" latinLnBrk="0" hangingPunct="1">
        <a:defRPr sz="8640" kern="1200">
          <a:solidFill>
            <a:schemeClr val="tx1"/>
          </a:solidFill>
          <a:latin typeface="+mn-lt"/>
          <a:ea typeface="+mn-ea"/>
          <a:cs typeface="+mn-cs"/>
        </a:defRPr>
      </a:lvl5pPr>
      <a:lvl6pPr marL="10971706" algn="l" defTabSz="4388688" rtl="0" eaLnBrk="1" latinLnBrk="0" hangingPunct="1">
        <a:defRPr sz="8640" kern="1200">
          <a:solidFill>
            <a:schemeClr val="tx1"/>
          </a:solidFill>
          <a:latin typeface="+mn-lt"/>
          <a:ea typeface="+mn-ea"/>
          <a:cs typeface="+mn-cs"/>
        </a:defRPr>
      </a:lvl6pPr>
      <a:lvl7pPr marL="13166045" algn="l" defTabSz="4388688" rtl="0" eaLnBrk="1" latinLnBrk="0" hangingPunct="1">
        <a:defRPr sz="8640" kern="1200">
          <a:solidFill>
            <a:schemeClr val="tx1"/>
          </a:solidFill>
          <a:latin typeface="+mn-lt"/>
          <a:ea typeface="+mn-ea"/>
          <a:cs typeface="+mn-cs"/>
        </a:defRPr>
      </a:lvl7pPr>
      <a:lvl8pPr marL="15360384" algn="l" defTabSz="4388688" rtl="0" eaLnBrk="1" latinLnBrk="0" hangingPunct="1">
        <a:defRPr sz="8640" kern="1200">
          <a:solidFill>
            <a:schemeClr val="tx1"/>
          </a:solidFill>
          <a:latin typeface="+mn-lt"/>
          <a:ea typeface="+mn-ea"/>
          <a:cs typeface="+mn-cs"/>
        </a:defRPr>
      </a:lvl8pPr>
      <a:lvl9pPr marL="17554728" algn="l" defTabSz="4388688"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hyperlink" Target="https://www.cdc.gov/tobacco/basic_information/e-cigarettes/pdfs/Electronic-Cigarettes-Infographic-508.pdf" TargetMode="Externa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100000">
              <a:schemeClr val="accent1">
                <a:lumMod val="20000"/>
                <a:lumOff val="80000"/>
              </a:schemeClr>
            </a:gs>
            <a:gs pos="0">
              <a:schemeClr val="bg1">
                <a:lumMod val="85000"/>
              </a:schemeClr>
            </a:gs>
          </a:gsLst>
          <a:lin ang="5400000" scaled="0"/>
        </a:gradFill>
        <a:effectLst/>
      </p:bgPr>
    </p:bg>
    <p:spTree>
      <p:nvGrpSpPr>
        <p:cNvPr id="1" name=""/>
        <p:cNvGrpSpPr/>
        <p:nvPr/>
      </p:nvGrpSpPr>
      <p:grpSpPr>
        <a:xfrm>
          <a:off x="0" y="0"/>
          <a:ext cx="0" cy="0"/>
          <a:chOff x="0" y="0"/>
          <a:chExt cx="0" cy="0"/>
        </a:xfrm>
      </p:grpSpPr>
      <p:sp useBgFill="1">
        <p:nvSpPr>
          <p:cNvPr id="4" name="TextBox 3">
            <a:extLst>
              <a:ext uri="{FF2B5EF4-FFF2-40B4-BE49-F238E27FC236}">
                <a16:creationId xmlns:a16="http://schemas.microsoft.com/office/drawing/2014/main" id="{E96CB4E4-AB71-0241-8098-89B1B2F2F545}"/>
              </a:ext>
            </a:extLst>
          </p:cNvPr>
          <p:cNvSpPr txBox="1"/>
          <p:nvPr/>
        </p:nvSpPr>
        <p:spPr>
          <a:xfrm>
            <a:off x="0" y="-376518"/>
            <a:ext cx="43891200" cy="4770537"/>
          </a:xfrm>
          <a:prstGeom prst="rect">
            <a:avLst/>
          </a:prstGeom>
          <a:ln>
            <a:noFill/>
          </a:ln>
        </p:spPr>
        <p:txBody>
          <a:bodyPr wrap="square" rtlCol="0">
            <a:spAutoFit/>
          </a:bodyPr>
          <a:lstStyle/>
          <a:p>
            <a:pPr algn="ctr">
              <a:spcBef>
                <a:spcPct val="0"/>
              </a:spcBef>
              <a:buNone/>
            </a:pPr>
            <a:endParaRPr lang="en-US" sz="6600" b="1" dirty="0">
              <a:solidFill>
                <a:srgbClr val="0070C0"/>
              </a:solidFill>
              <a:latin typeface="Times" pitchFamily="2" charset="0"/>
            </a:endParaRPr>
          </a:p>
          <a:p>
            <a:pPr algn="ctr">
              <a:spcBef>
                <a:spcPct val="0"/>
              </a:spcBef>
              <a:buNone/>
            </a:pPr>
            <a:r>
              <a:rPr lang="en-US" sz="6600" b="1" dirty="0">
                <a:solidFill>
                  <a:srgbClr val="0070C0"/>
                </a:solidFill>
                <a:latin typeface="Times" pitchFamily="2" charset="0"/>
              </a:rPr>
              <a:t>A  Case Report of Vaping Associated Lung Injury and the Risk of Infections Associated With it</a:t>
            </a:r>
          </a:p>
          <a:p>
            <a:pPr algn="ctr">
              <a:spcBef>
                <a:spcPct val="0"/>
              </a:spcBef>
              <a:buNone/>
            </a:pPr>
            <a:endParaRPr lang="en-US" sz="6600" b="1" dirty="0">
              <a:solidFill>
                <a:srgbClr val="0070C0"/>
              </a:solidFill>
              <a:latin typeface="Times" pitchFamily="2" charset="0"/>
            </a:endParaRPr>
          </a:p>
          <a:p>
            <a:pPr algn="ctr">
              <a:spcBef>
                <a:spcPct val="0"/>
              </a:spcBef>
              <a:buNone/>
            </a:pPr>
            <a:r>
              <a:rPr lang="en-US" altLang="en-US" sz="4400" b="1" dirty="0">
                <a:solidFill>
                  <a:schemeClr val="tx1">
                    <a:lumMod val="95000"/>
                    <a:lumOff val="5000"/>
                  </a:schemeClr>
                </a:solidFill>
                <a:latin typeface="Times" pitchFamily="2" charset="0"/>
              </a:rPr>
              <a:t>Ivan Richard, MD; Rana Ali, MD; Jagan Mohan Rao Vanjarapu, MD; Shakumar Patel, MD; </a:t>
            </a:r>
            <a:r>
              <a:rPr lang="en-US" sz="4400" b="1" dirty="0">
                <a:solidFill>
                  <a:schemeClr val="tx1">
                    <a:lumMod val="95000"/>
                    <a:lumOff val="5000"/>
                  </a:schemeClr>
                </a:solidFill>
                <a:latin typeface="Times" pitchFamily="2" charset="0"/>
              </a:rPr>
              <a:t>Premal Patel, MD,  Pramil Cheriyath, MD. </a:t>
            </a:r>
            <a:r>
              <a:rPr lang="en-US" altLang="en-US" sz="4400" b="1" dirty="0">
                <a:solidFill>
                  <a:schemeClr val="tx1">
                    <a:lumMod val="95000"/>
                    <a:lumOff val="5000"/>
                  </a:schemeClr>
                </a:solidFill>
                <a:latin typeface="Times" pitchFamily="2" charset="0"/>
              </a:rPr>
              <a:t>    </a:t>
            </a:r>
          </a:p>
          <a:p>
            <a:pPr algn="ctr">
              <a:spcBef>
                <a:spcPct val="0"/>
              </a:spcBef>
            </a:pPr>
            <a:r>
              <a:rPr lang="en-US" altLang="en-US" sz="4400" b="1" dirty="0">
                <a:solidFill>
                  <a:schemeClr val="tx1">
                    <a:lumMod val="95000"/>
                    <a:lumOff val="5000"/>
                  </a:schemeClr>
                </a:solidFill>
                <a:latin typeface="Times" pitchFamily="2" charset="0"/>
              </a:rPr>
              <a:t>                 Department of Internal Medicine, Hackensack Meridian Health-Ocean Medical Center, Brick, NJ </a:t>
            </a:r>
            <a:endParaRPr lang="en-US" altLang="en-US" sz="4400" b="1" dirty="0">
              <a:solidFill>
                <a:srgbClr val="0070C0"/>
              </a:solidFill>
              <a:latin typeface="Times" pitchFamily="2" charset="0"/>
            </a:endParaRPr>
          </a:p>
          <a:p>
            <a:pPr algn="ctr">
              <a:spcBef>
                <a:spcPct val="0"/>
              </a:spcBef>
            </a:pPr>
            <a:endParaRPr lang="en-US" altLang="en-US" sz="900" b="1" dirty="0">
              <a:solidFill>
                <a:schemeClr val="tx1">
                  <a:lumMod val="95000"/>
                  <a:lumOff val="5000"/>
                </a:schemeClr>
              </a:solidFill>
              <a:latin typeface="Times" pitchFamily="2" charset="0"/>
            </a:endParaRPr>
          </a:p>
          <a:p>
            <a:pPr algn="ctr">
              <a:spcBef>
                <a:spcPct val="0"/>
              </a:spcBef>
            </a:pPr>
            <a:endParaRPr lang="en-US" altLang="en-US" sz="900" b="1" dirty="0">
              <a:solidFill>
                <a:schemeClr val="tx1">
                  <a:lumMod val="95000"/>
                  <a:lumOff val="5000"/>
                </a:schemeClr>
              </a:solidFill>
              <a:latin typeface="Times" pitchFamily="2" charset="0"/>
            </a:endParaRPr>
          </a:p>
        </p:txBody>
      </p:sp>
      <p:pic>
        <p:nvPicPr>
          <p:cNvPr id="8" name="Picture 7">
            <a:extLst>
              <a:ext uri="{FF2B5EF4-FFF2-40B4-BE49-F238E27FC236}">
                <a16:creationId xmlns:a16="http://schemas.microsoft.com/office/drawing/2014/main" id="{57F59431-247E-7B4E-AA22-5EE73F64B569}"/>
              </a:ext>
            </a:extLst>
          </p:cNvPr>
          <p:cNvPicPr>
            <a:picLocks noChangeAspect="1"/>
          </p:cNvPicPr>
          <p:nvPr/>
        </p:nvPicPr>
        <p:blipFill>
          <a:blip r:embed="rId2"/>
          <a:stretch>
            <a:fillRect/>
          </a:stretch>
        </p:blipFill>
        <p:spPr>
          <a:xfrm>
            <a:off x="585110" y="954883"/>
            <a:ext cx="3343423" cy="2134436"/>
          </a:xfrm>
          <a:prstGeom prst="rect">
            <a:avLst/>
          </a:prstGeom>
        </p:spPr>
      </p:pic>
      <p:pic>
        <p:nvPicPr>
          <p:cNvPr id="9" name="Picture 8">
            <a:extLst>
              <a:ext uri="{FF2B5EF4-FFF2-40B4-BE49-F238E27FC236}">
                <a16:creationId xmlns:a16="http://schemas.microsoft.com/office/drawing/2014/main" id="{B051B66A-F14D-5342-BB1A-65550700DC4C}"/>
              </a:ext>
            </a:extLst>
          </p:cNvPr>
          <p:cNvPicPr>
            <a:picLocks noChangeAspect="1"/>
          </p:cNvPicPr>
          <p:nvPr/>
        </p:nvPicPr>
        <p:blipFill>
          <a:blip r:embed="rId3"/>
          <a:stretch>
            <a:fillRect/>
          </a:stretch>
        </p:blipFill>
        <p:spPr>
          <a:xfrm>
            <a:off x="39149867" y="1195714"/>
            <a:ext cx="4156223" cy="1652774"/>
          </a:xfrm>
          <a:prstGeom prst="rect">
            <a:avLst/>
          </a:prstGeom>
        </p:spPr>
      </p:pic>
      <p:cxnSp>
        <p:nvCxnSpPr>
          <p:cNvPr id="10" name="Straight Connector 9">
            <a:extLst>
              <a:ext uri="{FF2B5EF4-FFF2-40B4-BE49-F238E27FC236}">
                <a16:creationId xmlns:a16="http://schemas.microsoft.com/office/drawing/2014/main" id="{6D8E341A-8001-7545-97B1-416FA707188A}"/>
              </a:ext>
            </a:extLst>
          </p:cNvPr>
          <p:cNvCxnSpPr>
            <a:cxnSpLocks/>
          </p:cNvCxnSpPr>
          <p:nvPr/>
        </p:nvCxnSpPr>
        <p:spPr>
          <a:xfrm>
            <a:off x="2079666" y="4433209"/>
            <a:ext cx="39731868" cy="0"/>
          </a:xfrm>
          <a:prstGeom prst="line">
            <a:avLst/>
          </a:prstGeom>
          <a:ln w="76200" cmpd="sng">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4C4FD7F-E286-5349-A08E-1953595B3E9F}"/>
              </a:ext>
            </a:extLst>
          </p:cNvPr>
          <p:cNvSpPr txBox="1"/>
          <p:nvPr/>
        </p:nvSpPr>
        <p:spPr>
          <a:xfrm>
            <a:off x="1337105" y="6277322"/>
            <a:ext cx="11611035" cy="22292884"/>
          </a:xfrm>
          <a:prstGeom prst="rect">
            <a:avLst/>
          </a:prstGeom>
          <a:noFill/>
        </p:spPr>
        <p:txBody>
          <a:bodyPr wrap="square" rtlCol="0">
            <a:spAutoFit/>
          </a:bodyPr>
          <a:lstStyle/>
          <a:p>
            <a:r>
              <a:rPr lang="en-US" sz="4000" dirty="0">
                <a:latin typeface="Times" pitchFamily="2" charset="0"/>
              </a:rPr>
              <a:t>                           </a:t>
            </a:r>
            <a:r>
              <a:rPr lang="en-US" sz="4000" b="1" dirty="0">
                <a:latin typeface="Times" pitchFamily="2" charset="0"/>
              </a:rPr>
              <a:t>Learning Objectives</a:t>
            </a:r>
          </a:p>
          <a:p>
            <a:endParaRPr lang="en-US" sz="4000" b="1" dirty="0">
              <a:latin typeface="Times" pitchFamily="2" charset="0"/>
            </a:endParaRPr>
          </a:p>
          <a:p>
            <a:pPr marL="228600" indent="-228600">
              <a:buFont typeface="+mj-lt"/>
              <a:buAutoNum type="arabicPeriod"/>
            </a:pPr>
            <a:r>
              <a:rPr lang="en-US" sz="4000" dirty="0">
                <a:latin typeface="Times" pitchFamily="2" charset="0"/>
              </a:rPr>
              <a:t>Recognize the complications associated with vaping.</a:t>
            </a:r>
          </a:p>
          <a:p>
            <a:pPr marL="228600" indent="-228600">
              <a:buFont typeface="+mj-lt"/>
              <a:buAutoNum type="arabicPeriod"/>
            </a:pPr>
            <a:r>
              <a:rPr lang="en-US" sz="4000" dirty="0">
                <a:latin typeface="Times" pitchFamily="2" charset="0"/>
              </a:rPr>
              <a:t>Discuss the risk of infections associated with vaping.</a:t>
            </a:r>
          </a:p>
          <a:p>
            <a:r>
              <a:rPr lang="en-US" sz="4000" dirty="0">
                <a:latin typeface="Times" pitchFamily="2" charset="0"/>
              </a:rPr>
              <a:t>  </a:t>
            </a:r>
          </a:p>
          <a:p>
            <a:pPr algn="just"/>
            <a:r>
              <a:rPr lang="en-US" altLang="en-US" sz="4000" dirty="0">
                <a:solidFill>
                  <a:schemeClr val="tx2">
                    <a:lumMod val="75000"/>
                  </a:schemeClr>
                </a:solidFill>
                <a:latin typeface="Times" pitchFamily="2" charset="0"/>
              </a:rPr>
              <a:t>                            </a:t>
            </a:r>
            <a:r>
              <a:rPr lang="en-US" altLang="en-US" sz="4000" b="1" dirty="0">
                <a:latin typeface="Times" pitchFamily="2" charset="0"/>
              </a:rPr>
              <a:t>Case Presentation</a:t>
            </a:r>
          </a:p>
          <a:p>
            <a:pPr algn="just"/>
            <a:endParaRPr lang="en-US" sz="4000" b="1" dirty="0">
              <a:latin typeface="Times" pitchFamily="2" charset="0"/>
            </a:endParaRPr>
          </a:p>
          <a:p>
            <a:pPr marL="171450" indent="-171450" algn="just">
              <a:buFont typeface="Wingdings" pitchFamily="2" charset="2"/>
              <a:buChar char="Ø"/>
            </a:pPr>
            <a:r>
              <a:rPr lang="en-US" sz="4000" b="0" dirty="0">
                <a:latin typeface="Times" pitchFamily="2" charset="0"/>
              </a:rPr>
              <a:t>A 24-year-old female with a past medical history of depression presented with worsening shortness of breath. </a:t>
            </a:r>
          </a:p>
          <a:p>
            <a:pPr marL="171450" indent="-171450" algn="just">
              <a:buFont typeface="Wingdings" pitchFamily="2" charset="2"/>
              <a:buChar char="Ø"/>
            </a:pPr>
            <a:r>
              <a:rPr lang="en-US" sz="4000" b="0" dirty="0">
                <a:latin typeface="Times" pitchFamily="2" charset="0"/>
              </a:rPr>
              <a:t>Associated symptoms of dyspnea on exertion, cough, fevers, chills, and pleuritic chest pain. </a:t>
            </a:r>
          </a:p>
          <a:p>
            <a:pPr marL="171450" indent="-171450" algn="just">
              <a:buFont typeface="Wingdings" pitchFamily="2" charset="2"/>
              <a:buChar char="Ø"/>
            </a:pPr>
            <a:r>
              <a:rPr lang="en-US" sz="4000" b="0" dirty="0">
                <a:latin typeface="Times" pitchFamily="2" charset="0"/>
              </a:rPr>
              <a:t>Her social history was significant for smoking marijuana but she quit 1 month prior. </a:t>
            </a:r>
          </a:p>
          <a:p>
            <a:pPr marL="171450" indent="-171450" algn="just">
              <a:buFont typeface="Wingdings" pitchFamily="2" charset="2"/>
              <a:buChar char="Ø"/>
            </a:pPr>
            <a:r>
              <a:rPr lang="en-US" sz="4000" b="0" dirty="0">
                <a:latin typeface="Times" pitchFamily="2" charset="0"/>
              </a:rPr>
              <a:t>She admitted to vaping but quit when her respiratory symptoms began.</a:t>
            </a:r>
          </a:p>
          <a:p>
            <a:pPr algn="just"/>
            <a:endParaRPr lang="en-US" sz="4000" dirty="0">
              <a:latin typeface="Times" pitchFamily="2" charset="0"/>
            </a:endParaRPr>
          </a:p>
          <a:p>
            <a:pPr algn="just"/>
            <a:r>
              <a:rPr lang="en-US" altLang="en-US" sz="4000" b="1" dirty="0">
                <a:latin typeface="Times" pitchFamily="2" charset="0"/>
              </a:rPr>
              <a:t>                   Vitals &amp; Physical Examination</a:t>
            </a:r>
          </a:p>
          <a:p>
            <a:pPr algn="just"/>
            <a:endParaRPr lang="en-US" sz="4000" b="1" dirty="0">
              <a:latin typeface="Times" pitchFamily="2" charset="0"/>
            </a:endParaRPr>
          </a:p>
          <a:p>
            <a:pPr marL="171450" indent="-171450" algn="just">
              <a:buFont typeface="Wingdings" pitchFamily="2" charset="2"/>
              <a:buChar char="Ø"/>
            </a:pPr>
            <a:r>
              <a:rPr lang="en-US" sz="4000" b="0" dirty="0">
                <a:latin typeface="Times" pitchFamily="2" charset="0"/>
              </a:rPr>
              <a:t>On presentation, she was hemodynamically stable.</a:t>
            </a:r>
          </a:p>
          <a:p>
            <a:pPr marL="171450" indent="-171450" algn="just">
              <a:buFont typeface="Wingdings" pitchFamily="2" charset="2"/>
              <a:buChar char="Ø"/>
            </a:pPr>
            <a:r>
              <a:rPr lang="en-US" sz="4000" b="0" dirty="0">
                <a:latin typeface="Times" pitchFamily="2" charset="0"/>
              </a:rPr>
              <a:t>Physical examination was significant for decreased breath sounds and wheezing bilaterally.</a:t>
            </a:r>
          </a:p>
          <a:p>
            <a:pPr marL="171450" indent="-171450" algn="just">
              <a:buFont typeface="Wingdings" pitchFamily="2" charset="2"/>
              <a:buChar char="Ø"/>
            </a:pPr>
            <a:endParaRPr lang="en-US" sz="4000" dirty="0">
              <a:latin typeface="Times" pitchFamily="2" charset="0"/>
            </a:endParaRPr>
          </a:p>
          <a:p>
            <a:pPr algn="just"/>
            <a:r>
              <a:rPr lang="en-US" altLang="en-US" sz="4000" dirty="0">
                <a:latin typeface="Times" pitchFamily="2" charset="0"/>
              </a:rPr>
              <a:t>                     </a:t>
            </a:r>
            <a:r>
              <a:rPr lang="en-US" altLang="en-US" sz="4000" b="1" dirty="0">
                <a:latin typeface="Times" pitchFamily="2" charset="0"/>
              </a:rPr>
              <a:t>Laboratory Investigations</a:t>
            </a:r>
          </a:p>
          <a:p>
            <a:pPr algn="just"/>
            <a:endParaRPr lang="en-US" altLang="en-US" sz="4000" dirty="0">
              <a:latin typeface="Times" pitchFamily="2" charset="0"/>
            </a:endParaRPr>
          </a:p>
          <a:p>
            <a:pPr algn="just"/>
            <a:endParaRPr lang="en-US" altLang="en-US" sz="4000" dirty="0">
              <a:latin typeface="Times" pitchFamily="2" charset="0"/>
            </a:endParaRPr>
          </a:p>
          <a:p>
            <a:pPr algn="just"/>
            <a:endParaRPr lang="en-US" altLang="en-US" sz="4000" dirty="0">
              <a:latin typeface="Times" pitchFamily="2" charset="0"/>
            </a:endParaRPr>
          </a:p>
          <a:p>
            <a:pPr algn="just"/>
            <a:endParaRPr lang="en-US" altLang="en-US" sz="4000" dirty="0">
              <a:latin typeface="Times" pitchFamily="2" charset="0"/>
            </a:endParaRPr>
          </a:p>
          <a:p>
            <a:pPr algn="just"/>
            <a:endParaRPr lang="en-US" sz="4000" dirty="0">
              <a:latin typeface="Times" pitchFamily="2" charset="0"/>
            </a:endParaRPr>
          </a:p>
          <a:p>
            <a:pPr marL="171450" indent="-171450">
              <a:buFont typeface="Wingdings" pitchFamily="2" charset="2"/>
              <a:buChar char="Ø"/>
            </a:pPr>
            <a:r>
              <a:rPr lang="en-US" sz="4000" dirty="0">
                <a:solidFill>
                  <a:schemeClr val="tx1"/>
                </a:solidFill>
                <a:latin typeface="Times" pitchFamily="2" charset="0"/>
              </a:rPr>
              <a:t>The patient tested positive for rhinovirus and enterovirus using PCR .</a:t>
            </a:r>
          </a:p>
          <a:p>
            <a:pPr marL="171450" indent="-171450">
              <a:buFont typeface="Wingdings" pitchFamily="2" charset="2"/>
              <a:buChar char="Ø"/>
            </a:pPr>
            <a:r>
              <a:rPr lang="en-US" sz="4000" dirty="0">
                <a:solidFill>
                  <a:schemeClr val="tx1"/>
                </a:solidFill>
                <a:latin typeface="Times" pitchFamily="2" charset="0"/>
              </a:rPr>
              <a:t>She also tested positive for Mycoplasma pneumoniae IgM 1.93. </a:t>
            </a:r>
          </a:p>
          <a:p>
            <a:pPr marL="171450" indent="-171450">
              <a:buFont typeface="Wingdings" pitchFamily="2" charset="2"/>
              <a:buChar char="Ø"/>
            </a:pPr>
            <a:r>
              <a:rPr lang="en-US" sz="4000" dirty="0">
                <a:solidFill>
                  <a:schemeClr val="tx1"/>
                </a:solidFill>
                <a:latin typeface="Times" pitchFamily="2" charset="0"/>
              </a:rPr>
              <a:t>Blood cultures , influenza, and legionella were negative.  </a:t>
            </a:r>
          </a:p>
          <a:p>
            <a:pPr marL="171450" indent="-171450" algn="just">
              <a:buFont typeface="Arial" panose="020B0604020202020204" pitchFamily="34" charset="0"/>
              <a:buChar char="•"/>
            </a:pPr>
            <a:endParaRPr lang="en-US" sz="1200" b="0" dirty="0">
              <a:latin typeface="Times" pitchFamily="2" charset="0"/>
            </a:endParaRPr>
          </a:p>
        </p:txBody>
      </p:sp>
      <p:sp>
        <p:nvSpPr>
          <p:cNvPr id="12" name="TextBox 11">
            <a:extLst>
              <a:ext uri="{FF2B5EF4-FFF2-40B4-BE49-F238E27FC236}">
                <a16:creationId xmlns:a16="http://schemas.microsoft.com/office/drawing/2014/main" id="{C5097352-D4F3-4B4A-9EFE-78EBDBDABE13}"/>
              </a:ext>
            </a:extLst>
          </p:cNvPr>
          <p:cNvSpPr txBox="1"/>
          <p:nvPr/>
        </p:nvSpPr>
        <p:spPr>
          <a:xfrm>
            <a:off x="14152283" y="6277322"/>
            <a:ext cx="12626939" cy="4401205"/>
          </a:xfrm>
          <a:prstGeom prst="rect">
            <a:avLst/>
          </a:prstGeom>
          <a:noFill/>
        </p:spPr>
        <p:txBody>
          <a:bodyPr wrap="square" rtlCol="0">
            <a:spAutoFit/>
          </a:bodyPr>
          <a:lstStyle/>
          <a:p>
            <a:r>
              <a:rPr lang="en-US" sz="4000" dirty="0">
                <a:latin typeface="Times" pitchFamily="2" charset="0"/>
              </a:rPr>
              <a:t>                                          </a:t>
            </a:r>
            <a:r>
              <a:rPr lang="en-US" sz="4000" b="1" dirty="0">
                <a:latin typeface="Times" pitchFamily="2" charset="0"/>
              </a:rPr>
              <a:t>Imaging</a:t>
            </a:r>
          </a:p>
          <a:p>
            <a:endParaRPr lang="en-US" sz="4000" b="1" dirty="0">
              <a:latin typeface="Times" pitchFamily="2" charset="0"/>
            </a:endParaRPr>
          </a:p>
          <a:p>
            <a:pPr marL="171450" indent="-171450">
              <a:buFont typeface="Wingdings" pitchFamily="2" charset="2"/>
              <a:buChar char="Ø"/>
            </a:pPr>
            <a:r>
              <a:rPr lang="en-US" sz="4000" dirty="0">
                <a:latin typeface="Times" pitchFamily="2" charset="0"/>
              </a:rPr>
              <a:t>The figures below depict transverse views of CT angiogram of the chest, demonstrating multifocal ground glass opacities bilaterally throughout the lungs and fibrotic interstitial infiltrate in the lungs bases bilaterally, relatively symmetrically.</a:t>
            </a:r>
          </a:p>
        </p:txBody>
      </p:sp>
      <p:pic>
        <p:nvPicPr>
          <p:cNvPr id="13" name="Picture 12">
            <a:extLst>
              <a:ext uri="{FF2B5EF4-FFF2-40B4-BE49-F238E27FC236}">
                <a16:creationId xmlns:a16="http://schemas.microsoft.com/office/drawing/2014/main" id="{2C351D80-1916-814F-AF98-852CA0F77014}"/>
              </a:ext>
            </a:extLst>
          </p:cNvPr>
          <p:cNvPicPr/>
          <p:nvPr/>
        </p:nvPicPr>
        <p:blipFill rotWithShape="1">
          <a:blip r:embed="rId4"/>
          <a:srcRect l="30289" t="37892" r="28846" b="18234"/>
          <a:stretch/>
        </p:blipFill>
        <p:spPr bwMode="auto">
          <a:xfrm>
            <a:off x="14898303" y="11243055"/>
            <a:ext cx="10521264" cy="5655623"/>
          </a:xfrm>
          <a:prstGeom prst="rect">
            <a:avLst/>
          </a:prstGeom>
          <a:ln>
            <a:noFill/>
          </a:ln>
          <a:extLst>
            <a:ext uri="{53640926-AAD7-44D8-BBD7-CCE9431645EC}">
              <a14:shadowObscured xmlns:a14="http://schemas.microsoft.com/office/drawing/2010/main"/>
            </a:ext>
          </a:extLst>
        </p:spPr>
      </p:pic>
      <p:pic>
        <p:nvPicPr>
          <p:cNvPr id="14" name="Picture 13">
            <a:extLst>
              <a:ext uri="{FF2B5EF4-FFF2-40B4-BE49-F238E27FC236}">
                <a16:creationId xmlns:a16="http://schemas.microsoft.com/office/drawing/2014/main" id="{9A32FC3B-60A8-5941-B916-FFDBB84202A9}"/>
              </a:ext>
            </a:extLst>
          </p:cNvPr>
          <p:cNvPicPr/>
          <p:nvPr/>
        </p:nvPicPr>
        <p:blipFill rotWithShape="1">
          <a:blip r:embed="rId5"/>
          <a:srcRect l="31731" t="33049" r="28846" b="21653"/>
          <a:stretch/>
        </p:blipFill>
        <p:spPr bwMode="auto">
          <a:xfrm>
            <a:off x="14898303" y="17228784"/>
            <a:ext cx="10521264" cy="5830675"/>
          </a:xfrm>
          <a:prstGeom prst="rect">
            <a:avLst/>
          </a:prstGeom>
          <a:ln>
            <a:noFill/>
          </a:ln>
          <a:extLst>
            <a:ext uri="{53640926-AAD7-44D8-BBD7-CCE9431645EC}">
              <a14:shadowObscured xmlns:a14="http://schemas.microsoft.com/office/drawing/2010/main"/>
            </a:ext>
          </a:extLst>
        </p:spPr>
      </p:pic>
      <p:sp>
        <p:nvSpPr>
          <p:cNvPr id="15" name="TextBox 14">
            <a:extLst>
              <a:ext uri="{FF2B5EF4-FFF2-40B4-BE49-F238E27FC236}">
                <a16:creationId xmlns:a16="http://schemas.microsoft.com/office/drawing/2014/main" id="{3079DF96-AB8D-C744-AA4D-A6F3E726F894}"/>
              </a:ext>
            </a:extLst>
          </p:cNvPr>
          <p:cNvSpPr txBox="1"/>
          <p:nvPr/>
        </p:nvSpPr>
        <p:spPr>
          <a:xfrm>
            <a:off x="14152282" y="24184471"/>
            <a:ext cx="12626939" cy="3785652"/>
          </a:xfrm>
          <a:prstGeom prst="rect">
            <a:avLst/>
          </a:prstGeom>
          <a:noFill/>
        </p:spPr>
        <p:txBody>
          <a:bodyPr wrap="square" rtlCol="0">
            <a:spAutoFit/>
          </a:bodyPr>
          <a:lstStyle/>
          <a:p>
            <a:r>
              <a:rPr lang="en-US" sz="4000" dirty="0">
                <a:latin typeface="Times" pitchFamily="2" charset="0"/>
              </a:rPr>
              <a:t> </a:t>
            </a:r>
            <a:r>
              <a:rPr lang="en-US" sz="4000" b="0" dirty="0">
                <a:latin typeface="Times" pitchFamily="2" charset="0"/>
              </a:rPr>
              <a:t>                                </a:t>
            </a:r>
            <a:r>
              <a:rPr lang="en-US" sz="4000" b="1" dirty="0">
                <a:latin typeface="Times" pitchFamily="2" charset="0"/>
              </a:rPr>
              <a:t>Clinical Course</a:t>
            </a:r>
          </a:p>
          <a:p>
            <a:endParaRPr lang="en-US" sz="4000" b="1" dirty="0">
              <a:latin typeface="Times" pitchFamily="2" charset="0"/>
            </a:endParaRPr>
          </a:p>
          <a:p>
            <a:pPr marL="171450" indent="-171450">
              <a:buFont typeface="Wingdings" pitchFamily="2" charset="2"/>
              <a:buChar char="Ø"/>
            </a:pPr>
            <a:r>
              <a:rPr lang="en-US" sz="4000" b="0" dirty="0">
                <a:latin typeface="Times" pitchFamily="2" charset="0"/>
              </a:rPr>
              <a:t>It was determined that the patient's infection with rhinovirus and enterovirus were likely the cause of her abnormal CT scans and symptoms, probably induced by vaping and marijuana smoking at home. </a:t>
            </a:r>
            <a:endParaRPr lang="en-US" sz="4000" dirty="0">
              <a:latin typeface="Times" pitchFamily="2" charset="0"/>
            </a:endParaRPr>
          </a:p>
        </p:txBody>
      </p:sp>
      <p:sp>
        <p:nvSpPr>
          <p:cNvPr id="16" name="TextBox 15">
            <a:extLst>
              <a:ext uri="{FF2B5EF4-FFF2-40B4-BE49-F238E27FC236}">
                <a16:creationId xmlns:a16="http://schemas.microsoft.com/office/drawing/2014/main" id="{0BB29231-4D18-784C-88C3-19ED17047A03}"/>
              </a:ext>
            </a:extLst>
          </p:cNvPr>
          <p:cNvSpPr txBox="1"/>
          <p:nvPr/>
        </p:nvSpPr>
        <p:spPr>
          <a:xfrm>
            <a:off x="28093307" y="7441426"/>
            <a:ext cx="14654893" cy="20528697"/>
          </a:xfrm>
          <a:prstGeom prst="rect">
            <a:avLst/>
          </a:prstGeom>
          <a:noFill/>
        </p:spPr>
        <p:txBody>
          <a:bodyPr wrap="square" rtlCol="0">
            <a:spAutoFit/>
          </a:bodyPr>
          <a:lstStyle/>
          <a:p>
            <a:pPr marL="171450" indent="-171450">
              <a:buFont typeface="Arial" panose="020B0604020202020204" pitchFamily="34" charset="0"/>
              <a:buChar char="•"/>
            </a:pPr>
            <a:endParaRPr lang="en-US" sz="4000" dirty="0">
              <a:latin typeface="Times" pitchFamily="2" charset="0"/>
            </a:endParaRPr>
          </a:p>
          <a:p>
            <a:pPr marL="171450" indent="-171450">
              <a:buFont typeface="Arial" panose="020B0604020202020204" pitchFamily="34" charset="0"/>
              <a:buChar char="•"/>
            </a:pPr>
            <a:endParaRPr lang="en-US" sz="4000" dirty="0">
              <a:latin typeface="Times" pitchFamily="2" charset="0"/>
            </a:endParaRPr>
          </a:p>
          <a:p>
            <a:pPr marL="171450" indent="-171450">
              <a:buFont typeface="Arial" panose="020B0604020202020204" pitchFamily="34" charset="0"/>
              <a:buChar char="•"/>
            </a:pPr>
            <a:endParaRPr lang="en-US" sz="4000" dirty="0">
              <a:latin typeface="Times" pitchFamily="2" charset="0"/>
            </a:endParaRPr>
          </a:p>
          <a:p>
            <a:pPr marL="171450" indent="-171450">
              <a:buFont typeface="Arial" panose="020B0604020202020204" pitchFamily="34" charset="0"/>
              <a:buChar char="•"/>
            </a:pPr>
            <a:endParaRPr lang="en-US" sz="4000" dirty="0">
              <a:latin typeface="Times" pitchFamily="2" charset="0"/>
            </a:endParaRPr>
          </a:p>
          <a:p>
            <a:pPr marL="171450" indent="-171450">
              <a:buFont typeface="Arial" panose="020B0604020202020204" pitchFamily="34" charset="0"/>
              <a:buChar char="•"/>
            </a:pPr>
            <a:endParaRPr lang="en-US" sz="4000" dirty="0">
              <a:latin typeface="Times" pitchFamily="2" charset="0"/>
            </a:endParaRPr>
          </a:p>
          <a:p>
            <a:pPr marL="171450" indent="-171450">
              <a:buFont typeface="Arial" panose="020B0604020202020204" pitchFamily="34" charset="0"/>
              <a:buChar char="•"/>
            </a:pPr>
            <a:endParaRPr lang="en-US" sz="4000" dirty="0">
              <a:latin typeface="Times" pitchFamily="2" charset="0"/>
            </a:endParaRPr>
          </a:p>
          <a:p>
            <a:pPr marL="171450" indent="-171450">
              <a:buFont typeface="Wingdings" pitchFamily="2" charset="2"/>
              <a:buChar char="Ø"/>
            </a:pPr>
            <a:endParaRPr lang="en-US" sz="4000" dirty="0">
              <a:latin typeface="Times" pitchFamily="2" charset="0"/>
            </a:endParaRPr>
          </a:p>
          <a:p>
            <a:pPr marL="171450" indent="-171450">
              <a:buFont typeface="Wingdings" pitchFamily="2" charset="2"/>
              <a:buChar char="Ø"/>
            </a:pPr>
            <a:r>
              <a:rPr lang="en-US" sz="4000" dirty="0">
                <a:latin typeface="Times" pitchFamily="2" charset="0"/>
              </a:rPr>
              <a:t>E-cigarettes are battery-operated devices that produce aerosols by heating liquids that usually contain nicotine, cannabinoids, propylene glycol or ethylene glycol, flavoring agents, and other solvents &amp; products. </a:t>
            </a:r>
          </a:p>
          <a:p>
            <a:pPr marL="171450" indent="-171450">
              <a:buFont typeface="Wingdings" pitchFamily="2" charset="2"/>
              <a:buChar char="Ø"/>
            </a:pPr>
            <a:r>
              <a:rPr lang="en-US" sz="4000" dirty="0">
                <a:latin typeface="Times" pitchFamily="2" charset="0"/>
              </a:rPr>
              <a:t>These aerosolized components are thought to disrupt the barrier on the alveolar surface, especially surfactants in the lungs. </a:t>
            </a:r>
          </a:p>
          <a:p>
            <a:pPr marL="171450" indent="-171450">
              <a:buFont typeface="Wingdings" pitchFamily="2" charset="2"/>
              <a:buChar char="Ø"/>
            </a:pPr>
            <a:r>
              <a:rPr lang="en-US" sz="4000" dirty="0">
                <a:latin typeface="Times" pitchFamily="2" charset="0"/>
              </a:rPr>
              <a:t>It is also thought to alter/compromise local immune response and cause lipoid pneumonia in some patients. </a:t>
            </a:r>
          </a:p>
          <a:p>
            <a:pPr marL="171450" indent="-171450">
              <a:buFont typeface="Wingdings" pitchFamily="2" charset="2"/>
              <a:buChar char="Ø"/>
            </a:pPr>
            <a:r>
              <a:rPr lang="en-US" sz="4000" dirty="0">
                <a:latin typeface="Times" pitchFamily="2" charset="0"/>
              </a:rPr>
              <a:t>Disruption of this barrier will put the patient at risk for various infections such as mycoplasma, and viral infractions. </a:t>
            </a:r>
          </a:p>
          <a:p>
            <a:pPr marL="171450" indent="-171450">
              <a:buFont typeface="Wingdings" pitchFamily="2" charset="2"/>
              <a:buChar char="Ø"/>
            </a:pPr>
            <a:r>
              <a:rPr lang="en-US" sz="4000" dirty="0">
                <a:latin typeface="Times" pitchFamily="2" charset="0"/>
              </a:rPr>
              <a:t>This patient presented with pulmonary symptoms and tested positive for mycoplasma Ig M antibodies, and viral panel (rhinovirus, enterovirus).</a:t>
            </a:r>
          </a:p>
          <a:p>
            <a:pPr marL="171450" indent="-171450">
              <a:buFont typeface="Wingdings" pitchFamily="2" charset="2"/>
              <a:buChar char="Ø"/>
            </a:pPr>
            <a:r>
              <a:rPr lang="en-US" sz="4000" dirty="0">
                <a:latin typeface="Times" pitchFamily="2" charset="0"/>
              </a:rPr>
              <a:t> Along with pneumonitis, vaping will predispose the patients at an increased risk of infections as in this patient.</a:t>
            </a:r>
          </a:p>
          <a:p>
            <a:pPr marL="171450" indent="-171450">
              <a:buFont typeface="Wingdings" pitchFamily="2" charset="2"/>
              <a:buChar char="Ø"/>
            </a:pPr>
            <a:r>
              <a:rPr lang="en-US" sz="4000" dirty="0">
                <a:latin typeface="Times" pitchFamily="2" charset="0"/>
              </a:rPr>
              <a:t>Vaping was previously thought to be safer but due to increased evidence on its ill-effects, other alternatives should be considered to quit smoking. </a:t>
            </a:r>
          </a:p>
          <a:p>
            <a:pPr marL="171450" indent="-171450">
              <a:buFont typeface="Arial" panose="020B0604020202020204" pitchFamily="34" charset="0"/>
              <a:buChar char="•"/>
            </a:pPr>
            <a:endParaRPr lang="en-US" sz="4000" dirty="0">
              <a:latin typeface="Times" pitchFamily="2" charset="0"/>
            </a:endParaRPr>
          </a:p>
          <a:p>
            <a:r>
              <a:rPr lang="en-US" sz="3200" u="sng" dirty="0">
                <a:latin typeface="Times" pitchFamily="2" charset="0"/>
              </a:rPr>
              <a:t>References:</a:t>
            </a:r>
          </a:p>
          <a:p>
            <a:endParaRPr lang="en-US" sz="3200" u="sng" dirty="0">
              <a:latin typeface="Times" pitchFamily="2" charset="0"/>
            </a:endParaRPr>
          </a:p>
          <a:p>
            <a:pPr marL="514350" indent="-514350">
              <a:buAutoNum type="arabicPeriod"/>
            </a:pPr>
            <a:r>
              <a:rPr lang="en-US" sz="3200" u="sng" dirty="0">
                <a:latin typeface="Times" pitchFamily="2" charset="0"/>
                <a:hlinkClick r:id="rId6">
                  <a:extLst>
                    <a:ext uri="{A12FA001-AC4F-418D-AE19-62706E023703}">
                      <ahyp:hlinkClr xmlns:ahyp="http://schemas.microsoft.com/office/drawing/2018/hyperlinkcolor" val="tx"/>
                    </a:ext>
                  </a:extLst>
                </a:hlinkClick>
              </a:rPr>
              <a:t>https://www.cdc.gov/tobacco/basic_information/e-cigarettes/pdfs/Electronic-Cigarettes-Infographic-508.pdf</a:t>
            </a:r>
            <a:endParaRPr lang="en-US" sz="3200" u="sng" dirty="0">
              <a:latin typeface="Times" pitchFamily="2" charset="0"/>
            </a:endParaRPr>
          </a:p>
          <a:p>
            <a:pPr marL="514350" indent="-514350">
              <a:buFontTx/>
              <a:buAutoNum type="arabicPeriod"/>
            </a:pPr>
            <a:r>
              <a:rPr lang="en-US" sz="3200" dirty="0">
                <a:latin typeface="Times" pitchFamily="2" charset="0"/>
              </a:rPr>
              <a:t> Kooragayalu S, El-Zarif S, Jariwala S. Vaping Associated Pulmonary Injury (VAPI) with superimposed Mycoplasma pneumoniae infection. Respiratory Medicine Case Reports. 2020:100997.</a:t>
            </a:r>
          </a:p>
          <a:p>
            <a:pPr marL="514350" indent="-514350">
              <a:buFontTx/>
              <a:buAutoNum type="arabicPeriod"/>
            </a:pPr>
            <a:r>
              <a:rPr lang="en-US" sz="3200" dirty="0">
                <a:latin typeface="Times" pitchFamily="2" charset="0"/>
              </a:rPr>
              <a:t>Grana R, Benowitz N, Glantz SA. E-cigarettes: a scientific review. Circulation. 2014;129(19):1972-86. </a:t>
            </a:r>
          </a:p>
        </p:txBody>
      </p:sp>
      <p:pic>
        <p:nvPicPr>
          <p:cNvPr id="17" name="Picture 16">
            <a:extLst>
              <a:ext uri="{FF2B5EF4-FFF2-40B4-BE49-F238E27FC236}">
                <a16:creationId xmlns:a16="http://schemas.microsoft.com/office/drawing/2014/main" id="{05562DFB-F10A-E142-8B3C-A6786BEFF839}"/>
              </a:ext>
            </a:extLst>
          </p:cNvPr>
          <p:cNvPicPr>
            <a:picLocks noChangeAspect="1"/>
          </p:cNvPicPr>
          <p:nvPr/>
        </p:nvPicPr>
        <p:blipFill>
          <a:blip r:embed="rId7"/>
          <a:stretch>
            <a:fillRect/>
          </a:stretch>
        </p:blipFill>
        <p:spPr>
          <a:xfrm>
            <a:off x="28093308" y="7427228"/>
            <a:ext cx="14460788" cy="3702022"/>
          </a:xfrm>
          <a:prstGeom prst="rect">
            <a:avLst/>
          </a:prstGeom>
        </p:spPr>
      </p:pic>
      <p:sp>
        <p:nvSpPr>
          <p:cNvPr id="22" name="TextBox 21">
            <a:extLst>
              <a:ext uri="{FF2B5EF4-FFF2-40B4-BE49-F238E27FC236}">
                <a16:creationId xmlns:a16="http://schemas.microsoft.com/office/drawing/2014/main" id="{C1DBE4B8-D3F4-6648-8FCC-F8131C7407AD}"/>
              </a:ext>
            </a:extLst>
          </p:cNvPr>
          <p:cNvSpPr txBox="1"/>
          <p:nvPr/>
        </p:nvSpPr>
        <p:spPr>
          <a:xfrm>
            <a:off x="14898303" y="23021801"/>
            <a:ext cx="10944198" cy="1200329"/>
          </a:xfrm>
          <a:prstGeom prst="rect">
            <a:avLst/>
          </a:prstGeom>
          <a:noFill/>
        </p:spPr>
        <p:txBody>
          <a:bodyPr wrap="square" rtlCol="0">
            <a:spAutoFit/>
          </a:bodyPr>
          <a:lstStyle/>
          <a:p>
            <a:r>
              <a:rPr lang="en-US" sz="3600" dirty="0">
                <a:latin typeface="Times" pitchFamily="2" charset="0"/>
              </a:rPr>
              <a:t>Arrows showing multiple ground glass opacities bilaterally</a:t>
            </a:r>
          </a:p>
        </p:txBody>
      </p:sp>
      <p:sp>
        <p:nvSpPr>
          <p:cNvPr id="23" name="Right Arrow 22">
            <a:extLst>
              <a:ext uri="{FF2B5EF4-FFF2-40B4-BE49-F238E27FC236}">
                <a16:creationId xmlns:a16="http://schemas.microsoft.com/office/drawing/2014/main" id="{616E6C5E-D560-7749-83E5-0A3F39E14C17}"/>
              </a:ext>
            </a:extLst>
          </p:cNvPr>
          <p:cNvSpPr/>
          <p:nvPr/>
        </p:nvSpPr>
        <p:spPr>
          <a:xfrm>
            <a:off x="17325594" y="13283466"/>
            <a:ext cx="658368" cy="248531"/>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a:extLst>
              <a:ext uri="{FF2B5EF4-FFF2-40B4-BE49-F238E27FC236}">
                <a16:creationId xmlns:a16="http://schemas.microsoft.com/office/drawing/2014/main" id="{C2955286-55DA-2842-A027-59FDC06FC300}"/>
              </a:ext>
            </a:extLst>
          </p:cNvPr>
          <p:cNvSpPr/>
          <p:nvPr/>
        </p:nvSpPr>
        <p:spPr>
          <a:xfrm>
            <a:off x="16996410" y="19327410"/>
            <a:ext cx="658368" cy="248531"/>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a:extLst>
              <a:ext uri="{FF2B5EF4-FFF2-40B4-BE49-F238E27FC236}">
                <a16:creationId xmlns:a16="http://schemas.microsoft.com/office/drawing/2014/main" id="{7DACB499-0C09-F74A-8ABD-24027917461A}"/>
              </a:ext>
            </a:extLst>
          </p:cNvPr>
          <p:cNvSpPr/>
          <p:nvPr/>
        </p:nvSpPr>
        <p:spPr>
          <a:xfrm rot="10800000">
            <a:off x="23308096" y="19410165"/>
            <a:ext cx="658368" cy="248531"/>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Arrow 25">
            <a:extLst>
              <a:ext uri="{FF2B5EF4-FFF2-40B4-BE49-F238E27FC236}">
                <a16:creationId xmlns:a16="http://schemas.microsoft.com/office/drawing/2014/main" id="{CD19EA2E-4CC4-E042-8FA1-217B05B86F3C}"/>
              </a:ext>
            </a:extLst>
          </p:cNvPr>
          <p:cNvSpPr/>
          <p:nvPr/>
        </p:nvSpPr>
        <p:spPr>
          <a:xfrm rot="10800000">
            <a:off x="22649728" y="13337356"/>
            <a:ext cx="658368" cy="248531"/>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7" name="Table 26">
            <a:extLst>
              <a:ext uri="{FF2B5EF4-FFF2-40B4-BE49-F238E27FC236}">
                <a16:creationId xmlns:a16="http://schemas.microsoft.com/office/drawing/2014/main" id="{67A8715F-9BE5-E144-8080-35453D489164}"/>
              </a:ext>
            </a:extLst>
          </p:cNvPr>
          <p:cNvGraphicFramePr>
            <a:graphicFrameLocks noGrp="1"/>
          </p:cNvGraphicFramePr>
          <p:nvPr/>
        </p:nvGraphicFramePr>
        <p:xfrm>
          <a:off x="1279327" y="21225163"/>
          <a:ext cx="11668813" cy="2419071"/>
        </p:xfrm>
        <a:graphic>
          <a:graphicData uri="http://schemas.openxmlformats.org/drawingml/2006/table">
            <a:tbl>
              <a:tblPr firstRow="1" bandRow="1">
                <a:tableStyleId>{5940675A-B579-460E-94D1-54222C63F5DA}</a:tableStyleId>
              </a:tblPr>
              <a:tblGrid>
                <a:gridCol w="7706662">
                  <a:extLst>
                    <a:ext uri="{9D8B030D-6E8A-4147-A177-3AD203B41FA5}">
                      <a16:colId xmlns:a16="http://schemas.microsoft.com/office/drawing/2014/main" val="488349070"/>
                    </a:ext>
                  </a:extLst>
                </a:gridCol>
                <a:gridCol w="3962151">
                  <a:extLst>
                    <a:ext uri="{9D8B030D-6E8A-4147-A177-3AD203B41FA5}">
                      <a16:colId xmlns:a16="http://schemas.microsoft.com/office/drawing/2014/main" val="3877383131"/>
                    </a:ext>
                  </a:extLst>
                </a:gridCol>
              </a:tblGrid>
              <a:tr h="8063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600" b="0" i="0" dirty="0">
                          <a:latin typeface="Times" pitchFamily="2" charset="0"/>
                        </a:rPr>
                        <a:t>WBC Count (K/µL)</a:t>
                      </a:r>
                    </a:p>
                  </a:txBody>
                  <a:tcP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600" b="0" i="0" dirty="0">
                          <a:latin typeface="Times" pitchFamily="2" charset="0"/>
                        </a:rPr>
                        <a:t>17.6</a:t>
                      </a:r>
                    </a:p>
                  </a:txBody>
                  <a:tcPr>
                    <a:solidFill>
                      <a:schemeClr val="bg1">
                        <a:lumMod val="75000"/>
                      </a:schemeClr>
                    </a:solidFill>
                  </a:tcPr>
                </a:tc>
                <a:extLst>
                  <a:ext uri="{0D108BD9-81ED-4DB2-BD59-A6C34878D82A}">
                    <a16:rowId xmlns:a16="http://schemas.microsoft.com/office/drawing/2014/main" val="4130204336"/>
                  </a:ext>
                </a:extLst>
              </a:tr>
              <a:tr h="8063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600" b="0" i="0" dirty="0">
                          <a:latin typeface="Times" pitchFamily="2" charset="0"/>
                        </a:rPr>
                        <a:t>Procalcitonin (ng/ml)</a:t>
                      </a:r>
                    </a:p>
                  </a:txBody>
                  <a:tcP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600" b="0" i="0" dirty="0">
                          <a:latin typeface="Times" pitchFamily="2" charset="0"/>
                        </a:rPr>
                        <a:t>40</a:t>
                      </a:r>
                    </a:p>
                  </a:txBody>
                  <a:tcPr>
                    <a:solidFill>
                      <a:schemeClr val="bg1">
                        <a:lumMod val="75000"/>
                      </a:schemeClr>
                    </a:solidFill>
                  </a:tcPr>
                </a:tc>
                <a:extLst>
                  <a:ext uri="{0D108BD9-81ED-4DB2-BD59-A6C34878D82A}">
                    <a16:rowId xmlns:a16="http://schemas.microsoft.com/office/drawing/2014/main" val="1551689841"/>
                  </a:ext>
                </a:extLst>
              </a:tr>
              <a:tr h="8063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600" b="0" i="0" dirty="0">
                          <a:latin typeface="Times" pitchFamily="2" charset="0"/>
                        </a:rPr>
                        <a:t>Urine Drug Screen</a:t>
                      </a:r>
                    </a:p>
                  </a:txBody>
                  <a:tcPr>
                    <a:solidFill>
                      <a:schemeClr val="bg1">
                        <a:lumMod val="75000"/>
                      </a:schemeClr>
                    </a:solidFill>
                  </a:tcPr>
                </a:tc>
                <a:tc>
                  <a:txBody>
                    <a:bodyPr/>
                    <a:lstStyle/>
                    <a:p>
                      <a:r>
                        <a:rPr lang="en-US" sz="3600" b="0" i="0" dirty="0">
                          <a:latin typeface="Times" pitchFamily="2" charset="0"/>
                        </a:rPr>
                        <a:t>Cannabinoids (+)</a:t>
                      </a:r>
                      <a:endParaRPr lang="en-US" sz="3600" dirty="0"/>
                    </a:p>
                  </a:txBody>
                  <a:tcPr>
                    <a:solidFill>
                      <a:schemeClr val="bg1">
                        <a:lumMod val="75000"/>
                      </a:schemeClr>
                    </a:solidFill>
                  </a:tcPr>
                </a:tc>
                <a:extLst>
                  <a:ext uri="{0D108BD9-81ED-4DB2-BD59-A6C34878D82A}">
                    <a16:rowId xmlns:a16="http://schemas.microsoft.com/office/drawing/2014/main" val="3592118190"/>
                  </a:ext>
                </a:extLst>
              </a:tr>
            </a:tbl>
          </a:graphicData>
        </a:graphic>
      </p:graphicFrame>
      <p:sp>
        <p:nvSpPr>
          <p:cNvPr id="28" name="TextBox 27">
            <a:extLst>
              <a:ext uri="{FF2B5EF4-FFF2-40B4-BE49-F238E27FC236}">
                <a16:creationId xmlns:a16="http://schemas.microsoft.com/office/drawing/2014/main" id="{17C45678-EE47-F64E-83F9-4FF7EE377351}"/>
              </a:ext>
            </a:extLst>
          </p:cNvPr>
          <p:cNvSpPr txBox="1"/>
          <p:nvPr/>
        </p:nvSpPr>
        <p:spPr>
          <a:xfrm>
            <a:off x="34125799" y="5578372"/>
            <a:ext cx="3825060" cy="1323439"/>
          </a:xfrm>
          <a:prstGeom prst="rect">
            <a:avLst/>
          </a:prstGeom>
          <a:noFill/>
        </p:spPr>
        <p:txBody>
          <a:bodyPr wrap="square" rtlCol="0">
            <a:spAutoFit/>
          </a:bodyPr>
          <a:lstStyle/>
          <a:p>
            <a:r>
              <a:rPr lang="en-US" sz="4000" b="1" dirty="0">
                <a:latin typeface="Times" pitchFamily="2" charset="0"/>
              </a:rPr>
              <a:t>                             Summary</a:t>
            </a:r>
          </a:p>
        </p:txBody>
      </p:sp>
    </p:spTree>
    <p:extLst>
      <p:ext uri="{BB962C8B-B14F-4D97-AF65-F5344CB8AC3E}">
        <p14:creationId xmlns:p14="http://schemas.microsoft.com/office/powerpoint/2010/main" val="2318224457"/>
      </p:ext>
    </p:extLst>
  </p:cSld>
  <p:clrMapOvr>
    <a:masterClrMapping/>
  </p:clrMapOvr>
</p:sld>
</file>

<file path=ppt/theme/theme1.xml><?xml version="1.0" encoding="utf-8"?>
<a:theme xmlns:a="http://schemas.openxmlformats.org/drawingml/2006/main" name="Office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MH-Blue" id="{1590A865-0721-A449-8C64-759FEDC94FF6}" vid="{CD41AA0C-7D34-5841-80BF-FC65E8332D2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HMH-White</Template>
  <TotalTime>12547</TotalTime>
  <Words>396</Words>
  <Application>Microsoft Macintosh PowerPoint</Application>
  <PresentationFormat>Custom</PresentationFormat>
  <Paragraphs>65</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Georgia</vt:lpstr>
      <vt:lpstr>Georgia-Bold</vt:lpstr>
      <vt:lpstr>Times</vt:lpstr>
      <vt:lpstr>Wingdings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Sammons, Christopher</dc:creator>
  <cp:lastModifiedBy>Jagan</cp:lastModifiedBy>
  <cp:revision>123</cp:revision>
  <cp:lastPrinted>2020-06-01T23:19:14Z</cp:lastPrinted>
  <dcterms:created xsi:type="dcterms:W3CDTF">2017-03-21T19:09:34Z</dcterms:created>
  <dcterms:modified xsi:type="dcterms:W3CDTF">2020-06-04T00:42:12Z</dcterms:modified>
</cp:coreProperties>
</file>