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Lst>
  <p:sldSz cx="43891200" cy="32918400"/>
  <p:notesSz cx="6858000" cy="9144000"/>
  <p:defaultTex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590" autoAdjust="0"/>
    <p:restoredTop sz="94672"/>
  </p:normalViewPr>
  <p:slideViewPr>
    <p:cSldViewPr snapToGrid="0" snapToObjects="1">
      <p:cViewPr>
        <p:scale>
          <a:sx n="20" d="100"/>
          <a:sy n="20" d="100"/>
        </p:scale>
        <p:origin x="3048" y="936"/>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47" y="2725677"/>
            <a:ext cx="33478315" cy="3229570"/>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3017520" y="7399839"/>
            <a:ext cx="37856160" cy="24265958"/>
          </a:xfrm>
          <a:prstGeom prst="rect">
            <a:avLst/>
          </a:prstGeom>
        </p:spPr>
        <p:txBody>
          <a:bodyPr/>
          <a:lstStyle>
            <a:lvl1pPr>
              <a:defRPr>
                <a:latin typeface="Georgia" charset="0"/>
                <a:ea typeface="Georgia" charset="0"/>
                <a:cs typeface="Georgia" charset="0"/>
              </a:defRPr>
            </a:lvl1pPr>
            <a:lvl2pPr>
              <a:defRPr>
                <a:latin typeface="Georgia" charset="0"/>
                <a:ea typeface="Georgia" charset="0"/>
                <a:cs typeface="Georgia" charset="0"/>
              </a:defRPr>
            </a:lvl2pPr>
            <a:lvl3pPr>
              <a:defRPr>
                <a:latin typeface="Georgia" charset="0"/>
                <a:ea typeface="Georgia" charset="0"/>
                <a:cs typeface="Georgia" charset="0"/>
              </a:defRPr>
            </a:lvl3pPr>
            <a:lvl4pPr>
              <a:defRPr>
                <a:latin typeface="Georgia" charset="0"/>
                <a:ea typeface="Georgia" charset="0"/>
                <a:cs typeface="Georgia" charset="0"/>
              </a:defRPr>
            </a:lvl4pPr>
            <a:lvl5pPr>
              <a:defRPr>
                <a:latin typeface="Georgia" charset="0"/>
                <a:ea typeface="Georgia" charset="0"/>
                <a:cs typeface="Georgia"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30998160" y="29966383"/>
            <a:ext cx="9875520" cy="1752600"/>
          </a:xfrm>
          <a:prstGeom prst="rect">
            <a:avLst/>
          </a:prstGeom>
        </p:spPr>
        <p:txBody>
          <a:bodyPr/>
          <a:lstStyle>
            <a:lvl1pPr>
              <a:defRPr b="0" i="0">
                <a:latin typeface="Times" pitchFamily="2" charset="0"/>
              </a:defRPr>
            </a:lvl1pPr>
          </a:lstStyle>
          <a:p>
            <a:fld id="{AF533643-1408-F849-97EB-1DBBD1291AD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0998160" y="29966383"/>
            <a:ext cx="9875520" cy="1752600"/>
          </a:xfrm>
          <a:prstGeom prst="rect">
            <a:avLst/>
          </a:prstGeom>
        </p:spPr>
        <p:txBody>
          <a:bodyPr/>
          <a:lstStyle>
            <a:lvl1pPr>
              <a:defRPr b="0" i="0">
                <a:latin typeface="Times" pitchFamily="2" charset="0"/>
              </a:defRPr>
            </a:lvl1pPr>
          </a:lstStyle>
          <a:p>
            <a:fld id="{AF533643-1408-F849-97EB-1DBBD1291AD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wmf"/><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Content Placeholder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62" y="-1"/>
            <a:ext cx="43929300" cy="1281060"/>
          </a:xfrm>
          <a:prstGeom prst="rect">
            <a:avLst/>
          </a:prstGeom>
        </p:spPr>
      </p:pic>
      <p:sp>
        <p:nvSpPr>
          <p:cNvPr id="16" name="Title Placeholder 1"/>
          <p:cNvSpPr>
            <a:spLocks noGrp="1"/>
          </p:cNvSpPr>
          <p:nvPr>
            <p:ph type="title"/>
          </p:nvPr>
        </p:nvSpPr>
        <p:spPr>
          <a:xfrm>
            <a:off x="3017542" y="2044258"/>
            <a:ext cx="33478315" cy="24221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7" name="Text Placeholder 2"/>
          <p:cNvSpPr>
            <a:spLocks noGrp="1"/>
          </p:cNvSpPr>
          <p:nvPr>
            <p:ph type="body" idx="1"/>
          </p:nvPr>
        </p:nvSpPr>
        <p:spPr>
          <a:xfrm>
            <a:off x="3017520" y="5549880"/>
            <a:ext cx="37856160" cy="18199469"/>
          </a:xfrm>
          <a:prstGeom prst="rect">
            <a:avLst/>
          </a:prstGeom>
        </p:spPr>
        <p:txBody>
          <a:bodyPr vert="horz" lIns="91440" tIns="45720" rIns="91440" bIns="45720" rtlCol="0">
            <a:normAutofit/>
          </a:bodyPr>
          <a:lstStyle/>
          <a:p>
            <a:pPr algn="l">
              <a:lnSpc>
                <a:spcPct val="120000"/>
              </a:lnSpc>
            </a:pPr>
            <a:r>
              <a:rPr lang="en-US" sz="9600" dirty="0">
                <a:solidFill>
                  <a:schemeClr val="tx2">
                    <a:lumMod val="60000"/>
                    <a:lumOff val="40000"/>
                  </a:schemeClr>
                </a:solidFill>
                <a:latin typeface="Georgia"/>
                <a:cs typeface="Georgia"/>
              </a:rPr>
              <a:t>This headline is only for position</a:t>
            </a:r>
            <a:br>
              <a:rPr lang="en-US" sz="9600" dirty="0">
                <a:solidFill>
                  <a:schemeClr val="tx2">
                    <a:lumMod val="60000"/>
                    <a:lumOff val="40000"/>
                  </a:schemeClr>
                </a:solidFill>
                <a:latin typeface="Georgia"/>
                <a:cs typeface="Georgia"/>
              </a:rPr>
            </a:br>
            <a:r>
              <a:rPr lang="en-US" sz="9600" dirty="0">
                <a:solidFill>
                  <a:schemeClr val="tx1">
                    <a:lumMod val="65000"/>
                    <a:lumOff val="35000"/>
                  </a:schemeClr>
                </a:solidFill>
                <a:latin typeface="Georgia"/>
                <a:cs typeface="Georgia"/>
              </a:rPr>
              <a:t>This type is for layout purposes only, it is not really intended to be read for content. The main intention here is to demonstrate size and style of typography.</a:t>
            </a:r>
          </a:p>
          <a:p>
            <a:pPr algn="l">
              <a:lnSpc>
                <a:spcPct val="120000"/>
              </a:lnSpc>
            </a:pPr>
            <a:r>
              <a:rPr lang="en-US" sz="9600" dirty="0">
                <a:solidFill>
                  <a:schemeClr val="tx2">
                    <a:lumMod val="60000"/>
                    <a:lumOff val="40000"/>
                  </a:schemeClr>
                </a:solidFill>
                <a:latin typeface="Georgia"/>
                <a:cs typeface="Georgia"/>
              </a:rPr>
              <a:t>This headline is only for position</a:t>
            </a:r>
          </a:p>
          <a:p>
            <a:pPr algn="l">
              <a:lnSpc>
                <a:spcPct val="120000"/>
              </a:lnSpc>
            </a:pPr>
            <a:r>
              <a:rPr lang="en-US" sz="9600" b="1" dirty="0">
                <a:solidFill>
                  <a:schemeClr val="accent1">
                    <a:lumMod val="75000"/>
                  </a:schemeClr>
                </a:solidFill>
                <a:latin typeface="Georgia-Bold"/>
                <a:cs typeface="Georgia-Bold"/>
              </a:rPr>
              <a:t>	</a:t>
            </a:r>
            <a:r>
              <a:rPr lang="en-US" sz="9600" b="1" dirty="0">
                <a:solidFill>
                  <a:schemeClr val="tx1">
                    <a:lumMod val="65000"/>
                    <a:lumOff val="35000"/>
                  </a:schemeClr>
                </a:solidFill>
                <a:latin typeface="Georgia-Bold"/>
                <a:cs typeface="Georgia-Bold"/>
              </a:rPr>
              <a:t>• </a:t>
            </a:r>
            <a:r>
              <a:rPr lang="en-US" sz="9600" dirty="0">
                <a:solidFill>
                  <a:schemeClr val="tx1">
                    <a:lumMod val="65000"/>
                    <a:lumOff val="35000"/>
                  </a:schemeClr>
                </a:solidFill>
                <a:latin typeface="Georgia"/>
                <a:cs typeface="Georgia"/>
              </a:rPr>
              <a:t>Bulleted point number one</a:t>
            </a:r>
          </a:p>
          <a:p>
            <a:pPr algn="l">
              <a:lnSpc>
                <a:spcPct val="120000"/>
              </a:lnSpc>
            </a:pPr>
            <a:r>
              <a:rPr lang="en-US" sz="9600" dirty="0">
                <a:solidFill>
                  <a:schemeClr val="tx1">
                    <a:lumMod val="65000"/>
                    <a:lumOff val="35000"/>
                  </a:schemeClr>
                </a:solidFill>
                <a:latin typeface="Georgia"/>
                <a:cs typeface="Georgia"/>
              </a:rPr>
              <a:t>	</a:t>
            </a:r>
            <a:r>
              <a:rPr lang="en-US" sz="9600" b="1" dirty="0">
                <a:solidFill>
                  <a:schemeClr val="tx1">
                    <a:lumMod val="65000"/>
                    <a:lumOff val="35000"/>
                  </a:schemeClr>
                </a:solidFill>
                <a:latin typeface="Georgia-Bold"/>
                <a:cs typeface="Georgia-Bold"/>
              </a:rPr>
              <a:t>• </a:t>
            </a:r>
            <a:r>
              <a:rPr lang="en-US" sz="9600" dirty="0">
                <a:solidFill>
                  <a:schemeClr val="tx1">
                    <a:lumMod val="65000"/>
                    <a:lumOff val="35000"/>
                  </a:schemeClr>
                </a:solidFill>
                <a:latin typeface="Georgia"/>
                <a:cs typeface="Georgia"/>
              </a:rPr>
              <a:t>Bulleted point number two</a:t>
            </a:r>
          </a:p>
          <a:p>
            <a:pPr algn="l">
              <a:lnSpc>
                <a:spcPct val="120000"/>
              </a:lnSpc>
            </a:pPr>
            <a:endParaRPr lang="en-US" sz="9600" dirty="0">
              <a:solidFill>
                <a:schemeClr val="tx1">
                  <a:lumMod val="65000"/>
                  <a:lumOff val="35000"/>
                </a:schemeClr>
              </a:solidFill>
              <a:latin typeface="Georgia"/>
              <a:cs typeface="Georgia"/>
            </a:endParaRPr>
          </a:p>
        </p:txBody>
      </p:sp>
      <p:pic>
        <p:nvPicPr>
          <p:cNvPr id="7" name="Picture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977580" y="1716457"/>
            <a:ext cx="9098280" cy="2789191"/>
          </a:xfrm>
          <a:prstGeom prst="rect">
            <a:avLst/>
          </a:prstGeom>
        </p:spPr>
      </p:pic>
    </p:spTree>
    <p:extLst>
      <p:ext uri="{BB962C8B-B14F-4D97-AF65-F5344CB8AC3E}">
        <p14:creationId xmlns:p14="http://schemas.microsoft.com/office/powerpoint/2010/main" val="686330687"/>
      </p:ext>
    </p:extLst>
  </p:cSld>
  <p:clrMap bg1="lt1" tx1="dk1" bg2="lt2" tx2="dk2" accent1="accent1" accent2="accent2" accent3="accent3" accent4="accent4" accent5="accent5" accent6="accent6" hlink="hlink" folHlink="folHlink"/>
  <p:sldLayoutIdLst>
    <p:sldLayoutId id="2147483662" r:id="rId1"/>
    <p:sldLayoutId id="2147483667" r:id="rId2"/>
  </p:sldLayoutIdLst>
  <p:txStyles>
    <p:titleStyle>
      <a:lvl1pPr algn="l" defTabSz="4388688" rtl="0" eaLnBrk="1" latinLnBrk="0" hangingPunct="1">
        <a:lnSpc>
          <a:spcPct val="90000"/>
        </a:lnSpc>
        <a:spcBef>
          <a:spcPct val="0"/>
        </a:spcBef>
        <a:buNone/>
        <a:defRPr sz="17280" kern="1200">
          <a:solidFill>
            <a:schemeClr val="tx2">
              <a:lumMod val="60000"/>
              <a:lumOff val="40000"/>
            </a:schemeClr>
          </a:solidFill>
          <a:latin typeface="Georgia" charset="0"/>
          <a:ea typeface="Georgia" charset="0"/>
          <a:cs typeface="Georgia" charset="0"/>
        </a:defRPr>
      </a:lvl1pPr>
    </p:titleStyle>
    <p:bodyStyle>
      <a:lvl1pPr marL="0" indent="0" algn="l" defTabSz="4388688" rtl="0" eaLnBrk="1" latinLnBrk="0" hangingPunct="1">
        <a:lnSpc>
          <a:spcPct val="120000"/>
        </a:lnSpc>
        <a:spcBef>
          <a:spcPts val="4800"/>
        </a:spcBef>
        <a:buFont typeface="Arial" panose="020B0604020202020204" pitchFamily="34" charset="0"/>
        <a:buNone/>
        <a:defRPr sz="13440" b="0" i="0" kern="1200">
          <a:solidFill>
            <a:schemeClr val="tx2">
              <a:lumMod val="60000"/>
              <a:lumOff val="40000"/>
            </a:schemeClr>
          </a:solidFill>
          <a:latin typeface="Times" pitchFamily="2" charset="0"/>
          <a:ea typeface="+mn-ea"/>
          <a:cs typeface="+mn-cs"/>
        </a:defRPr>
      </a:lvl1pPr>
      <a:lvl2pPr marL="3291514" indent="-1097165" algn="l" defTabSz="4388688"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5858" indent="-1097165" algn="l" defTabSz="4388688"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192" indent="-1097165" algn="l" defTabSz="4388688"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4536" indent="-1097165" algn="l" defTabSz="4388688"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68870" indent="-1097165" algn="l" defTabSz="4388688"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3219" indent="-1097165" algn="l" defTabSz="4388688"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7558" indent="-1097165" algn="l" defTabSz="4388688"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1898" indent="-1097165" algn="l" defTabSz="4388688"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8688" rtl="0" eaLnBrk="1" latinLnBrk="0" hangingPunct="1">
        <a:defRPr sz="8640" kern="1200">
          <a:solidFill>
            <a:schemeClr val="tx1"/>
          </a:solidFill>
          <a:latin typeface="+mn-lt"/>
          <a:ea typeface="+mn-ea"/>
          <a:cs typeface="+mn-cs"/>
        </a:defRPr>
      </a:lvl1pPr>
      <a:lvl2pPr marL="2194339" algn="l" defTabSz="4388688" rtl="0" eaLnBrk="1" latinLnBrk="0" hangingPunct="1">
        <a:defRPr sz="8640" kern="1200">
          <a:solidFill>
            <a:schemeClr val="tx1"/>
          </a:solidFill>
          <a:latin typeface="+mn-lt"/>
          <a:ea typeface="+mn-ea"/>
          <a:cs typeface="+mn-cs"/>
        </a:defRPr>
      </a:lvl2pPr>
      <a:lvl3pPr marL="4388688" algn="l" defTabSz="4388688" rtl="0" eaLnBrk="1" latinLnBrk="0" hangingPunct="1">
        <a:defRPr sz="8640" kern="1200">
          <a:solidFill>
            <a:schemeClr val="tx1"/>
          </a:solidFill>
          <a:latin typeface="+mn-lt"/>
          <a:ea typeface="+mn-ea"/>
          <a:cs typeface="+mn-cs"/>
        </a:defRPr>
      </a:lvl3pPr>
      <a:lvl4pPr marL="6583027" algn="l" defTabSz="4388688" rtl="0" eaLnBrk="1" latinLnBrk="0" hangingPunct="1">
        <a:defRPr sz="8640" kern="1200">
          <a:solidFill>
            <a:schemeClr val="tx1"/>
          </a:solidFill>
          <a:latin typeface="+mn-lt"/>
          <a:ea typeface="+mn-ea"/>
          <a:cs typeface="+mn-cs"/>
        </a:defRPr>
      </a:lvl4pPr>
      <a:lvl5pPr marL="8777371" algn="l" defTabSz="4388688" rtl="0" eaLnBrk="1" latinLnBrk="0" hangingPunct="1">
        <a:defRPr sz="8640" kern="1200">
          <a:solidFill>
            <a:schemeClr val="tx1"/>
          </a:solidFill>
          <a:latin typeface="+mn-lt"/>
          <a:ea typeface="+mn-ea"/>
          <a:cs typeface="+mn-cs"/>
        </a:defRPr>
      </a:lvl5pPr>
      <a:lvl6pPr marL="10971706" algn="l" defTabSz="4388688" rtl="0" eaLnBrk="1" latinLnBrk="0" hangingPunct="1">
        <a:defRPr sz="8640" kern="1200">
          <a:solidFill>
            <a:schemeClr val="tx1"/>
          </a:solidFill>
          <a:latin typeface="+mn-lt"/>
          <a:ea typeface="+mn-ea"/>
          <a:cs typeface="+mn-cs"/>
        </a:defRPr>
      </a:lvl6pPr>
      <a:lvl7pPr marL="13166045" algn="l" defTabSz="4388688" rtl="0" eaLnBrk="1" latinLnBrk="0" hangingPunct="1">
        <a:defRPr sz="8640" kern="1200">
          <a:solidFill>
            <a:schemeClr val="tx1"/>
          </a:solidFill>
          <a:latin typeface="+mn-lt"/>
          <a:ea typeface="+mn-ea"/>
          <a:cs typeface="+mn-cs"/>
        </a:defRPr>
      </a:lvl7pPr>
      <a:lvl8pPr marL="15360384" algn="l" defTabSz="4388688" rtl="0" eaLnBrk="1" latinLnBrk="0" hangingPunct="1">
        <a:defRPr sz="8640" kern="1200">
          <a:solidFill>
            <a:schemeClr val="tx1"/>
          </a:solidFill>
          <a:latin typeface="+mn-lt"/>
          <a:ea typeface="+mn-ea"/>
          <a:cs typeface="+mn-cs"/>
        </a:defRPr>
      </a:lvl8pPr>
      <a:lvl9pPr marL="17554728" algn="l" defTabSz="4388688"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ncbi.nlm.nih.gov/pmc/articles/PMC3657018/"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 Box 29"/>
          <p:cNvSpPr txBox="1">
            <a:spLocks noChangeArrowheads="1"/>
          </p:cNvSpPr>
          <p:nvPr/>
        </p:nvSpPr>
        <p:spPr bwMode="auto">
          <a:xfrm>
            <a:off x="0" y="1264797"/>
            <a:ext cx="33768011" cy="3467610"/>
          </a:xfrm>
          <a:prstGeom prst="rect">
            <a:avLst/>
          </a:prstGeom>
          <a:solidFill>
            <a:srgbClr val="001E78"/>
          </a:solidFill>
          <a:ln>
            <a:noFill/>
          </a:ln>
          <a:effectLst/>
          <a:extLst/>
        </p:spPr>
        <p:txBody>
          <a:bodyPr wrap="square" lIns="142235" tIns="71117" rIns="142235" bIns="71117">
            <a:spAutoFit/>
          </a:bodyPr>
          <a:lstStyle>
            <a:lvl1pPr defTabSz="4387850">
              <a:spcBef>
                <a:spcPct val="20000"/>
              </a:spcBef>
              <a:buChar char="•"/>
              <a:defRPr sz="15400">
                <a:solidFill>
                  <a:schemeClr val="tx1"/>
                </a:solidFill>
                <a:latin typeface="Arial" panose="020B0604020202020204" pitchFamily="34" charset="0"/>
              </a:defRPr>
            </a:lvl1pPr>
            <a:lvl2pPr marL="711200" indent="-1370013" defTabSz="4387850">
              <a:spcBef>
                <a:spcPct val="20000"/>
              </a:spcBef>
              <a:buChar char="–"/>
              <a:defRPr sz="13400">
                <a:solidFill>
                  <a:schemeClr val="tx1"/>
                </a:solidFill>
                <a:latin typeface="Arial" panose="020B0604020202020204" pitchFamily="34" charset="0"/>
              </a:defRPr>
            </a:lvl2pPr>
            <a:lvl3pPr marL="1422400" indent="-1098550" defTabSz="4387850">
              <a:spcBef>
                <a:spcPct val="20000"/>
              </a:spcBef>
              <a:buChar char="•"/>
              <a:defRPr sz="11500">
                <a:solidFill>
                  <a:schemeClr val="tx1"/>
                </a:solidFill>
                <a:latin typeface="Arial" panose="020B0604020202020204" pitchFamily="34" charset="0"/>
              </a:defRPr>
            </a:lvl3pPr>
            <a:lvl4pPr marL="2133600" indent="-1096963" defTabSz="4387850">
              <a:spcBef>
                <a:spcPct val="20000"/>
              </a:spcBef>
              <a:buChar char="–"/>
              <a:defRPr sz="9600">
                <a:solidFill>
                  <a:schemeClr val="tx1"/>
                </a:solidFill>
                <a:latin typeface="Arial" panose="020B0604020202020204" pitchFamily="34" charset="0"/>
              </a:defRPr>
            </a:lvl4pPr>
            <a:lvl5pPr marL="2844800" indent="-1095375" defTabSz="4387850">
              <a:spcBef>
                <a:spcPct val="20000"/>
              </a:spcBef>
              <a:buChar char="»"/>
              <a:defRPr sz="9600">
                <a:solidFill>
                  <a:schemeClr val="tx1"/>
                </a:solidFill>
                <a:latin typeface="Arial" panose="020B0604020202020204" pitchFamily="34" charset="0"/>
              </a:defRPr>
            </a:lvl5pPr>
            <a:lvl6pPr marL="3302000" indent="-1095375" defTabSz="4387850" eaLnBrk="0" fontAlgn="base" hangingPunct="0">
              <a:spcBef>
                <a:spcPct val="20000"/>
              </a:spcBef>
              <a:spcAft>
                <a:spcPct val="0"/>
              </a:spcAft>
              <a:buChar char="»"/>
              <a:defRPr sz="9600">
                <a:solidFill>
                  <a:schemeClr val="tx1"/>
                </a:solidFill>
                <a:latin typeface="Arial" panose="020B0604020202020204" pitchFamily="34" charset="0"/>
              </a:defRPr>
            </a:lvl6pPr>
            <a:lvl7pPr marL="3759200" indent="-1095375" defTabSz="4387850" eaLnBrk="0" fontAlgn="base" hangingPunct="0">
              <a:spcBef>
                <a:spcPct val="20000"/>
              </a:spcBef>
              <a:spcAft>
                <a:spcPct val="0"/>
              </a:spcAft>
              <a:buChar char="»"/>
              <a:defRPr sz="9600">
                <a:solidFill>
                  <a:schemeClr val="tx1"/>
                </a:solidFill>
                <a:latin typeface="Arial" panose="020B0604020202020204" pitchFamily="34" charset="0"/>
              </a:defRPr>
            </a:lvl7pPr>
            <a:lvl8pPr marL="4216400" indent="-1095375" defTabSz="4387850" eaLnBrk="0" fontAlgn="base" hangingPunct="0">
              <a:spcBef>
                <a:spcPct val="20000"/>
              </a:spcBef>
              <a:spcAft>
                <a:spcPct val="0"/>
              </a:spcAft>
              <a:buChar char="»"/>
              <a:defRPr sz="9600">
                <a:solidFill>
                  <a:schemeClr val="tx1"/>
                </a:solidFill>
                <a:latin typeface="Arial" panose="020B0604020202020204" pitchFamily="34" charset="0"/>
              </a:defRPr>
            </a:lvl8pPr>
            <a:lvl9pPr marL="4673600" indent="-1095375" defTabSz="4387850" eaLnBrk="0" fontAlgn="base" hangingPunct="0">
              <a:spcBef>
                <a:spcPct val="20000"/>
              </a:spcBef>
              <a:spcAft>
                <a:spcPct val="0"/>
              </a:spcAft>
              <a:buChar char="»"/>
              <a:defRPr sz="9600">
                <a:solidFill>
                  <a:schemeClr val="tx1"/>
                </a:solidFill>
                <a:latin typeface="Arial" panose="020B0604020202020204" pitchFamily="34" charset="0"/>
              </a:defRPr>
            </a:lvl9pPr>
          </a:lstStyle>
          <a:p>
            <a:pPr algn="ctr">
              <a:spcBef>
                <a:spcPct val="0"/>
              </a:spcBef>
              <a:buNone/>
            </a:pPr>
            <a:r>
              <a:rPr lang="en-US" sz="7200" b="1" dirty="0">
                <a:solidFill>
                  <a:schemeClr val="bg1"/>
                </a:solidFill>
                <a:latin typeface="Times" pitchFamily="2" charset="0"/>
              </a:rPr>
              <a:t>A Rare Side Effect of Velcade - Fatal Arrhythmias </a:t>
            </a:r>
            <a:endParaRPr lang="en-US" altLang="en-US" sz="7200" b="1" dirty="0">
              <a:solidFill>
                <a:schemeClr val="bg1"/>
              </a:solidFill>
              <a:latin typeface="Times" pitchFamily="2" charset="0"/>
            </a:endParaRPr>
          </a:p>
          <a:p>
            <a:pPr algn="ctr">
              <a:spcBef>
                <a:spcPct val="0"/>
              </a:spcBef>
              <a:buNone/>
            </a:pPr>
            <a:r>
              <a:rPr lang="en-US" altLang="en-US" sz="4800" dirty="0">
                <a:solidFill>
                  <a:schemeClr val="bg1"/>
                </a:solidFill>
                <a:latin typeface="Times" pitchFamily="2" charset="0"/>
              </a:rPr>
              <a:t>Satish Tadepalli, MD,  </a:t>
            </a:r>
            <a:r>
              <a:rPr lang="en-US" sz="4800" dirty="0">
                <a:solidFill>
                  <a:schemeClr val="bg1"/>
                </a:solidFill>
                <a:latin typeface="Times" pitchFamily="2" charset="0"/>
              </a:rPr>
              <a:t>Arthur Okere, MD</a:t>
            </a:r>
            <a:r>
              <a:rPr lang="en-US" altLang="en-US" sz="4800" dirty="0">
                <a:solidFill>
                  <a:schemeClr val="bg1"/>
                </a:solidFill>
                <a:latin typeface="Times" pitchFamily="2" charset="0"/>
              </a:rPr>
              <a:t>,  Jagan Mohan Rao Vanjarapu, MD,  </a:t>
            </a:r>
            <a:r>
              <a:rPr lang="en-US" sz="4800" dirty="0">
                <a:solidFill>
                  <a:schemeClr val="bg1"/>
                </a:solidFill>
                <a:latin typeface="Times" pitchFamily="2" charset="0"/>
              </a:rPr>
              <a:t>Premal Patel, MD,  Pramil Cheriyath, MD. </a:t>
            </a:r>
            <a:r>
              <a:rPr lang="en-US" altLang="en-US" sz="4800" dirty="0">
                <a:solidFill>
                  <a:schemeClr val="bg1"/>
                </a:solidFill>
                <a:latin typeface="Times" pitchFamily="2" charset="0"/>
              </a:rPr>
              <a:t>    </a:t>
            </a:r>
          </a:p>
          <a:p>
            <a:pPr algn="ctr" eaLnBrk="1" hangingPunct="1">
              <a:spcBef>
                <a:spcPct val="0"/>
              </a:spcBef>
              <a:buFontTx/>
              <a:buNone/>
            </a:pPr>
            <a:r>
              <a:rPr lang="en-US" altLang="en-US" sz="4800" dirty="0">
                <a:solidFill>
                  <a:schemeClr val="bg1"/>
                </a:solidFill>
                <a:latin typeface="Times" pitchFamily="2" charset="0"/>
              </a:rPr>
              <a:t>Department of Internal Medicine, Hackensack Meridian Health-Ocean Medical Center, Brick, NJ </a:t>
            </a:r>
          </a:p>
          <a:p>
            <a:pPr algn="ctr" eaLnBrk="1" hangingPunct="1">
              <a:spcBef>
                <a:spcPct val="0"/>
              </a:spcBef>
              <a:buFontTx/>
              <a:buNone/>
            </a:pPr>
            <a:endParaRPr lang="en-US" altLang="en-US" sz="4800" dirty="0">
              <a:solidFill>
                <a:schemeClr val="bg1"/>
              </a:solidFill>
              <a:latin typeface="Times" pitchFamily="2" charset="0"/>
            </a:endParaRPr>
          </a:p>
        </p:txBody>
      </p:sp>
      <p:sp>
        <p:nvSpPr>
          <p:cNvPr id="3" name="Text Box 38"/>
          <p:cNvSpPr txBox="1">
            <a:spLocks noChangeArrowheads="1"/>
          </p:cNvSpPr>
          <p:nvPr/>
        </p:nvSpPr>
        <p:spPr bwMode="auto">
          <a:xfrm>
            <a:off x="1266975" y="7406427"/>
            <a:ext cx="10811383" cy="25442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42235" tIns="71117" rIns="142235" bIns="71117">
            <a:spAutoFit/>
          </a:bodyPr>
          <a:lstStyle>
            <a:lvl1pPr marL="457200" indent="-457200" defTabSz="5853113">
              <a:defRPr sz="8700" b="1">
                <a:solidFill>
                  <a:schemeClr val="tx1"/>
                </a:solidFill>
                <a:latin typeface="Arial" panose="020B0604020202020204" pitchFamily="34" charset="0"/>
              </a:defRPr>
            </a:lvl1pPr>
            <a:lvl2pPr marL="1195388" indent="-342900" defTabSz="5853113">
              <a:defRPr sz="8700" b="1">
                <a:solidFill>
                  <a:schemeClr val="tx1"/>
                </a:solidFill>
                <a:latin typeface="Arial" panose="020B0604020202020204" pitchFamily="34" charset="0"/>
              </a:defRPr>
            </a:lvl2pPr>
            <a:lvl3pPr marL="2051050" indent="-342900" defTabSz="5853113">
              <a:defRPr sz="8700" b="1">
                <a:solidFill>
                  <a:schemeClr val="tx1"/>
                </a:solidFill>
                <a:latin typeface="Arial" panose="020B0604020202020204" pitchFamily="34" charset="0"/>
              </a:defRPr>
            </a:lvl3pPr>
            <a:lvl4pPr marL="2903538" indent="-342900" defTabSz="5853113">
              <a:defRPr sz="8700" b="1">
                <a:solidFill>
                  <a:schemeClr val="tx1"/>
                </a:solidFill>
                <a:latin typeface="Arial" panose="020B0604020202020204" pitchFamily="34" charset="0"/>
              </a:defRPr>
            </a:lvl4pPr>
            <a:lvl5pPr marL="3757613" indent="-342900" defTabSz="5853113">
              <a:defRPr sz="8700" b="1">
                <a:solidFill>
                  <a:schemeClr val="tx1"/>
                </a:solidFill>
                <a:latin typeface="Arial" panose="020B0604020202020204" pitchFamily="34" charset="0"/>
              </a:defRPr>
            </a:lvl5pPr>
            <a:lvl6pPr marL="4214813" indent="-342900" defTabSz="5853113" eaLnBrk="0" fontAlgn="base" hangingPunct="0">
              <a:spcBef>
                <a:spcPct val="0"/>
              </a:spcBef>
              <a:spcAft>
                <a:spcPct val="0"/>
              </a:spcAft>
              <a:defRPr sz="8700" b="1">
                <a:solidFill>
                  <a:schemeClr val="tx1"/>
                </a:solidFill>
                <a:latin typeface="Arial" panose="020B0604020202020204" pitchFamily="34" charset="0"/>
              </a:defRPr>
            </a:lvl6pPr>
            <a:lvl7pPr marL="4672013" indent="-342900" defTabSz="5853113" eaLnBrk="0" fontAlgn="base" hangingPunct="0">
              <a:spcBef>
                <a:spcPct val="0"/>
              </a:spcBef>
              <a:spcAft>
                <a:spcPct val="0"/>
              </a:spcAft>
              <a:defRPr sz="8700" b="1">
                <a:solidFill>
                  <a:schemeClr val="tx1"/>
                </a:solidFill>
                <a:latin typeface="Arial" panose="020B0604020202020204" pitchFamily="34" charset="0"/>
              </a:defRPr>
            </a:lvl7pPr>
            <a:lvl8pPr marL="5129213" indent="-342900" defTabSz="5853113" eaLnBrk="0" fontAlgn="base" hangingPunct="0">
              <a:spcBef>
                <a:spcPct val="0"/>
              </a:spcBef>
              <a:spcAft>
                <a:spcPct val="0"/>
              </a:spcAft>
              <a:defRPr sz="8700" b="1">
                <a:solidFill>
                  <a:schemeClr val="tx1"/>
                </a:solidFill>
                <a:latin typeface="Arial" panose="020B0604020202020204" pitchFamily="34" charset="0"/>
              </a:defRPr>
            </a:lvl8pPr>
            <a:lvl9pPr marL="5586413" indent="-342900" defTabSz="5853113" eaLnBrk="0" fontAlgn="base" hangingPunct="0">
              <a:spcBef>
                <a:spcPct val="0"/>
              </a:spcBef>
              <a:spcAft>
                <a:spcPct val="0"/>
              </a:spcAft>
              <a:defRPr sz="8700" b="1">
                <a:solidFill>
                  <a:schemeClr val="tx1"/>
                </a:solidFill>
                <a:latin typeface="Arial" panose="020B0604020202020204" pitchFamily="34" charset="0"/>
              </a:defRPr>
            </a:lvl9pPr>
          </a:lstStyle>
          <a:p>
            <a:r>
              <a:rPr lang="en-US" sz="4000" b="0" dirty="0">
                <a:latin typeface="Times" pitchFamily="2" charset="0"/>
              </a:rPr>
              <a:t>1. Review the efficacy and safety of Velcade.</a:t>
            </a:r>
          </a:p>
          <a:p>
            <a:r>
              <a:rPr lang="en-US" sz="4000" b="0" dirty="0">
                <a:latin typeface="Times" pitchFamily="2" charset="0"/>
              </a:rPr>
              <a:t>2. Recognize the cardiac complications associated with Velcade.</a:t>
            </a:r>
          </a:p>
          <a:p>
            <a:endParaRPr lang="en-US" sz="3600" b="0" dirty="0">
              <a:latin typeface="Times" pitchFamily="2" charset="0"/>
            </a:endParaRPr>
          </a:p>
        </p:txBody>
      </p:sp>
      <p:sp>
        <p:nvSpPr>
          <p:cNvPr id="4" name="Rectangle 194"/>
          <p:cNvSpPr>
            <a:spLocks noChangeArrowheads="1"/>
          </p:cNvSpPr>
          <p:nvPr/>
        </p:nvSpPr>
        <p:spPr bwMode="auto">
          <a:xfrm>
            <a:off x="1157947" y="5754220"/>
            <a:ext cx="10923392" cy="1046163"/>
          </a:xfrm>
          <a:prstGeom prst="rect">
            <a:avLst/>
          </a:prstGeom>
          <a:solidFill>
            <a:schemeClr val="accent5">
              <a:lumMod val="60000"/>
              <a:lumOff val="40000"/>
            </a:schemeClr>
          </a:solidFill>
          <a:ln>
            <a:noFill/>
          </a:ln>
          <a:effectLst>
            <a:outerShdw dist="107763" dir="2700000" algn="ctr" rotWithShape="0">
              <a:schemeClr val="tx1">
                <a:alpha val="50000"/>
              </a:schemeClr>
            </a:outerShdw>
          </a:effectLst>
          <a:extLst/>
        </p:spPr>
        <p:txBody>
          <a:bodyPr wrap="none" lIns="137160" tIns="68580" rIns="137160" bIns="68580" anchor="ctr"/>
          <a:lstStyle>
            <a:lvl1pPr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algn="ctr" eaLnBrk="1" hangingPunct="1"/>
            <a:r>
              <a:rPr lang="en-US" altLang="en-US" sz="4800" b="0" dirty="0">
                <a:solidFill>
                  <a:schemeClr val="bg1"/>
                </a:solidFill>
                <a:latin typeface="Times" pitchFamily="2" charset="0"/>
              </a:rPr>
              <a:t>Learning Objectives</a:t>
            </a:r>
          </a:p>
        </p:txBody>
      </p:sp>
      <p:sp>
        <p:nvSpPr>
          <p:cNvPr id="5" name="Rectangle 195"/>
          <p:cNvSpPr>
            <a:spLocks noChangeArrowheads="1"/>
          </p:cNvSpPr>
          <p:nvPr/>
        </p:nvSpPr>
        <p:spPr bwMode="auto">
          <a:xfrm>
            <a:off x="1165689" y="11738712"/>
            <a:ext cx="11016935" cy="1046163"/>
          </a:xfrm>
          <a:prstGeom prst="rect">
            <a:avLst/>
          </a:prstGeom>
          <a:solidFill>
            <a:schemeClr val="accent5">
              <a:lumMod val="60000"/>
              <a:lumOff val="40000"/>
            </a:schemeClr>
          </a:solidFill>
          <a:ln>
            <a:noFill/>
          </a:ln>
          <a:effectLst>
            <a:outerShdw dist="107763" dir="2700000" algn="ctr" rotWithShape="0">
              <a:schemeClr val="tx1">
                <a:alpha val="50000"/>
              </a:schemeClr>
            </a:outerShdw>
          </a:effectLst>
          <a:extLst>
            <a:ext uri="{91240B29-F687-4f45-9708-019B960494DF}">
              <a14:hiddenLine xmlns="" xmlns:a14="http://schemas.microsoft.com/office/drawing/2010/main" w="9525">
                <a:solidFill>
                  <a:schemeClr val="tx1"/>
                </a:solidFill>
                <a:miter lim="800000"/>
                <a:headEnd/>
                <a:tailEnd/>
              </a14:hiddenLine>
            </a:ext>
          </a:extLst>
        </p:spPr>
        <p:txBody>
          <a:bodyPr wrap="none" lIns="137160" tIns="68580" rIns="137160" bIns="68580" anchor="ctr"/>
          <a:lstStyle>
            <a:lvl1pPr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algn="ctr" eaLnBrk="1" hangingPunct="1"/>
            <a:r>
              <a:rPr lang="en-US" altLang="en-US" sz="4800" b="0" dirty="0">
                <a:solidFill>
                  <a:schemeClr val="bg1"/>
                </a:solidFill>
                <a:latin typeface="Times" pitchFamily="2" charset="0"/>
              </a:rPr>
              <a:t>Case Presentation</a:t>
            </a:r>
          </a:p>
        </p:txBody>
      </p:sp>
      <p:sp>
        <p:nvSpPr>
          <p:cNvPr id="9" name="Text Box 201"/>
          <p:cNvSpPr txBox="1">
            <a:spLocks noChangeArrowheads="1"/>
          </p:cNvSpPr>
          <p:nvPr/>
        </p:nvSpPr>
        <p:spPr bwMode="auto">
          <a:xfrm>
            <a:off x="1165690" y="13707818"/>
            <a:ext cx="11016934" cy="55707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algn="just">
              <a:buFontTx/>
              <a:buChar char="•"/>
            </a:pPr>
            <a:r>
              <a:rPr lang="en-US" sz="4000" b="0" dirty="0">
                <a:latin typeface="Times" pitchFamily="2" charset="0"/>
              </a:rPr>
              <a:t>An 87-year-old male with a past medical history of hypertension and dyslipidemia presented to the hospital with multiple episodes of syncope. </a:t>
            </a:r>
          </a:p>
          <a:p>
            <a:pPr algn="just">
              <a:buFontTx/>
              <a:buChar char="•"/>
            </a:pPr>
            <a:r>
              <a:rPr lang="en-US" sz="4000" b="0" dirty="0">
                <a:latin typeface="Times" pitchFamily="2" charset="0"/>
              </a:rPr>
              <a:t>These episodes lasted a few minutes, associated with a sensation of dizziness before passing out. </a:t>
            </a:r>
          </a:p>
          <a:p>
            <a:pPr algn="just">
              <a:buFontTx/>
              <a:buChar char="•"/>
            </a:pPr>
            <a:r>
              <a:rPr lang="en-US" sz="4000" b="0" dirty="0">
                <a:latin typeface="Times" pitchFamily="2" charset="0"/>
              </a:rPr>
              <a:t>When EMS arrived, they found him in sustained ventricular tachycardia that resolved without any intervention. </a:t>
            </a:r>
          </a:p>
          <a:p>
            <a:pPr algn="just">
              <a:buFontTx/>
              <a:buChar char="•"/>
            </a:pPr>
            <a:endParaRPr lang="en-US" sz="3600" b="0" dirty="0">
              <a:latin typeface="Times" pitchFamily="2" charset="0"/>
            </a:endParaRPr>
          </a:p>
        </p:txBody>
      </p:sp>
      <p:sp>
        <p:nvSpPr>
          <p:cNvPr id="14" name="Text Box 205"/>
          <p:cNvSpPr txBox="1">
            <a:spLocks noChangeArrowheads="1"/>
          </p:cNvSpPr>
          <p:nvPr/>
        </p:nvSpPr>
        <p:spPr bwMode="auto">
          <a:xfrm>
            <a:off x="28637530" y="24665626"/>
            <a:ext cx="15052675"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57200" indent="-457200" defTabSz="4703763">
              <a:defRPr sz="8700" b="1">
                <a:solidFill>
                  <a:schemeClr val="tx1"/>
                </a:solidFill>
                <a:latin typeface="Arial" panose="020B0604020202020204" pitchFamily="34" charset="0"/>
              </a:defRPr>
            </a:lvl1pPr>
            <a:lvl2pPr marL="3371850" indent="-1657350" defTabSz="4703763">
              <a:defRPr sz="8700" b="1">
                <a:solidFill>
                  <a:schemeClr val="tx1"/>
                </a:solidFill>
                <a:latin typeface="Arial" panose="020B0604020202020204" pitchFamily="34" charset="0"/>
              </a:defRPr>
            </a:lvl2pPr>
            <a:lvl3pPr marL="5143500" indent="-1657350" defTabSz="4703763">
              <a:defRPr sz="8700" b="1">
                <a:solidFill>
                  <a:schemeClr val="tx1"/>
                </a:solidFill>
                <a:latin typeface="Arial" panose="020B0604020202020204" pitchFamily="34" charset="0"/>
              </a:defRPr>
            </a:lvl3pPr>
            <a:lvl4pPr marL="6915150" indent="-1657350" defTabSz="4703763">
              <a:defRPr sz="8700" b="1">
                <a:solidFill>
                  <a:schemeClr val="tx1"/>
                </a:solidFill>
                <a:latin typeface="Arial" panose="020B0604020202020204" pitchFamily="34" charset="0"/>
              </a:defRPr>
            </a:lvl4pPr>
            <a:lvl5pPr marL="8686800" indent="-1657350" defTabSz="4703763">
              <a:defRPr sz="8700" b="1">
                <a:solidFill>
                  <a:schemeClr val="tx1"/>
                </a:solidFill>
                <a:latin typeface="Arial" panose="020B0604020202020204" pitchFamily="34" charset="0"/>
              </a:defRPr>
            </a:lvl5pPr>
            <a:lvl6pPr marL="9144000" indent="-1657350" defTabSz="4703763" eaLnBrk="0" fontAlgn="base" hangingPunct="0">
              <a:spcBef>
                <a:spcPct val="0"/>
              </a:spcBef>
              <a:spcAft>
                <a:spcPct val="0"/>
              </a:spcAft>
              <a:defRPr sz="8700" b="1">
                <a:solidFill>
                  <a:schemeClr val="tx1"/>
                </a:solidFill>
                <a:latin typeface="Arial" panose="020B0604020202020204" pitchFamily="34" charset="0"/>
              </a:defRPr>
            </a:lvl6pPr>
            <a:lvl7pPr marL="9601200" indent="-1657350" defTabSz="4703763" eaLnBrk="0" fontAlgn="base" hangingPunct="0">
              <a:spcBef>
                <a:spcPct val="0"/>
              </a:spcBef>
              <a:spcAft>
                <a:spcPct val="0"/>
              </a:spcAft>
              <a:defRPr sz="8700" b="1">
                <a:solidFill>
                  <a:schemeClr val="tx1"/>
                </a:solidFill>
                <a:latin typeface="Arial" panose="020B0604020202020204" pitchFamily="34" charset="0"/>
              </a:defRPr>
            </a:lvl7pPr>
            <a:lvl8pPr marL="10058400" indent="-1657350" defTabSz="4703763" eaLnBrk="0" fontAlgn="base" hangingPunct="0">
              <a:spcBef>
                <a:spcPct val="0"/>
              </a:spcBef>
              <a:spcAft>
                <a:spcPct val="0"/>
              </a:spcAft>
              <a:defRPr sz="8700" b="1">
                <a:solidFill>
                  <a:schemeClr val="tx1"/>
                </a:solidFill>
                <a:latin typeface="Arial" panose="020B0604020202020204" pitchFamily="34" charset="0"/>
              </a:defRPr>
            </a:lvl8pPr>
            <a:lvl9pPr marL="10515600" indent="-1657350" defTabSz="4703763" eaLnBrk="0" fontAlgn="base" hangingPunct="0">
              <a:spcBef>
                <a:spcPct val="0"/>
              </a:spcBef>
              <a:spcAft>
                <a:spcPct val="0"/>
              </a:spcAft>
              <a:defRPr sz="8700" b="1">
                <a:solidFill>
                  <a:schemeClr val="tx1"/>
                </a:solidFill>
                <a:latin typeface="Arial" panose="020B0604020202020204" pitchFamily="34" charset="0"/>
              </a:defRPr>
            </a:lvl9pPr>
          </a:lstStyle>
          <a:p>
            <a:pPr eaLnBrk="1" hangingPunct="1"/>
            <a:r>
              <a:rPr lang="en-US" altLang="en-US" sz="4000" b="0" u="sng" dirty="0">
                <a:solidFill>
                  <a:srgbClr val="000000"/>
                </a:solidFill>
                <a:latin typeface="Times" pitchFamily="2" charset="0"/>
                <a:cs typeface="Times New Roman" panose="02020603050405020304" pitchFamily="18" charset="0"/>
              </a:rPr>
              <a:t>References:</a:t>
            </a:r>
          </a:p>
        </p:txBody>
      </p:sp>
      <p:sp>
        <p:nvSpPr>
          <p:cNvPr id="16" name="Rectangle 229"/>
          <p:cNvSpPr>
            <a:spLocks noChangeArrowheads="1"/>
          </p:cNvSpPr>
          <p:nvPr/>
        </p:nvSpPr>
        <p:spPr bwMode="auto">
          <a:xfrm>
            <a:off x="28637531" y="9410957"/>
            <a:ext cx="12790179" cy="1079500"/>
          </a:xfrm>
          <a:prstGeom prst="rect">
            <a:avLst/>
          </a:prstGeom>
          <a:solidFill>
            <a:schemeClr val="accent5">
              <a:lumMod val="60000"/>
              <a:lumOff val="40000"/>
            </a:schemeClr>
          </a:solidFill>
          <a:ln>
            <a:noFill/>
          </a:ln>
          <a:effectLst>
            <a:outerShdw dist="107763" dir="2700000" algn="ctr" rotWithShape="0">
              <a:schemeClr val="tx1">
                <a:alpha val="50000"/>
              </a:schemeClr>
            </a:outerShdw>
          </a:effectLst>
          <a:extLst>
            <a:ext uri="{91240B29-F687-4f45-9708-019B960494DF}">
              <a14:hiddenLine xmlns="" xmlns:a14="http://schemas.microsoft.com/office/drawing/2010/main" w="9525">
                <a:solidFill>
                  <a:schemeClr val="tx1"/>
                </a:solidFill>
                <a:miter lim="800000"/>
                <a:headEnd/>
                <a:tailEnd/>
              </a14:hiddenLine>
            </a:ext>
          </a:extLst>
        </p:spPr>
        <p:txBody>
          <a:bodyPr wrap="none" lIns="137160" tIns="68580" rIns="137160" bIns="68580" anchor="ctr"/>
          <a:lstStyle>
            <a:lvl1pPr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algn="ctr" eaLnBrk="1" hangingPunct="1"/>
            <a:r>
              <a:rPr lang="en-US" altLang="en-US" sz="4800" b="0" dirty="0">
                <a:solidFill>
                  <a:schemeClr val="bg1"/>
                </a:solidFill>
                <a:latin typeface="Times" pitchFamily="2" charset="0"/>
              </a:rPr>
              <a:t>Summary</a:t>
            </a:r>
          </a:p>
        </p:txBody>
      </p:sp>
      <p:sp>
        <p:nvSpPr>
          <p:cNvPr id="17" name="Text Box 230"/>
          <p:cNvSpPr txBox="1">
            <a:spLocks noChangeArrowheads="1"/>
          </p:cNvSpPr>
          <p:nvPr/>
        </p:nvSpPr>
        <p:spPr bwMode="auto">
          <a:xfrm>
            <a:off x="28637531" y="11143536"/>
            <a:ext cx="12790179" cy="1301894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8700" b="1">
                <a:solidFill>
                  <a:schemeClr val="tx1"/>
                </a:solidFill>
                <a:latin typeface="Arial" panose="020B0604020202020204" pitchFamily="34" charset="0"/>
              </a:defRPr>
            </a:lvl1pPr>
            <a:lvl2pPr marL="742950" indent="-285750">
              <a:defRPr sz="8700" b="1">
                <a:solidFill>
                  <a:schemeClr val="tx1"/>
                </a:solidFill>
                <a:latin typeface="Arial" panose="020B0604020202020204" pitchFamily="34" charset="0"/>
              </a:defRPr>
            </a:lvl2pPr>
            <a:lvl3pPr marL="1143000" indent="-228600">
              <a:defRPr sz="8700" b="1">
                <a:solidFill>
                  <a:schemeClr val="tx1"/>
                </a:solidFill>
                <a:latin typeface="Arial" panose="020B0604020202020204" pitchFamily="34" charset="0"/>
              </a:defRPr>
            </a:lvl3pPr>
            <a:lvl4pPr marL="1600200" indent="-228600">
              <a:defRPr sz="8700" b="1">
                <a:solidFill>
                  <a:schemeClr val="tx1"/>
                </a:solidFill>
                <a:latin typeface="Arial" panose="020B0604020202020204" pitchFamily="34" charset="0"/>
              </a:defRPr>
            </a:lvl4pPr>
            <a:lvl5pPr marL="2057400" indent="-228600">
              <a:defRPr sz="8700" b="1">
                <a:solidFill>
                  <a:schemeClr val="tx1"/>
                </a:solidFill>
                <a:latin typeface="Arial" panose="020B0604020202020204" pitchFamily="34" charset="0"/>
              </a:defRPr>
            </a:lvl5pPr>
            <a:lvl6pPr marL="2514600" indent="-228600" eaLnBrk="0" fontAlgn="base" hangingPunct="0">
              <a:spcBef>
                <a:spcPct val="0"/>
              </a:spcBef>
              <a:spcAft>
                <a:spcPct val="0"/>
              </a:spcAft>
              <a:defRPr sz="8700" b="1">
                <a:solidFill>
                  <a:schemeClr val="tx1"/>
                </a:solidFill>
                <a:latin typeface="Arial" panose="020B0604020202020204" pitchFamily="34" charset="0"/>
              </a:defRPr>
            </a:lvl6pPr>
            <a:lvl7pPr marL="2971800" indent="-228600" eaLnBrk="0" fontAlgn="base" hangingPunct="0">
              <a:spcBef>
                <a:spcPct val="0"/>
              </a:spcBef>
              <a:spcAft>
                <a:spcPct val="0"/>
              </a:spcAft>
              <a:defRPr sz="8700" b="1">
                <a:solidFill>
                  <a:schemeClr val="tx1"/>
                </a:solidFill>
                <a:latin typeface="Arial" panose="020B0604020202020204" pitchFamily="34" charset="0"/>
              </a:defRPr>
            </a:lvl7pPr>
            <a:lvl8pPr marL="3429000" indent="-228600" eaLnBrk="0" fontAlgn="base" hangingPunct="0">
              <a:spcBef>
                <a:spcPct val="0"/>
              </a:spcBef>
              <a:spcAft>
                <a:spcPct val="0"/>
              </a:spcAft>
              <a:defRPr sz="8700" b="1">
                <a:solidFill>
                  <a:schemeClr val="tx1"/>
                </a:solidFill>
                <a:latin typeface="Arial" panose="020B0604020202020204" pitchFamily="34" charset="0"/>
              </a:defRPr>
            </a:lvl8pPr>
            <a:lvl9pPr marL="3886200" indent="-228600" eaLnBrk="0" fontAlgn="base" hangingPunct="0">
              <a:spcBef>
                <a:spcPct val="0"/>
              </a:spcBef>
              <a:spcAft>
                <a:spcPct val="0"/>
              </a:spcAft>
              <a:defRPr sz="8700" b="1">
                <a:solidFill>
                  <a:schemeClr val="tx1"/>
                </a:solidFill>
                <a:latin typeface="Arial" panose="020B0604020202020204" pitchFamily="34" charset="0"/>
              </a:defRPr>
            </a:lvl9pPr>
          </a:lstStyle>
          <a:p>
            <a:pPr>
              <a:buFontTx/>
              <a:buChar char="•"/>
            </a:pPr>
            <a:r>
              <a:rPr lang="en-US" sz="4000" b="0" dirty="0">
                <a:latin typeface="Times" pitchFamily="2" charset="0"/>
              </a:rPr>
              <a:t>Velcade (Bortezomib) is known to inhibit the 26 S proteasome</a:t>
            </a:r>
            <a:r>
              <a:rPr lang="en-US" sz="4000" b="0" u="sng" dirty="0">
                <a:latin typeface="Times" pitchFamily="2" charset="0"/>
                <a:hlinkClick r:id="rId2"/>
              </a:rPr>
              <a:t> </a:t>
            </a:r>
            <a:r>
              <a:rPr lang="en-US" sz="4000" b="0" dirty="0">
                <a:latin typeface="Times" pitchFamily="2" charset="0"/>
              </a:rPr>
              <a:t> and has recently been acclaimed by physicians regarding its role in the management of AL amyloidosis</a:t>
            </a:r>
            <a:r>
              <a:rPr lang="en-US" sz="4000" b="0" u="sng" dirty="0">
                <a:latin typeface="Times" pitchFamily="2" charset="0"/>
              </a:rPr>
              <a:t>.</a:t>
            </a:r>
            <a:endParaRPr lang="en-US" sz="4000" b="0" dirty="0">
              <a:latin typeface="Times" pitchFamily="2" charset="0"/>
            </a:endParaRPr>
          </a:p>
          <a:p>
            <a:pPr>
              <a:buFontTx/>
              <a:buChar char="•"/>
            </a:pPr>
            <a:r>
              <a:rPr lang="en-US" sz="4000" b="0" dirty="0">
                <a:latin typeface="Times" pitchFamily="2" charset="0"/>
              </a:rPr>
              <a:t> It is reported to cause fluid retention, anorexia, gastrointestinal disturbance, neutropenia, and thrombocytopenia. </a:t>
            </a:r>
          </a:p>
          <a:p>
            <a:pPr>
              <a:buFontTx/>
              <a:buChar char="•"/>
            </a:pPr>
            <a:r>
              <a:rPr lang="en-US" sz="4000" b="0" dirty="0">
                <a:latin typeface="Times" pitchFamily="2" charset="0"/>
              </a:rPr>
              <a:t>So far, there are no reports suggesting its association with cardiac arrhythmias in any clinical trials. The patient initially presented with ventricular arrhythmias, and he was hospitalized for further management. Within a few hours after the patient was administered with Velcade, the patient had a cardiac arrest. </a:t>
            </a:r>
          </a:p>
          <a:p>
            <a:pPr>
              <a:buFontTx/>
              <a:buChar char="•"/>
            </a:pPr>
            <a:r>
              <a:rPr lang="en-US" sz="4000" b="0" dirty="0">
                <a:latin typeface="Times" pitchFamily="2" charset="0"/>
              </a:rPr>
              <a:t>The temporal association of this fatal episode and the onset of sustained ventricular arrhythmias on this patient justifies its association with fatal arrhythmias. </a:t>
            </a:r>
          </a:p>
          <a:p>
            <a:pPr>
              <a:buFontTx/>
              <a:buChar char="•"/>
            </a:pPr>
            <a:r>
              <a:rPr lang="en-US" sz="4000" b="0" dirty="0">
                <a:latin typeface="Times" pitchFamily="2" charset="0"/>
              </a:rPr>
              <a:t>There is no evidence of current medical literature suggesting its association, but due to its fatal nature, clinicians must be aware of this rare side effect. It must be used with caution in patients with underlying arrhythmias. </a:t>
            </a:r>
          </a:p>
          <a:p>
            <a:pPr>
              <a:buFontTx/>
              <a:buChar char="•"/>
            </a:pPr>
            <a:endParaRPr lang="en-US" altLang="en-US" sz="4000" b="0" dirty="0">
              <a:latin typeface="Times" pitchFamily="2" charset="0"/>
            </a:endParaRPr>
          </a:p>
          <a:p>
            <a:pPr marL="0" indent="0"/>
            <a:endParaRPr lang="en-US" altLang="en-US" sz="4000" b="0" dirty="0">
              <a:latin typeface="Times" pitchFamily="2" charset="0"/>
            </a:endParaRPr>
          </a:p>
        </p:txBody>
      </p:sp>
      <p:sp>
        <p:nvSpPr>
          <p:cNvPr id="28" name="TextBox 27">
            <a:extLst>
              <a:ext uri="{FF2B5EF4-FFF2-40B4-BE49-F238E27FC236}">
                <a16:creationId xmlns:a16="http://schemas.microsoft.com/office/drawing/2014/main" id="{D6F69E1E-785F-F64B-8D72-CCBB3ED50B32}"/>
              </a:ext>
            </a:extLst>
          </p:cNvPr>
          <p:cNvSpPr txBox="1"/>
          <p:nvPr/>
        </p:nvSpPr>
        <p:spPr>
          <a:xfrm>
            <a:off x="28637531" y="7406427"/>
            <a:ext cx="12913572" cy="1323439"/>
          </a:xfrm>
          <a:prstGeom prst="rect">
            <a:avLst/>
          </a:prstGeom>
          <a:noFill/>
        </p:spPr>
        <p:txBody>
          <a:bodyPr wrap="square" rtlCol="0">
            <a:spAutoFit/>
          </a:bodyPr>
          <a:lstStyle/>
          <a:p>
            <a:r>
              <a:rPr lang="en-US" sz="4000" dirty="0">
                <a:latin typeface="Times" pitchFamily="2" charset="0"/>
              </a:rPr>
              <a:t>The patient was kept on dopamine and amiodarone and was transferred to a higher center for an AICD placement.</a:t>
            </a:r>
          </a:p>
        </p:txBody>
      </p:sp>
      <p:sp>
        <p:nvSpPr>
          <p:cNvPr id="35" name="Rectangle 199">
            <a:extLst>
              <a:ext uri="{FF2B5EF4-FFF2-40B4-BE49-F238E27FC236}">
                <a16:creationId xmlns:a16="http://schemas.microsoft.com/office/drawing/2014/main" id="{51C20701-4CF9-4E4B-BB73-2DCF7775432D}"/>
              </a:ext>
            </a:extLst>
          </p:cNvPr>
          <p:cNvSpPr>
            <a:spLocks noChangeArrowheads="1"/>
          </p:cNvSpPr>
          <p:nvPr/>
        </p:nvSpPr>
        <p:spPr bwMode="auto">
          <a:xfrm>
            <a:off x="1165689" y="20459485"/>
            <a:ext cx="11016936" cy="1046163"/>
          </a:xfrm>
          <a:prstGeom prst="rect">
            <a:avLst/>
          </a:prstGeom>
          <a:solidFill>
            <a:schemeClr val="accent5">
              <a:lumMod val="60000"/>
              <a:lumOff val="40000"/>
            </a:schemeClr>
          </a:solidFill>
          <a:ln>
            <a:noFill/>
          </a:ln>
          <a:effectLst>
            <a:outerShdw dist="107763" dir="2700000" algn="ctr" rotWithShape="0">
              <a:schemeClr val="tx1">
                <a:alpha val="50000"/>
              </a:schemeClr>
            </a:outerShdw>
          </a:effectLst>
          <a:extLst>
            <a:ext uri="{91240B29-F687-4f45-9708-019B960494DF}">
              <a14:hiddenLine xmlns="" xmlns:a14="http://schemas.microsoft.com/office/drawing/2010/main" w="9525">
                <a:solidFill>
                  <a:schemeClr val="tx1"/>
                </a:solidFill>
                <a:miter lim="800000"/>
                <a:headEnd/>
                <a:tailEnd/>
              </a14:hiddenLine>
            </a:ext>
          </a:extLst>
        </p:spPr>
        <p:txBody>
          <a:bodyPr wrap="none" lIns="137160" tIns="68580" rIns="137160" bIns="68580" anchor="ctr"/>
          <a:lstStyle>
            <a:lvl1pPr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algn="ctr" eaLnBrk="1" hangingPunct="1"/>
            <a:r>
              <a:rPr lang="en-US" altLang="en-US" sz="4800" b="0" dirty="0">
                <a:solidFill>
                  <a:schemeClr val="bg1"/>
                </a:solidFill>
                <a:latin typeface="Times" pitchFamily="2" charset="0"/>
              </a:rPr>
              <a:t>Vitals &amp; Physical Examination</a:t>
            </a:r>
          </a:p>
        </p:txBody>
      </p:sp>
      <p:sp>
        <p:nvSpPr>
          <p:cNvPr id="38" name="Text Box 202">
            <a:extLst>
              <a:ext uri="{FF2B5EF4-FFF2-40B4-BE49-F238E27FC236}">
                <a16:creationId xmlns:a16="http://schemas.microsoft.com/office/drawing/2014/main" id="{C31780DB-1AD2-5841-8148-07794D2CE32B}"/>
              </a:ext>
            </a:extLst>
          </p:cNvPr>
          <p:cNvSpPr txBox="1">
            <a:spLocks noChangeArrowheads="1"/>
          </p:cNvSpPr>
          <p:nvPr/>
        </p:nvSpPr>
        <p:spPr bwMode="auto">
          <a:xfrm>
            <a:off x="13423675" y="23067823"/>
            <a:ext cx="11428242" cy="6924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lvl1pPr marL="457200" indent="-457200"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eaLnBrk="1" hangingPunct="1">
              <a:buFontTx/>
              <a:buChar char="•"/>
            </a:pPr>
            <a:endParaRPr lang="en-US" altLang="en-US" sz="3600" b="0" dirty="0">
              <a:latin typeface="Times" pitchFamily="2" charset="0"/>
            </a:endParaRPr>
          </a:p>
        </p:txBody>
      </p:sp>
      <p:sp>
        <p:nvSpPr>
          <p:cNvPr id="39" name="Text Box 202">
            <a:extLst>
              <a:ext uri="{FF2B5EF4-FFF2-40B4-BE49-F238E27FC236}">
                <a16:creationId xmlns:a16="http://schemas.microsoft.com/office/drawing/2014/main" id="{A5F04DA3-FB5A-9C43-A72D-88B9BFCB42F8}"/>
              </a:ext>
            </a:extLst>
          </p:cNvPr>
          <p:cNvSpPr txBox="1">
            <a:spLocks noChangeArrowheads="1"/>
          </p:cNvSpPr>
          <p:nvPr/>
        </p:nvSpPr>
        <p:spPr bwMode="auto">
          <a:xfrm>
            <a:off x="13576075" y="23220223"/>
            <a:ext cx="11428242" cy="6924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lvl1pPr marL="457200" indent="-457200"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eaLnBrk="1" hangingPunct="1">
              <a:buFontTx/>
              <a:buChar char="•"/>
            </a:pPr>
            <a:endParaRPr lang="en-US" altLang="en-US" sz="3600" b="0" dirty="0">
              <a:latin typeface="Times" pitchFamily="2" charset="0"/>
            </a:endParaRPr>
          </a:p>
        </p:txBody>
      </p:sp>
      <p:sp>
        <p:nvSpPr>
          <p:cNvPr id="40" name="Text Box 202">
            <a:extLst>
              <a:ext uri="{FF2B5EF4-FFF2-40B4-BE49-F238E27FC236}">
                <a16:creationId xmlns:a16="http://schemas.microsoft.com/office/drawing/2014/main" id="{BE3F6A29-2516-AC49-B6C4-9D488431BFC2}"/>
              </a:ext>
            </a:extLst>
          </p:cNvPr>
          <p:cNvSpPr txBox="1">
            <a:spLocks noChangeArrowheads="1"/>
          </p:cNvSpPr>
          <p:nvPr/>
        </p:nvSpPr>
        <p:spPr bwMode="auto">
          <a:xfrm>
            <a:off x="1157947" y="21972611"/>
            <a:ext cx="11428242" cy="6924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lvl1pPr marL="457200" indent="-457200"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eaLnBrk="1" hangingPunct="1">
              <a:buFontTx/>
              <a:buChar char="•"/>
            </a:pPr>
            <a:endParaRPr lang="en-US" altLang="en-US" sz="3600" b="0" dirty="0">
              <a:latin typeface="Times" pitchFamily="2" charset="0"/>
            </a:endParaRPr>
          </a:p>
        </p:txBody>
      </p:sp>
      <p:sp>
        <p:nvSpPr>
          <p:cNvPr id="41" name="Text Box 202">
            <a:extLst>
              <a:ext uri="{FF2B5EF4-FFF2-40B4-BE49-F238E27FC236}">
                <a16:creationId xmlns:a16="http://schemas.microsoft.com/office/drawing/2014/main" id="{E597E006-1085-674D-ACB9-493235DE2DC0}"/>
              </a:ext>
            </a:extLst>
          </p:cNvPr>
          <p:cNvSpPr txBox="1">
            <a:spLocks noChangeArrowheads="1"/>
          </p:cNvSpPr>
          <p:nvPr/>
        </p:nvSpPr>
        <p:spPr bwMode="auto">
          <a:xfrm>
            <a:off x="1310347" y="22125011"/>
            <a:ext cx="11428242" cy="6924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lvl1pPr marL="457200" indent="-457200"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eaLnBrk="1" hangingPunct="1">
              <a:buFontTx/>
              <a:buChar char="•"/>
            </a:pPr>
            <a:endParaRPr lang="en-US" altLang="en-US" sz="3600" b="0" dirty="0">
              <a:latin typeface="Times" pitchFamily="2" charset="0"/>
            </a:endParaRPr>
          </a:p>
        </p:txBody>
      </p:sp>
      <p:sp>
        <p:nvSpPr>
          <p:cNvPr id="42" name="Text Box 202">
            <a:extLst>
              <a:ext uri="{FF2B5EF4-FFF2-40B4-BE49-F238E27FC236}">
                <a16:creationId xmlns:a16="http://schemas.microsoft.com/office/drawing/2014/main" id="{3180A049-DD56-D84A-AFDB-1E03C3C1706E}"/>
              </a:ext>
            </a:extLst>
          </p:cNvPr>
          <p:cNvSpPr txBox="1">
            <a:spLocks noChangeArrowheads="1"/>
          </p:cNvSpPr>
          <p:nvPr/>
        </p:nvSpPr>
        <p:spPr bwMode="auto">
          <a:xfrm>
            <a:off x="1462747" y="22277411"/>
            <a:ext cx="11428242" cy="6924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lvl1pPr marL="457200" indent="-457200"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eaLnBrk="1" hangingPunct="1">
              <a:buFontTx/>
              <a:buChar char="•"/>
            </a:pPr>
            <a:endParaRPr lang="en-US" altLang="en-US" sz="3600" b="0" dirty="0">
              <a:latin typeface="Times" pitchFamily="2" charset="0"/>
            </a:endParaRPr>
          </a:p>
        </p:txBody>
      </p:sp>
      <p:sp>
        <p:nvSpPr>
          <p:cNvPr id="43" name="Text Box 202">
            <a:extLst>
              <a:ext uri="{FF2B5EF4-FFF2-40B4-BE49-F238E27FC236}">
                <a16:creationId xmlns:a16="http://schemas.microsoft.com/office/drawing/2014/main" id="{4F5ED1E6-2A43-C948-9996-A571C4D283D4}"/>
              </a:ext>
            </a:extLst>
          </p:cNvPr>
          <p:cNvSpPr txBox="1">
            <a:spLocks noChangeArrowheads="1"/>
          </p:cNvSpPr>
          <p:nvPr/>
        </p:nvSpPr>
        <p:spPr bwMode="auto">
          <a:xfrm>
            <a:off x="1157947" y="22290063"/>
            <a:ext cx="11024678" cy="69095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lvl1pPr marL="457200" indent="-457200"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marL="0" indent="0" algn="just"/>
            <a:r>
              <a:rPr lang="en-US" sz="4000" b="0" dirty="0">
                <a:latin typeface="Times" pitchFamily="2" charset="0"/>
              </a:rPr>
              <a:t>At the time of presentation in the emergency room:</a:t>
            </a:r>
          </a:p>
          <a:p>
            <a:pPr marL="0" indent="0" algn="just"/>
            <a:endParaRPr lang="en-US" sz="4000" b="0" dirty="0">
              <a:latin typeface="Times" pitchFamily="2" charset="0"/>
            </a:endParaRPr>
          </a:p>
          <a:p>
            <a:pPr marL="0" indent="0" algn="just"/>
            <a:endParaRPr lang="en-US" sz="4000" b="0" dirty="0">
              <a:latin typeface="Times" pitchFamily="2" charset="0"/>
            </a:endParaRPr>
          </a:p>
          <a:p>
            <a:pPr marL="0" indent="0" algn="just"/>
            <a:endParaRPr lang="en-US" sz="4000" b="0" dirty="0">
              <a:latin typeface="Times" pitchFamily="2" charset="0"/>
            </a:endParaRPr>
          </a:p>
          <a:p>
            <a:pPr marL="0" indent="0" algn="just"/>
            <a:endParaRPr lang="en-US" sz="4000" b="0" dirty="0">
              <a:latin typeface="Times" pitchFamily="2" charset="0"/>
            </a:endParaRPr>
          </a:p>
          <a:p>
            <a:pPr marL="0" indent="0" algn="just"/>
            <a:endParaRPr lang="en-US" sz="4000" b="0" dirty="0">
              <a:latin typeface="Times" pitchFamily="2" charset="0"/>
            </a:endParaRPr>
          </a:p>
          <a:p>
            <a:pPr marL="0" indent="0" algn="just"/>
            <a:endParaRPr lang="en-US" sz="4000" b="0" dirty="0">
              <a:latin typeface="Times" pitchFamily="2" charset="0"/>
            </a:endParaRPr>
          </a:p>
          <a:p>
            <a:pPr marL="0" indent="0" algn="just"/>
            <a:endParaRPr lang="en-US" sz="4000" b="0" dirty="0">
              <a:latin typeface="Times" pitchFamily="2" charset="0"/>
            </a:endParaRPr>
          </a:p>
          <a:p>
            <a:pPr algn="just">
              <a:buFontTx/>
              <a:buChar char="•"/>
            </a:pPr>
            <a:endParaRPr lang="en-US" sz="4000" b="0" dirty="0">
              <a:latin typeface="Times" pitchFamily="2" charset="0"/>
            </a:endParaRPr>
          </a:p>
          <a:p>
            <a:pPr algn="just">
              <a:buFontTx/>
              <a:buChar char="•"/>
            </a:pPr>
            <a:r>
              <a:rPr lang="en-US" sz="4000" b="0" dirty="0">
                <a:latin typeface="Times" pitchFamily="2" charset="0"/>
              </a:rPr>
              <a:t>Cardiovascular examination showed normal S1 and S2 with no murmurs</a:t>
            </a:r>
          </a:p>
        </p:txBody>
      </p:sp>
      <p:sp>
        <p:nvSpPr>
          <p:cNvPr id="44" name="Text Box 202">
            <a:extLst>
              <a:ext uri="{FF2B5EF4-FFF2-40B4-BE49-F238E27FC236}">
                <a16:creationId xmlns:a16="http://schemas.microsoft.com/office/drawing/2014/main" id="{55EC4C3E-E9EF-E24D-A45E-397823D0CA29}"/>
              </a:ext>
            </a:extLst>
          </p:cNvPr>
          <p:cNvSpPr txBox="1">
            <a:spLocks noChangeArrowheads="1"/>
          </p:cNvSpPr>
          <p:nvPr/>
        </p:nvSpPr>
        <p:spPr bwMode="auto">
          <a:xfrm>
            <a:off x="14098846" y="20605630"/>
            <a:ext cx="11428242" cy="6924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lvl1pPr marL="457200" indent="-457200"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eaLnBrk="1" hangingPunct="1">
              <a:buFontTx/>
              <a:buChar char="•"/>
            </a:pPr>
            <a:endParaRPr lang="en-US" altLang="en-US" sz="3600" b="0" dirty="0">
              <a:latin typeface="Times" pitchFamily="2" charset="0"/>
            </a:endParaRPr>
          </a:p>
        </p:txBody>
      </p:sp>
      <p:sp>
        <p:nvSpPr>
          <p:cNvPr id="45" name="TextBox 44">
            <a:extLst>
              <a:ext uri="{FF2B5EF4-FFF2-40B4-BE49-F238E27FC236}">
                <a16:creationId xmlns:a16="http://schemas.microsoft.com/office/drawing/2014/main" id="{35F48305-460A-DE42-BB58-CED15EE772FA}"/>
              </a:ext>
            </a:extLst>
          </p:cNvPr>
          <p:cNvSpPr txBox="1"/>
          <p:nvPr/>
        </p:nvSpPr>
        <p:spPr>
          <a:xfrm>
            <a:off x="14575544" y="13477769"/>
            <a:ext cx="11171829" cy="7971413"/>
          </a:xfrm>
          <a:prstGeom prst="rect">
            <a:avLst/>
          </a:prstGeom>
          <a:noFill/>
        </p:spPr>
        <p:txBody>
          <a:bodyPr wrap="square" rtlCol="0">
            <a:spAutoFit/>
          </a:bodyPr>
          <a:lstStyle/>
          <a:p>
            <a:pPr marL="742950" indent="-742950" algn="just">
              <a:buFont typeface="Arial" panose="020B0604020202020204" pitchFamily="34" charset="0"/>
              <a:buChar char="•"/>
            </a:pPr>
            <a:r>
              <a:rPr lang="en-US" sz="4000" dirty="0">
                <a:latin typeface="Times" pitchFamily="2" charset="0"/>
              </a:rPr>
              <a:t>In the emergency room, the patient had an episode of non-sustained ventricular tachycardia for 30-40 seconds, where he was shocked. </a:t>
            </a:r>
          </a:p>
          <a:p>
            <a:pPr marL="742950" indent="-742950" algn="just">
              <a:buFont typeface="Arial" panose="020B0604020202020204" pitchFamily="34" charset="0"/>
              <a:buChar char="•"/>
            </a:pPr>
            <a:r>
              <a:rPr lang="en-US" sz="4000" dirty="0">
                <a:latin typeface="Times" pitchFamily="2" charset="0"/>
              </a:rPr>
              <a:t>His transthoracic echocardiogram (TTE) showed concentric enlargement of the heart with normal ejection fraction, and the imaging was consistent with that of amyloidosis. </a:t>
            </a:r>
          </a:p>
          <a:p>
            <a:pPr marL="742950" indent="-742950" algn="just">
              <a:buFont typeface="Arial" panose="020B0604020202020204" pitchFamily="34" charset="0"/>
              <a:buChar char="•"/>
            </a:pPr>
            <a:r>
              <a:rPr lang="en-US" sz="4000" dirty="0">
                <a:latin typeface="Times" pitchFamily="2" charset="0"/>
              </a:rPr>
              <a:t>The patient subsequently had a bone survey, which was normal; serum protein electrophoresis (SPEP) showed a kappa lambda ratio of 2.27. </a:t>
            </a:r>
          </a:p>
          <a:p>
            <a:pPr marL="742950" indent="-742950" algn="just">
              <a:buFont typeface="Arial" panose="020B0604020202020204" pitchFamily="34" charset="0"/>
              <a:buChar char="•"/>
            </a:pPr>
            <a:r>
              <a:rPr lang="en-US" sz="4000" dirty="0">
                <a:latin typeface="Times" pitchFamily="2" charset="0"/>
              </a:rPr>
              <a:t>Renal biopsy - amyloidosis </a:t>
            </a:r>
            <a:r>
              <a:rPr lang="en-US" sz="3600" dirty="0">
                <a:latin typeface="Times" pitchFamily="2" charset="0"/>
              </a:rPr>
              <a:t>(AL amyloid) and  IgG kappa myeloma with M-spike</a:t>
            </a:r>
          </a:p>
          <a:p>
            <a:endParaRPr lang="en-US" sz="3600" dirty="0">
              <a:latin typeface="Times" pitchFamily="2" charset="0"/>
            </a:endParaRPr>
          </a:p>
        </p:txBody>
      </p:sp>
      <p:sp>
        <p:nvSpPr>
          <p:cNvPr id="46" name="Rectangle 194">
            <a:extLst>
              <a:ext uri="{FF2B5EF4-FFF2-40B4-BE49-F238E27FC236}">
                <a16:creationId xmlns:a16="http://schemas.microsoft.com/office/drawing/2014/main" id="{BD060DC3-C0F2-0C42-9626-17FD1CD47F1A}"/>
              </a:ext>
            </a:extLst>
          </p:cNvPr>
          <p:cNvSpPr>
            <a:spLocks noChangeArrowheads="1"/>
          </p:cNvSpPr>
          <p:nvPr/>
        </p:nvSpPr>
        <p:spPr bwMode="auto">
          <a:xfrm>
            <a:off x="14575545" y="12139172"/>
            <a:ext cx="11171829" cy="1046163"/>
          </a:xfrm>
          <a:prstGeom prst="rect">
            <a:avLst/>
          </a:prstGeom>
          <a:solidFill>
            <a:schemeClr val="accent5">
              <a:lumMod val="60000"/>
              <a:lumOff val="40000"/>
            </a:schemeClr>
          </a:solidFill>
          <a:ln>
            <a:noFill/>
          </a:ln>
          <a:effectLst>
            <a:outerShdw dist="107763" dir="2700000" algn="ctr" rotWithShape="0">
              <a:schemeClr val="tx1">
                <a:alpha val="50000"/>
              </a:schemeClr>
            </a:outerShdw>
          </a:effectLst>
          <a:extLst/>
        </p:spPr>
        <p:txBody>
          <a:bodyPr wrap="none" lIns="137160" tIns="68580" rIns="137160" bIns="68580" anchor="ctr"/>
          <a:lstStyle>
            <a:lvl1pPr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algn="ctr" eaLnBrk="1" hangingPunct="1"/>
            <a:r>
              <a:rPr lang="en-US" altLang="en-US" sz="4800" b="0" dirty="0">
                <a:solidFill>
                  <a:schemeClr val="bg1"/>
                </a:solidFill>
                <a:latin typeface="Times" pitchFamily="2" charset="0"/>
              </a:rPr>
              <a:t>Clinical Course</a:t>
            </a:r>
          </a:p>
        </p:txBody>
      </p:sp>
      <p:sp>
        <p:nvSpPr>
          <p:cNvPr id="47" name="TextBox 46">
            <a:extLst>
              <a:ext uri="{FF2B5EF4-FFF2-40B4-BE49-F238E27FC236}">
                <a16:creationId xmlns:a16="http://schemas.microsoft.com/office/drawing/2014/main" id="{CCF02BDF-6D9C-2D4B-AF6B-C1A3D890F621}"/>
              </a:ext>
            </a:extLst>
          </p:cNvPr>
          <p:cNvSpPr txBox="1"/>
          <p:nvPr/>
        </p:nvSpPr>
        <p:spPr>
          <a:xfrm>
            <a:off x="14575545" y="6947207"/>
            <a:ext cx="10951544" cy="5016758"/>
          </a:xfrm>
          <a:prstGeom prst="rect">
            <a:avLst/>
          </a:prstGeom>
          <a:noFill/>
        </p:spPr>
        <p:txBody>
          <a:bodyPr wrap="square" rtlCol="0">
            <a:spAutoFit/>
          </a:bodyPr>
          <a:lstStyle/>
          <a:p>
            <a:pPr marL="571500" indent="-571500">
              <a:buFont typeface="Arial" panose="020B0604020202020204" pitchFamily="34" charset="0"/>
              <a:buChar char="•"/>
            </a:pPr>
            <a:r>
              <a:rPr lang="en-US" sz="4000" dirty="0">
                <a:latin typeface="Times" pitchFamily="2" charset="0"/>
              </a:rPr>
              <a:t>Troponin - 0.09 ng/ml</a:t>
            </a:r>
          </a:p>
          <a:p>
            <a:pPr marL="571500" indent="-571500">
              <a:buFont typeface="Arial" panose="020B0604020202020204" pitchFamily="34" charset="0"/>
              <a:buChar char="•"/>
            </a:pPr>
            <a:r>
              <a:rPr lang="en-US" sz="4000" dirty="0">
                <a:latin typeface="Times" pitchFamily="2" charset="0"/>
              </a:rPr>
              <a:t>Sodium-140 mmol/l, Potassium-5.5 mmol/l , Chloride-111 mmol/l,  and Bicarbonate -21 mmol/l</a:t>
            </a:r>
          </a:p>
          <a:p>
            <a:pPr marL="571500" indent="-571500">
              <a:buFont typeface="Arial" panose="020B0604020202020204" pitchFamily="34" charset="0"/>
              <a:buChar char="•"/>
            </a:pPr>
            <a:r>
              <a:rPr lang="en-US" sz="4000" dirty="0">
                <a:latin typeface="Times" pitchFamily="2" charset="0"/>
              </a:rPr>
              <a:t>BUN -92 mg/dL , Creatinine-3.49 mg/dL, and GFR -17 ml/min</a:t>
            </a:r>
          </a:p>
          <a:p>
            <a:pPr marL="571500" indent="-571500">
              <a:buFont typeface="Arial" panose="020B0604020202020204" pitchFamily="34" charset="0"/>
              <a:buChar char="•"/>
            </a:pPr>
            <a:r>
              <a:rPr lang="en-US" sz="4000" dirty="0">
                <a:latin typeface="Times" pitchFamily="2" charset="0"/>
              </a:rPr>
              <a:t>Urine analysis showed a small amount of blood and 100 mg protein</a:t>
            </a:r>
          </a:p>
        </p:txBody>
      </p:sp>
      <p:sp>
        <p:nvSpPr>
          <p:cNvPr id="48" name="Rectangle 194">
            <a:extLst>
              <a:ext uri="{FF2B5EF4-FFF2-40B4-BE49-F238E27FC236}">
                <a16:creationId xmlns:a16="http://schemas.microsoft.com/office/drawing/2014/main" id="{1573D510-1A79-8549-94A6-3C3BE00C35E2}"/>
              </a:ext>
            </a:extLst>
          </p:cNvPr>
          <p:cNvSpPr>
            <a:spLocks noChangeArrowheads="1"/>
          </p:cNvSpPr>
          <p:nvPr/>
        </p:nvSpPr>
        <p:spPr bwMode="auto">
          <a:xfrm>
            <a:off x="14575545" y="5614730"/>
            <a:ext cx="10951543" cy="1046163"/>
          </a:xfrm>
          <a:prstGeom prst="rect">
            <a:avLst/>
          </a:prstGeom>
          <a:solidFill>
            <a:schemeClr val="accent5">
              <a:lumMod val="60000"/>
              <a:lumOff val="40000"/>
            </a:schemeClr>
          </a:solidFill>
          <a:ln>
            <a:noFill/>
          </a:ln>
          <a:effectLst>
            <a:outerShdw dist="107763" dir="2700000" algn="ctr" rotWithShape="0">
              <a:schemeClr val="tx1">
                <a:alpha val="50000"/>
              </a:schemeClr>
            </a:outerShdw>
          </a:effectLst>
          <a:extLst/>
        </p:spPr>
        <p:txBody>
          <a:bodyPr wrap="none" lIns="137160" tIns="68580" rIns="137160" bIns="68580" anchor="ctr"/>
          <a:lstStyle>
            <a:lvl1pPr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algn="ctr" eaLnBrk="1" hangingPunct="1"/>
            <a:r>
              <a:rPr lang="en-US" altLang="en-US" sz="4800" b="0" dirty="0">
                <a:solidFill>
                  <a:schemeClr val="bg1"/>
                </a:solidFill>
                <a:latin typeface="Times" pitchFamily="2" charset="0"/>
              </a:rPr>
              <a:t>Laboratory Investigations</a:t>
            </a:r>
          </a:p>
        </p:txBody>
      </p:sp>
      <p:sp>
        <p:nvSpPr>
          <p:cNvPr id="50" name="Rectangle 199">
            <a:extLst>
              <a:ext uri="{FF2B5EF4-FFF2-40B4-BE49-F238E27FC236}">
                <a16:creationId xmlns:a16="http://schemas.microsoft.com/office/drawing/2014/main" id="{6C4812F6-D1C9-2D49-89A7-F66094110307}"/>
              </a:ext>
            </a:extLst>
          </p:cNvPr>
          <p:cNvSpPr>
            <a:spLocks noChangeArrowheads="1"/>
          </p:cNvSpPr>
          <p:nvPr/>
        </p:nvSpPr>
        <p:spPr bwMode="auto">
          <a:xfrm>
            <a:off x="28514138" y="5562343"/>
            <a:ext cx="12913572" cy="1098550"/>
          </a:xfrm>
          <a:prstGeom prst="rect">
            <a:avLst/>
          </a:prstGeom>
          <a:solidFill>
            <a:schemeClr val="accent5">
              <a:lumMod val="60000"/>
              <a:lumOff val="40000"/>
            </a:schemeClr>
          </a:solidFill>
          <a:ln>
            <a:noFill/>
          </a:ln>
          <a:effectLst>
            <a:outerShdw dist="107763" dir="2700000" algn="ctr" rotWithShape="0">
              <a:schemeClr val="tx1">
                <a:alpha val="50000"/>
              </a:schemeClr>
            </a:outerShdw>
          </a:effectLst>
          <a:extLst>
            <a:ext uri="{91240B29-F687-4f45-9708-019B960494DF}">
              <a14:hiddenLine xmlns="" xmlns:a14="http://schemas.microsoft.com/office/drawing/2010/main" w="9525">
                <a:solidFill>
                  <a:schemeClr val="tx1"/>
                </a:solidFill>
                <a:miter lim="800000"/>
                <a:headEnd/>
                <a:tailEnd/>
              </a14:hiddenLine>
            </a:ext>
          </a:extLst>
        </p:spPr>
        <p:txBody>
          <a:bodyPr wrap="none" lIns="137160" tIns="68580" rIns="137160" bIns="68580" anchor="ctr"/>
          <a:lstStyle>
            <a:lvl1pPr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algn="ctr" eaLnBrk="1" hangingPunct="1"/>
            <a:r>
              <a:rPr lang="en-US" altLang="en-US" sz="4800" b="0" dirty="0">
                <a:solidFill>
                  <a:schemeClr val="bg1"/>
                </a:solidFill>
                <a:latin typeface="Times" pitchFamily="2" charset="0"/>
              </a:rPr>
              <a:t>Further Management</a:t>
            </a:r>
          </a:p>
        </p:txBody>
      </p:sp>
      <p:sp>
        <p:nvSpPr>
          <p:cNvPr id="51" name="Rectangle 199">
            <a:extLst>
              <a:ext uri="{FF2B5EF4-FFF2-40B4-BE49-F238E27FC236}">
                <a16:creationId xmlns:a16="http://schemas.microsoft.com/office/drawing/2014/main" id="{1AF1FF10-7F51-F64C-9286-9B0D0B217CD9}"/>
              </a:ext>
            </a:extLst>
          </p:cNvPr>
          <p:cNvSpPr>
            <a:spLocks noChangeArrowheads="1"/>
          </p:cNvSpPr>
          <p:nvPr/>
        </p:nvSpPr>
        <p:spPr bwMode="auto">
          <a:xfrm>
            <a:off x="14575544" y="21601431"/>
            <a:ext cx="10984582" cy="1696775"/>
          </a:xfrm>
          <a:prstGeom prst="rect">
            <a:avLst/>
          </a:prstGeom>
          <a:solidFill>
            <a:schemeClr val="accent5">
              <a:lumMod val="60000"/>
              <a:lumOff val="40000"/>
            </a:schemeClr>
          </a:solidFill>
          <a:ln>
            <a:noFill/>
          </a:ln>
          <a:effectLst>
            <a:outerShdw dist="107763" dir="2700000" algn="ctr" rotWithShape="0">
              <a:schemeClr val="tx1">
                <a:alpha val="50000"/>
              </a:schemeClr>
            </a:outerShdw>
          </a:effectLst>
          <a:extLst>
            <a:ext uri="{91240B29-F687-4f45-9708-019B960494DF}">
              <a14:hiddenLine xmlns="" xmlns:a14="http://schemas.microsoft.com/office/drawing/2010/main" w="9525">
                <a:solidFill>
                  <a:schemeClr val="tx1"/>
                </a:solidFill>
                <a:miter lim="800000"/>
                <a:headEnd/>
                <a:tailEnd/>
              </a14:hiddenLine>
            </a:ext>
          </a:extLst>
        </p:spPr>
        <p:txBody>
          <a:bodyPr wrap="none" lIns="137160" tIns="68580" rIns="137160" bIns="68580" anchor="ctr"/>
          <a:lstStyle>
            <a:lvl1pPr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algn="ctr" eaLnBrk="1" hangingPunct="1"/>
            <a:r>
              <a:rPr lang="en-US" altLang="en-US" sz="4800" b="0" dirty="0">
                <a:solidFill>
                  <a:schemeClr val="bg1"/>
                </a:solidFill>
                <a:latin typeface="Times" pitchFamily="2" charset="0"/>
              </a:rPr>
              <a:t>The Events After </a:t>
            </a:r>
          </a:p>
          <a:p>
            <a:pPr algn="ctr" eaLnBrk="1" hangingPunct="1"/>
            <a:r>
              <a:rPr lang="en-US" altLang="en-US" sz="4800" b="0" dirty="0">
                <a:solidFill>
                  <a:schemeClr val="bg1"/>
                </a:solidFill>
                <a:latin typeface="Times" pitchFamily="2" charset="0"/>
              </a:rPr>
              <a:t>Administration Of Velcade</a:t>
            </a:r>
          </a:p>
        </p:txBody>
      </p:sp>
      <p:sp>
        <p:nvSpPr>
          <p:cNvPr id="53" name="Text Box 38">
            <a:extLst>
              <a:ext uri="{FF2B5EF4-FFF2-40B4-BE49-F238E27FC236}">
                <a16:creationId xmlns:a16="http://schemas.microsoft.com/office/drawing/2014/main" id="{84C19AD6-497C-9A45-8807-27DE60ED5EF4}"/>
              </a:ext>
            </a:extLst>
          </p:cNvPr>
          <p:cNvSpPr txBox="1">
            <a:spLocks noChangeArrowheads="1"/>
          </p:cNvSpPr>
          <p:nvPr/>
        </p:nvSpPr>
        <p:spPr bwMode="auto">
          <a:xfrm>
            <a:off x="14575544" y="23912569"/>
            <a:ext cx="10984581" cy="68531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42235" tIns="71117" rIns="142235" bIns="71117">
            <a:spAutoFit/>
          </a:bodyPr>
          <a:lstStyle>
            <a:lvl1pPr marL="457200" indent="-457200" defTabSz="5853113">
              <a:defRPr sz="8700" b="1">
                <a:solidFill>
                  <a:schemeClr val="tx1"/>
                </a:solidFill>
                <a:latin typeface="Arial" panose="020B0604020202020204" pitchFamily="34" charset="0"/>
              </a:defRPr>
            </a:lvl1pPr>
            <a:lvl2pPr marL="1195388" indent="-342900" defTabSz="5853113">
              <a:defRPr sz="8700" b="1">
                <a:solidFill>
                  <a:schemeClr val="tx1"/>
                </a:solidFill>
                <a:latin typeface="Arial" panose="020B0604020202020204" pitchFamily="34" charset="0"/>
              </a:defRPr>
            </a:lvl2pPr>
            <a:lvl3pPr marL="2051050" indent="-342900" defTabSz="5853113">
              <a:defRPr sz="8700" b="1">
                <a:solidFill>
                  <a:schemeClr val="tx1"/>
                </a:solidFill>
                <a:latin typeface="Arial" panose="020B0604020202020204" pitchFamily="34" charset="0"/>
              </a:defRPr>
            </a:lvl3pPr>
            <a:lvl4pPr marL="2903538" indent="-342900" defTabSz="5853113">
              <a:defRPr sz="8700" b="1">
                <a:solidFill>
                  <a:schemeClr val="tx1"/>
                </a:solidFill>
                <a:latin typeface="Arial" panose="020B0604020202020204" pitchFamily="34" charset="0"/>
              </a:defRPr>
            </a:lvl4pPr>
            <a:lvl5pPr marL="3757613" indent="-342900" defTabSz="5853113">
              <a:defRPr sz="8700" b="1">
                <a:solidFill>
                  <a:schemeClr val="tx1"/>
                </a:solidFill>
                <a:latin typeface="Arial" panose="020B0604020202020204" pitchFamily="34" charset="0"/>
              </a:defRPr>
            </a:lvl5pPr>
            <a:lvl6pPr marL="4214813" indent="-342900" defTabSz="5853113" eaLnBrk="0" fontAlgn="base" hangingPunct="0">
              <a:spcBef>
                <a:spcPct val="0"/>
              </a:spcBef>
              <a:spcAft>
                <a:spcPct val="0"/>
              </a:spcAft>
              <a:defRPr sz="8700" b="1">
                <a:solidFill>
                  <a:schemeClr val="tx1"/>
                </a:solidFill>
                <a:latin typeface="Arial" panose="020B0604020202020204" pitchFamily="34" charset="0"/>
              </a:defRPr>
            </a:lvl6pPr>
            <a:lvl7pPr marL="4672013" indent="-342900" defTabSz="5853113" eaLnBrk="0" fontAlgn="base" hangingPunct="0">
              <a:spcBef>
                <a:spcPct val="0"/>
              </a:spcBef>
              <a:spcAft>
                <a:spcPct val="0"/>
              </a:spcAft>
              <a:defRPr sz="8700" b="1">
                <a:solidFill>
                  <a:schemeClr val="tx1"/>
                </a:solidFill>
                <a:latin typeface="Arial" panose="020B0604020202020204" pitchFamily="34" charset="0"/>
              </a:defRPr>
            </a:lvl7pPr>
            <a:lvl8pPr marL="5129213" indent="-342900" defTabSz="5853113" eaLnBrk="0" fontAlgn="base" hangingPunct="0">
              <a:spcBef>
                <a:spcPct val="0"/>
              </a:spcBef>
              <a:spcAft>
                <a:spcPct val="0"/>
              </a:spcAft>
              <a:defRPr sz="8700" b="1">
                <a:solidFill>
                  <a:schemeClr val="tx1"/>
                </a:solidFill>
                <a:latin typeface="Arial" panose="020B0604020202020204" pitchFamily="34" charset="0"/>
              </a:defRPr>
            </a:lvl8pPr>
            <a:lvl9pPr marL="5586413" indent="-342900" defTabSz="5853113" eaLnBrk="0" fontAlgn="base" hangingPunct="0">
              <a:spcBef>
                <a:spcPct val="0"/>
              </a:spcBef>
              <a:spcAft>
                <a:spcPct val="0"/>
              </a:spcAft>
              <a:defRPr sz="8700" b="1">
                <a:solidFill>
                  <a:schemeClr val="tx1"/>
                </a:solidFill>
                <a:latin typeface="Arial" panose="020B0604020202020204" pitchFamily="34" charset="0"/>
              </a:defRPr>
            </a:lvl9pPr>
          </a:lstStyle>
          <a:p>
            <a:pPr marL="742950" indent="-742950" algn="just">
              <a:buFont typeface="Arial" panose="020B0604020202020204" pitchFamily="34" charset="0"/>
              <a:buChar char="•"/>
            </a:pPr>
            <a:r>
              <a:rPr lang="en-US" sz="4000" b="0" dirty="0">
                <a:latin typeface="Times" pitchFamily="2" charset="0"/>
              </a:rPr>
              <a:t>Treatment with Bortezomib (Velcade) was initiated. </a:t>
            </a:r>
          </a:p>
          <a:p>
            <a:pPr marL="742950" indent="-742950" algn="just">
              <a:buFont typeface="Arial" panose="020B0604020202020204" pitchFamily="34" charset="0"/>
              <a:buChar char="•"/>
            </a:pPr>
            <a:r>
              <a:rPr lang="en-US" sz="4000" b="0" dirty="0">
                <a:latin typeface="Times" pitchFamily="2" charset="0"/>
              </a:rPr>
              <a:t>The same night, the patient had multiple episodes of ventricular tachycardia requiring cardioversion and was transferred to the critical care unit (CCU) for further monitoring. </a:t>
            </a:r>
          </a:p>
          <a:p>
            <a:pPr marL="742950" indent="-742950" algn="just">
              <a:buFont typeface="Arial" panose="020B0604020202020204" pitchFamily="34" charset="0"/>
              <a:buChar char="•"/>
            </a:pPr>
            <a:r>
              <a:rPr lang="en-US" sz="4000" b="0" dirty="0">
                <a:latin typeface="Times" pitchFamily="2" charset="0"/>
              </a:rPr>
              <a:t>In the CCU, the patient had a few more episodes of ventricular tachycardia. </a:t>
            </a:r>
          </a:p>
          <a:p>
            <a:pPr marL="742950" indent="-742950" algn="just">
              <a:buFont typeface="Arial" panose="020B0604020202020204" pitchFamily="34" charset="0"/>
              <a:buChar char="•"/>
            </a:pPr>
            <a:r>
              <a:rPr lang="en-US" sz="4000" b="0" dirty="0">
                <a:latin typeface="Times" pitchFamily="2" charset="0"/>
              </a:rPr>
              <a:t>His angiography showed nonobstructive coronary disease. </a:t>
            </a:r>
            <a:endParaRPr lang="en-US" altLang="en-US" sz="4000" b="0" dirty="0">
              <a:latin typeface="Times" pitchFamily="2" charset="0"/>
            </a:endParaRPr>
          </a:p>
          <a:p>
            <a:endParaRPr lang="en-US" sz="3600" b="0" dirty="0">
              <a:latin typeface="Times" pitchFamily="2" charset="0"/>
            </a:endParaRPr>
          </a:p>
        </p:txBody>
      </p:sp>
      <p:sp>
        <p:nvSpPr>
          <p:cNvPr id="54" name="TextBox 53">
            <a:extLst>
              <a:ext uri="{FF2B5EF4-FFF2-40B4-BE49-F238E27FC236}">
                <a16:creationId xmlns:a16="http://schemas.microsoft.com/office/drawing/2014/main" id="{BC6421AB-22EA-254A-A18D-1D8B7B8C286A}"/>
              </a:ext>
            </a:extLst>
          </p:cNvPr>
          <p:cNvSpPr txBox="1"/>
          <p:nvPr/>
        </p:nvSpPr>
        <p:spPr>
          <a:xfrm flipH="1">
            <a:off x="28637530" y="25568878"/>
            <a:ext cx="12790179" cy="4832092"/>
          </a:xfrm>
          <a:prstGeom prst="rect">
            <a:avLst/>
          </a:prstGeom>
          <a:noFill/>
        </p:spPr>
        <p:txBody>
          <a:bodyPr wrap="square" rtlCol="0">
            <a:spAutoFit/>
          </a:bodyPr>
          <a:lstStyle/>
          <a:p>
            <a:pPr marL="514350" indent="-514350">
              <a:buAutoNum type="arabicPeriod"/>
            </a:pPr>
            <a:r>
              <a:rPr lang="en-US" sz="2800" dirty="0">
                <a:latin typeface="Times" pitchFamily="2" charset="0"/>
              </a:rPr>
              <a:t>Buac D, Shen M, Schmitt S, Rani Kona F, Deshmukh R, Zhang Z, et al. From bortezomib to other inhibitors of the proteasome and beyond. Current pharmaceutical design. 2013;19(22):4025-38. </a:t>
            </a:r>
          </a:p>
          <a:p>
            <a:pPr marL="514350" indent="-514350">
              <a:buAutoNum type="arabicPeriod"/>
            </a:pPr>
            <a:r>
              <a:rPr lang="en-US" sz="2800" dirty="0">
                <a:latin typeface="Times" pitchFamily="2" charset="0"/>
              </a:rPr>
              <a:t>Sitia R, Palladini G, Merlini G. Bortezomib in the treatment of AL amyloidosis: targeted therapy : Haematologica; 2007. </a:t>
            </a:r>
          </a:p>
          <a:p>
            <a:pPr marL="514350" indent="-514350">
              <a:buFontTx/>
              <a:buAutoNum type="arabicPeriod"/>
            </a:pPr>
            <a:r>
              <a:rPr lang="en-US" sz="2800" dirty="0">
                <a:latin typeface="Times" pitchFamily="2" charset="0"/>
              </a:rPr>
              <a:t>Nigrelli S, Curciarello G, Ballo P, Michelassi S, Pizzarelli F. Effectiveness of bortezomib in cardiac AL amyloidosis: a report of two cases. Case reports in medicine. 2014;2014.</a:t>
            </a:r>
          </a:p>
          <a:p>
            <a:pPr marL="514350" indent="-514350">
              <a:buFontTx/>
              <a:buAutoNum type="arabicPeriod"/>
            </a:pPr>
            <a:r>
              <a:rPr lang="en-US" sz="2800" dirty="0">
                <a:latin typeface="Times" pitchFamily="2" charset="0"/>
              </a:rPr>
              <a:t>Field-Smith A, Morgan GJ, Davies FE. Bortezomib (Velcade™) in the treatment of multiple myeloma. Therapeutics and clinical risk management. 2006;2(3):271. </a:t>
            </a:r>
          </a:p>
          <a:p>
            <a:pPr marL="514350" indent="-514350">
              <a:buAutoNum type="arabicPeriod"/>
            </a:pPr>
            <a:endParaRPr lang="en-US" sz="2800" dirty="0">
              <a:latin typeface="Times" pitchFamily="2" charset="0"/>
            </a:endParaRPr>
          </a:p>
        </p:txBody>
      </p:sp>
      <p:graphicFrame>
        <p:nvGraphicFramePr>
          <p:cNvPr id="6" name="Table 5">
            <a:extLst>
              <a:ext uri="{FF2B5EF4-FFF2-40B4-BE49-F238E27FC236}">
                <a16:creationId xmlns:a16="http://schemas.microsoft.com/office/drawing/2014/main" id="{6EA1512C-1C6F-304B-9EBB-468C1A3F19F7}"/>
              </a:ext>
            </a:extLst>
          </p:cNvPr>
          <p:cNvGraphicFramePr>
            <a:graphicFrameLocks noGrp="1"/>
          </p:cNvGraphicFramePr>
          <p:nvPr>
            <p:extLst>
              <p:ext uri="{D42A27DB-BD31-4B8C-83A1-F6EECF244321}">
                <p14:modId xmlns:p14="http://schemas.microsoft.com/office/powerpoint/2010/main" val="1058082252"/>
              </p:ext>
            </p:extLst>
          </p:nvPr>
        </p:nvGraphicFramePr>
        <p:xfrm>
          <a:off x="1157946" y="23287360"/>
          <a:ext cx="11024678" cy="3827308"/>
        </p:xfrm>
        <a:graphic>
          <a:graphicData uri="http://schemas.openxmlformats.org/drawingml/2006/table">
            <a:tbl>
              <a:tblPr firstRow="1" bandRow="1">
                <a:tableStyleId>{5940675A-B579-460E-94D1-54222C63F5DA}</a:tableStyleId>
              </a:tblPr>
              <a:tblGrid>
                <a:gridCol w="7324349">
                  <a:extLst>
                    <a:ext uri="{9D8B030D-6E8A-4147-A177-3AD203B41FA5}">
                      <a16:colId xmlns:a16="http://schemas.microsoft.com/office/drawing/2014/main" val="60938819"/>
                    </a:ext>
                  </a:extLst>
                </a:gridCol>
                <a:gridCol w="3700329">
                  <a:extLst>
                    <a:ext uri="{9D8B030D-6E8A-4147-A177-3AD203B41FA5}">
                      <a16:colId xmlns:a16="http://schemas.microsoft.com/office/drawing/2014/main" val="3018260090"/>
                    </a:ext>
                  </a:extLst>
                </a:gridCol>
              </a:tblGrid>
              <a:tr h="749738">
                <a:tc>
                  <a:txBody>
                    <a:bodyPr/>
                    <a:lstStyle/>
                    <a:p>
                      <a:r>
                        <a:rPr lang="en-US" sz="3600" b="0" dirty="0">
                          <a:latin typeface="Times" pitchFamily="2" charset="0"/>
                        </a:rPr>
                        <a:t>Blood pressure (mm Hg)</a:t>
                      </a:r>
                      <a:endParaRPr lang="en-US" sz="3600" dirty="0">
                        <a:latin typeface="Times" pitchFamily="2" charset="0"/>
                      </a:endParaRPr>
                    </a:p>
                  </a:txBody>
                  <a:tcPr>
                    <a:solidFill>
                      <a:schemeClr val="bg1">
                        <a:lumMod val="85000"/>
                      </a:schemeClr>
                    </a:solidFill>
                  </a:tcPr>
                </a:tc>
                <a:tc>
                  <a:txBody>
                    <a:bodyPr/>
                    <a:lstStyle/>
                    <a:p>
                      <a:r>
                        <a:rPr lang="en-US" sz="3600" b="0" dirty="0">
                          <a:latin typeface="Times" pitchFamily="2" charset="0"/>
                        </a:rPr>
                        <a:t>157/80</a:t>
                      </a:r>
                      <a:endParaRPr lang="en-US" sz="3600" dirty="0">
                        <a:latin typeface="Times" pitchFamily="2" charset="0"/>
                      </a:endParaRPr>
                    </a:p>
                  </a:txBody>
                  <a:tcPr>
                    <a:solidFill>
                      <a:schemeClr val="bg1">
                        <a:lumMod val="85000"/>
                      </a:schemeClr>
                    </a:solidFill>
                  </a:tcPr>
                </a:tc>
                <a:extLst>
                  <a:ext uri="{0D108BD9-81ED-4DB2-BD59-A6C34878D82A}">
                    <a16:rowId xmlns:a16="http://schemas.microsoft.com/office/drawing/2014/main" val="1198112092"/>
                  </a:ext>
                </a:extLst>
              </a:tr>
              <a:tr h="749738">
                <a:tc>
                  <a:txBody>
                    <a:bodyPr/>
                    <a:lstStyle/>
                    <a:p>
                      <a:pPr marL="0" marR="0" lvl="0" indent="0" algn="l" defTabSz="4388688" rtl="0" eaLnBrk="1" fontAlgn="auto" latinLnBrk="0" hangingPunct="1">
                        <a:lnSpc>
                          <a:spcPct val="100000"/>
                        </a:lnSpc>
                        <a:spcBef>
                          <a:spcPts val="0"/>
                        </a:spcBef>
                        <a:spcAft>
                          <a:spcPts val="0"/>
                        </a:spcAft>
                        <a:buClrTx/>
                        <a:buSzTx/>
                        <a:buFontTx/>
                        <a:buNone/>
                        <a:tabLst/>
                        <a:defRPr/>
                      </a:pPr>
                      <a:r>
                        <a:rPr lang="en-US" sz="3600" b="0" dirty="0">
                          <a:latin typeface="Times" pitchFamily="2" charset="0"/>
                        </a:rPr>
                        <a:t>Pulse (beats/minute) </a:t>
                      </a:r>
                    </a:p>
                  </a:txBody>
                  <a:tcPr>
                    <a:solidFill>
                      <a:schemeClr val="bg1">
                        <a:lumMod val="85000"/>
                      </a:schemeClr>
                    </a:solidFill>
                  </a:tcPr>
                </a:tc>
                <a:tc>
                  <a:txBody>
                    <a:bodyPr/>
                    <a:lstStyle/>
                    <a:p>
                      <a:r>
                        <a:rPr lang="en-US" sz="3600" b="0" dirty="0">
                          <a:latin typeface="Times" pitchFamily="2" charset="0"/>
                        </a:rPr>
                        <a:t> 75 </a:t>
                      </a:r>
                      <a:endParaRPr lang="en-US" sz="3600" dirty="0">
                        <a:latin typeface="Times" pitchFamily="2" charset="0"/>
                      </a:endParaRPr>
                    </a:p>
                  </a:txBody>
                  <a:tcPr>
                    <a:solidFill>
                      <a:schemeClr val="bg1">
                        <a:lumMod val="85000"/>
                      </a:schemeClr>
                    </a:solidFill>
                  </a:tcPr>
                </a:tc>
                <a:extLst>
                  <a:ext uri="{0D108BD9-81ED-4DB2-BD59-A6C34878D82A}">
                    <a16:rowId xmlns:a16="http://schemas.microsoft.com/office/drawing/2014/main" val="1956240566"/>
                  </a:ext>
                </a:extLst>
              </a:tr>
              <a:tr h="749738">
                <a:tc>
                  <a:txBody>
                    <a:bodyPr/>
                    <a:lstStyle/>
                    <a:p>
                      <a:pPr marL="0" marR="0" lvl="0" indent="0" algn="l" defTabSz="4388688" rtl="0" eaLnBrk="1" fontAlgn="auto" latinLnBrk="0" hangingPunct="1">
                        <a:lnSpc>
                          <a:spcPct val="100000"/>
                        </a:lnSpc>
                        <a:spcBef>
                          <a:spcPts val="0"/>
                        </a:spcBef>
                        <a:spcAft>
                          <a:spcPts val="0"/>
                        </a:spcAft>
                        <a:buClrTx/>
                        <a:buSzTx/>
                        <a:buFontTx/>
                        <a:buNone/>
                        <a:tabLst/>
                        <a:defRPr/>
                      </a:pPr>
                      <a:r>
                        <a:rPr lang="en-US" sz="3600" b="0" dirty="0">
                          <a:latin typeface="Times" pitchFamily="2" charset="0"/>
                        </a:rPr>
                        <a:t>Respiratory rate (breaths/minute)</a:t>
                      </a:r>
                    </a:p>
                  </a:txBody>
                  <a:tcPr>
                    <a:solidFill>
                      <a:schemeClr val="bg1">
                        <a:lumMod val="85000"/>
                      </a:schemeClr>
                    </a:solidFill>
                  </a:tcPr>
                </a:tc>
                <a:tc>
                  <a:txBody>
                    <a:bodyPr/>
                    <a:lstStyle/>
                    <a:p>
                      <a:r>
                        <a:rPr lang="en-US" sz="3600" b="0" dirty="0">
                          <a:latin typeface="Times" pitchFamily="2" charset="0"/>
                        </a:rPr>
                        <a:t>16</a:t>
                      </a:r>
                      <a:endParaRPr lang="en-US" sz="3600" dirty="0">
                        <a:latin typeface="Times" pitchFamily="2" charset="0"/>
                      </a:endParaRPr>
                    </a:p>
                  </a:txBody>
                  <a:tcPr>
                    <a:solidFill>
                      <a:schemeClr val="bg1">
                        <a:lumMod val="85000"/>
                      </a:schemeClr>
                    </a:solidFill>
                  </a:tcPr>
                </a:tc>
                <a:extLst>
                  <a:ext uri="{0D108BD9-81ED-4DB2-BD59-A6C34878D82A}">
                    <a16:rowId xmlns:a16="http://schemas.microsoft.com/office/drawing/2014/main" val="2711004956"/>
                  </a:ext>
                </a:extLst>
              </a:tr>
              <a:tr h="749738">
                <a:tc>
                  <a:txBody>
                    <a:bodyPr/>
                    <a:lstStyle/>
                    <a:p>
                      <a:r>
                        <a:rPr lang="en-US" sz="3600" b="0" dirty="0">
                          <a:latin typeface="Times" pitchFamily="2" charset="0"/>
                        </a:rPr>
                        <a:t>Temperature (Fahrenheit)</a:t>
                      </a:r>
                      <a:endParaRPr lang="en-US" sz="3600" dirty="0">
                        <a:latin typeface="Times" pitchFamily="2" charset="0"/>
                      </a:endParaRPr>
                    </a:p>
                  </a:txBody>
                  <a:tcPr>
                    <a:solidFill>
                      <a:schemeClr val="bg1">
                        <a:lumMod val="85000"/>
                      </a:schemeClr>
                    </a:solidFill>
                  </a:tcPr>
                </a:tc>
                <a:tc>
                  <a:txBody>
                    <a:bodyPr/>
                    <a:lstStyle/>
                    <a:p>
                      <a:r>
                        <a:rPr lang="en-US" sz="3600" b="0" dirty="0">
                          <a:latin typeface="Times" pitchFamily="2" charset="0"/>
                        </a:rPr>
                        <a:t>97.7º</a:t>
                      </a:r>
                      <a:endParaRPr lang="en-US" sz="3600" dirty="0">
                        <a:latin typeface="Times" pitchFamily="2" charset="0"/>
                      </a:endParaRPr>
                    </a:p>
                  </a:txBody>
                  <a:tcPr>
                    <a:solidFill>
                      <a:schemeClr val="bg1">
                        <a:lumMod val="85000"/>
                      </a:schemeClr>
                    </a:solidFill>
                  </a:tcPr>
                </a:tc>
                <a:extLst>
                  <a:ext uri="{0D108BD9-81ED-4DB2-BD59-A6C34878D82A}">
                    <a16:rowId xmlns:a16="http://schemas.microsoft.com/office/drawing/2014/main" val="1665708240"/>
                  </a:ext>
                </a:extLst>
              </a:tr>
              <a:tr h="828356">
                <a:tc>
                  <a:txBody>
                    <a:bodyPr/>
                    <a:lstStyle/>
                    <a:p>
                      <a:r>
                        <a:rPr lang="en-US" sz="3600" b="0" dirty="0">
                          <a:latin typeface="Times" pitchFamily="2" charset="0"/>
                        </a:rPr>
                        <a:t>Oxygen saturation </a:t>
                      </a:r>
                      <a:endParaRPr lang="en-US" sz="3600" dirty="0">
                        <a:latin typeface="Times" pitchFamily="2" charset="0"/>
                      </a:endParaRPr>
                    </a:p>
                  </a:txBody>
                  <a:tcPr>
                    <a:solidFill>
                      <a:schemeClr val="bg1">
                        <a:lumMod val="85000"/>
                      </a:schemeClr>
                    </a:solidFill>
                  </a:tcPr>
                </a:tc>
                <a:tc>
                  <a:txBody>
                    <a:bodyPr/>
                    <a:lstStyle/>
                    <a:p>
                      <a:pPr marL="0" marR="0" lvl="0" indent="0" algn="l" defTabSz="4388688" rtl="0" eaLnBrk="1" fontAlgn="auto" latinLnBrk="0" hangingPunct="1">
                        <a:lnSpc>
                          <a:spcPct val="100000"/>
                        </a:lnSpc>
                        <a:spcBef>
                          <a:spcPts val="0"/>
                        </a:spcBef>
                        <a:spcAft>
                          <a:spcPts val="0"/>
                        </a:spcAft>
                        <a:buClrTx/>
                        <a:buSzTx/>
                        <a:buFontTx/>
                        <a:buNone/>
                        <a:tabLst/>
                        <a:defRPr/>
                      </a:pPr>
                      <a:r>
                        <a:rPr lang="en-US" sz="3600" b="0" dirty="0">
                          <a:latin typeface="Times" pitchFamily="2" charset="0"/>
                        </a:rPr>
                        <a:t>96% on room air.</a:t>
                      </a:r>
                    </a:p>
                  </a:txBody>
                  <a:tcPr>
                    <a:solidFill>
                      <a:schemeClr val="bg1">
                        <a:lumMod val="85000"/>
                      </a:schemeClr>
                    </a:solidFill>
                  </a:tcPr>
                </a:tc>
                <a:extLst>
                  <a:ext uri="{0D108BD9-81ED-4DB2-BD59-A6C34878D82A}">
                    <a16:rowId xmlns:a16="http://schemas.microsoft.com/office/drawing/2014/main" val="3143267397"/>
                  </a:ext>
                </a:extLst>
              </a:tr>
            </a:tbl>
          </a:graphicData>
        </a:graphic>
      </p:graphicFrame>
      <p:cxnSp>
        <p:nvCxnSpPr>
          <p:cNvPr id="8" name="Straight Connector 7">
            <a:extLst>
              <a:ext uri="{FF2B5EF4-FFF2-40B4-BE49-F238E27FC236}">
                <a16:creationId xmlns:a16="http://schemas.microsoft.com/office/drawing/2014/main" id="{AF6C0DE2-86EA-DD4F-9547-1F6CB00CE317}"/>
              </a:ext>
            </a:extLst>
          </p:cNvPr>
          <p:cNvCxnSpPr>
            <a:cxnSpLocks/>
          </p:cNvCxnSpPr>
          <p:nvPr/>
        </p:nvCxnSpPr>
        <p:spPr>
          <a:xfrm>
            <a:off x="0" y="4193019"/>
            <a:ext cx="33768011" cy="36129"/>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F001112-2FEB-E246-B5F8-0C2AB5E1E5AE}"/>
              </a:ext>
            </a:extLst>
          </p:cNvPr>
          <p:cNvSpPr txBox="1"/>
          <p:nvPr/>
        </p:nvSpPr>
        <p:spPr>
          <a:xfrm>
            <a:off x="347754" y="216442"/>
            <a:ext cx="6829114" cy="923330"/>
          </a:xfrm>
          <a:prstGeom prst="rect">
            <a:avLst/>
          </a:prstGeom>
          <a:noFill/>
        </p:spPr>
        <p:txBody>
          <a:bodyPr wrap="none" rtlCol="0">
            <a:spAutoFit/>
          </a:bodyPr>
          <a:lstStyle/>
          <a:p>
            <a:r>
              <a:rPr lang="en-US" sz="5400" b="1" dirty="0">
                <a:solidFill>
                  <a:schemeClr val="bg1"/>
                </a:solidFill>
                <a:latin typeface="Britannic Bold" panose="020B0903060703020204" pitchFamily="34" charset="77"/>
              </a:rPr>
              <a:t>Ocean Medical Center</a:t>
            </a:r>
          </a:p>
        </p:txBody>
      </p:sp>
    </p:spTree>
    <p:extLst>
      <p:ext uri="{BB962C8B-B14F-4D97-AF65-F5344CB8AC3E}">
        <p14:creationId xmlns:p14="http://schemas.microsoft.com/office/powerpoint/2010/main" val="1095128155"/>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MH-Blue" id="{1590A865-0721-A449-8C64-759FEDC94FF6}" vid="{CD41AA0C-7D34-5841-80BF-FC65E8332D28}"/>
    </a:ext>
  </a:extLst>
</a:theme>
</file>

<file path=docProps/app.xml><?xml version="1.0" encoding="utf-8"?>
<Properties xmlns="http://schemas.openxmlformats.org/officeDocument/2006/extended-properties" xmlns:vt="http://schemas.openxmlformats.org/officeDocument/2006/docPropsVTypes">
  <Template>HMH-White</Template>
  <TotalTime>9386</TotalTime>
  <Words>491</Words>
  <Application>Microsoft Macintosh PowerPoint</Application>
  <PresentationFormat>Custom</PresentationFormat>
  <Paragraphs>61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Britannic Bold</vt:lpstr>
      <vt:lpstr>Georgia</vt:lpstr>
      <vt:lpstr>Georgia-Bold</vt:lpstr>
      <vt:lpstr>Times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Sammons, Christopher</dc:creator>
  <cp:lastModifiedBy>Microsoft Office User</cp:lastModifiedBy>
  <cp:revision>93</cp:revision>
  <dcterms:created xsi:type="dcterms:W3CDTF">2017-03-21T19:09:34Z</dcterms:created>
  <dcterms:modified xsi:type="dcterms:W3CDTF">2020-06-04T02:41:15Z</dcterms:modified>
</cp:coreProperties>
</file>