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590" autoAdjust="0"/>
    <p:restoredTop sz="94672"/>
  </p:normalViewPr>
  <p:slideViewPr>
    <p:cSldViewPr snapToGrid="0" snapToObjects="1">
      <p:cViewPr varScale="1">
        <p:scale>
          <a:sx n="23" d="100"/>
          <a:sy n="23" d="100"/>
        </p:scale>
        <p:origin x="2040" y="25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4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4400" dirty="0">
                <a:solidFill>
                  <a:schemeClr val="tx1"/>
                </a:solidFill>
                <a:latin typeface="Times New Roman" panose="02020603050405020304" pitchFamily="18" charset="0"/>
                <a:cs typeface="Times New Roman" panose="02020603050405020304" pitchFamily="18" charset="0"/>
              </a:rPr>
              <a:t>Comorbidities: Number of Patients (%)</a:t>
            </a:r>
          </a:p>
        </c:rich>
      </c:tx>
      <c:layout>
        <c:manualLayout>
          <c:xMode val="edge"/>
          <c:yMode val="edge"/>
          <c:x val="0.13785797965030905"/>
          <c:y val="7.4358127990529869E-4"/>
        </c:manualLayout>
      </c:layout>
      <c:overlay val="0"/>
      <c:spPr>
        <a:noFill/>
        <a:ln>
          <a:noFill/>
        </a:ln>
        <a:effectLst/>
      </c:spPr>
      <c:txPr>
        <a:bodyPr rot="0" spcFirstLastPara="1" vertOverflow="ellipsis" vert="horz" wrap="square" anchor="ctr" anchorCtr="1"/>
        <a:lstStyle/>
        <a:p>
          <a:pPr>
            <a:defRPr sz="4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Sheet1!$D$1</c:f>
              <c:strCache>
                <c:ptCount val="1"/>
                <c:pt idx="0">
                  <c:v>Number of Patients (%)</c:v>
                </c:pt>
              </c:strCache>
            </c:strRef>
          </c:tx>
          <c:spPr>
            <a:ln>
              <a:solidFill>
                <a:schemeClr val="accent4">
                  <a:lumMod val="40000"/>
                  <a:lumOff val="60000"/>
                </a:schemeClr>
              </a:solidFill>
            </a:ln>
          </c:spPr>
          <c:dPt>
            <c:idx val="0"/>
            <c:bubble3D val="0"/>
            <c:spPr>
              <a:solidFill>
                <a:schemeClr val="accent3">
                  <a:shade val="47000"/>
                </a:schemeClr>
              </a:solidFill>
              <a:ln w="25400">
                <a:solidFill>
                  <a:schemeClr val="accent4">
                    <a:lumMod val="40000"/>
                    <a:lumOff val="60000"/>
                  </a:schemeClr>
                </a:solidFill>
              </a:ln>
              <a:effectLst/>
              <a:sp3d contourW="25400">
                <a:contourClr>
                  <a:schemeClr val="accent4">
                    <a:lumMod val="40000"/>
                    <a:lumOff val="60000"/>
                  </a:schemeClr>
                </a:contourClr>
              </a:sp3d>
            </c:spPr>
            <c:extLst>
              <c:ext xmlns:c16="http://schemas.microsoft.com/office/drawing/2014/chart" uri="{C3380CC4-5D6E-409C-BE32-E72D297353CC}">
                <c16:uniqueId val="{00000001-3184-492A-A71D-937A3A66A9C1}"/>
              </c:ext>
            </c:extLst>
          </c:dPt>
          <c:dPt>
            <c:idx val="1"/>
            <c:bubble3D val="0"/>
            <c:spPr>
              <a:solidFill>
                <a:schemeClr val="accent3">
                  <a:shade val="65000"/>
                </a:schemeClr>
              </a:solidFill>
              <a:ln w="25400">
                <a:solidFill>
                  <a:schemeClr val="accent4">
                    <a:lumMod val="40000"/>
                    <a:lumOff val="60000"/>
                  </a:schemeClr>
                </a:solidFill>
              </a:ln>
              <a:effectLst/>
              <a:sp3d contourW="25400">
                <a:contourClr>
                  <a:schemeClr val="accent4">
                    <a:lumMod val="40000"/>
                    <a:lumOff val="60000"/>
                  </a:schemeClr>
                </a:contourClr>
              </a:sp3d>
            </c:spPr>
            <c:extLst>
              <c:ext xmlns:c16="http://schemas.microsoft.com/office/drawing/2014/chart" uri="{C3380CC4-5D6E-409C-BE32-E72D297353CC}">
                <c16:uniqueId val="{00000003-3184-492A-A71D-937A3A66A9C1}"/>
              </c:ext>
            </c:extLst>
          </c:dPt>
          <c:dPt>
            <c:idx val="2"/>
            <c:bubble3D val="0"/>
            <c:spPr>
              <a:solidFill>
                <a:schemeClr val="accent3">
                  <a:shade val="82000"/>
                </a:schemeClr>
              </a:solidFill>
              <a:ln w="25400">
                <a:solidFill>
                  <a:schemeClr val="accent4">
                    <a:lumMod val="40000"/>
                    <a:lumOff val="60000"/>
                  </a:schemeClr>
                </a:solidFill>
              </a:ln>
              <a:effectLst/>
              <a:sp3d contourW="25400">
                <a:contourClr>
                  <a:schemeClr val="accent4">
                    <a:lumMod val="40000"/>
                    <a:lumOff val="60000"/>
                  </a:schemeClr>
                </a:contourClr>
              </a:sp3d>
            </c:spPr>
            <c:extLst>
              <c:ext xmlns:c16="http://schemas.microsoft.com/office/drawing/2014/chart" uri="{C3380CC4-5D6E-409C-BE32-E72D297353CC}">
                <c16:uniqueId val="{00000005-3184-492A-A71D-937A3A66A9C1}"/>
              </c:ext>
            </c:extLst>
          </c:dPt>
          <c:dPt>
            <c:idx val="3"/>
            <c:bubble3D val="0"/>
            <c:spPr>
              <a:solidFill>
                <a:schemeClr val="accent3"/>
              </a:solidFill>
              <a:ln w="25400">
                <a:solidFill>
                  <a:schemeClr val="accent4">
                    <a:lumMod val="40000"/>
                    <a:lumOff val="60000"/>
                  </a:schemeClr>
                </a:solidFill>
              </a:ln>
              <a:effectLst/>
              <a:sp3d contourW="25400">
                <a:contourClr>
                  <a:schemeClr val="accent4">
                    <a:lumMod val="40000"/>
                    <a:lumOff val="60000"/>
                  </a:schemeClr>
                </a:contourClr>
              </a:sp3d>
            </c:spPr>
            <c:extLst>
              <c:ext xmlns:c16="http://schemas.microsoft.com/office/drawing/2014/chart" uri="{C3380CC4-5D6E-409C-BE32-E72D297353CC}">
                <c16:uniqueId val="{00000007-3184-492A-A71D-937A3A66A9C1}"/>
              </c:ext>
            </c:extLst>
          </c:dPt>
          <c:dPt>
            <c:idx val="4"/>
            <c:bubble3D val="0"/>
            <c:spPr>
              <a:solidFill>
                <a:schemeClr val="accent3">
                  <a:tint val="83000"/>
                </a:schemeClr>
              </a:solidFill>
              <a:ln w="25400">
                <a:solidFill>
                  <a:schemeClr val="accent4">
                    <a:lumMod val="40000"/>
                    <a:lumOff val="60000"/>
                  </a:schemeClr>
                </a:solidFill>
              </a:ln>
              <a:effectLst/>
              <a:sp3d contourW="25400">
                <a:contourClr>
                  <a:schemeClr val="accent4">
                    <a:lumMod val="40000"/>
                    <a:lumOff val="60000"/>
                  </a:schemeClr>
                </a:contourClr>
              </a:sp3d>
            </c:spPr>
            <c:extLst>
              <c:ext xmlns:c16="http://schemas.microsoft.com/office/drawing/2014/chart" uri="{C3380CC4-5D6E-409C-BE32-E72D297353CC}">
                <c16:uniqueId val="{00000009-3184-492A-A71D-937A3A66A9C1}"/>
              </c:ext>
            </c:extLst>
          </c:dPt>
          <c:dPt>
            <c:idx val="5"/>
            <c:bubble3D val="0"/>
            <c:spPr>
              <a:solidFill>
                <a:schemeClr val="accent3">
                  <a:tint val="65000"/>
                </a:schemeClr>
              </a:solidFill>
              <a:ln w="25400">
                <a:solidFill>
                  <a:schemeClr val="accent4">
                    <a:lumMod val="40000"/>
                    <a:lumOff val="60000"/>
                  </a:schemeClr>
                </a:solidFill>
              </a:ln>
              <a:effectLst/>
              <a:sp3d contourW="25400">
                <a:contourClr>
                  <a:schemeClr val="accent4">
                    <a:lumMod val="40000"/>
                    <a:lumOff val="60000"/>
                  </a:schemeClr>
                </a:contourClr>
              </a:sp3d>
            </c:spPr>
            <c:extLst>
              <c:ext xmlns:c16="http://schemas.microsoft.com/office/drawing/2014/chart" uri="{C3380CC4-5D6E-409C-BE32-E72D297353CC}">
                <c16:uniqueId val="{0000000B-3184-492A-A71D-937A3A66A9C1}"/>
              </c:ext>
            </c:extLst>
          </c:dPt>
          <c:dPt>
            <c:idx val="6"/>
            <c:bubble3D val="0"/>
            <c:spPr>
              <a:solidFill>
                <a:schemeClr val="accent3">
                  <a:tint val="48000"/>
                </a:schemeClr>
              </a:solidFill>
              <a:ln w="25400">
                <a:solidFill>
                  <a:schemeClr val="accent4">
                    <a:lumMod val="40000"/>
                    <a:lumOff val="60000"/>
                  </a:schemeClr>
                </a:solidFill>
              </a:ln>
              <a:effectLst/>
              <a:sp3d contourW="25400">
                <a:contourClr>
                  <a:schemeClr val="accent4">
                    <a:lumMod val="40000"/>
                    <a:lumOff val="60000"/>
                  </a:schemeClr>
                </a:contourClr>
              </a:sp3d>
            </c:spPr>
            <c:extLst>
              <c:ext xmlns:c16="http://schemas.microsoft.com/office/drawing/2014/chart" uri="{C3380CC4-5D6E-409C-BE32-E72D297353CC}">
                <c16:uniqueId val="{0000000D-3184-492A-A71D-937A3A66A9C1}"/>
              </c:ext>
            </c:extLst>
          </c:dPt>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Sheet1!$C$2:$C$8</c:f>
              <c:strCache>
                <c:ptCount val="7"/>
                <c:pt idx="0">
                  <c:v>CHF</c:v>
                </c:pt>
                <c:pt idx="1">
                  <c:v>Valvular Disease</c:v>
                </c:pt>
                <c:pt idx="2">
                  <c:v>PVD</c:v>
                </c:pt>
                <c:pt idx="3">
                  <c:v>DM</c:v>
                </c:pt>
                <c:pt idx="4">
                  <c:v>Renal Failure</c:v>
                </c:pt>
                <c:pt idx="5">
                  <c:v>Liver Disease</c:v>
                </c:pt>
                <c:pt idx="6">
                  <c:v>Obesity</c:v>
                </c:pt>
              </c:strCache>
            </c:strRef>
          </c:cat>
          <c:val>
            <c:numRef>
              <c:f>Sheet1!$D$2:$D$8</c:f>
              <c:numCache>
                <c:formatCode>General</c:formatCode>
                <c:ptCount val="7"/>
                <c:pt idx="0">
                  <c:v>34.6</c:v>
                </c:pt>
                <c:pt idx="1">
                  <c:v>7.7</c:v>
                </c:pt>
                <c:pt idx="2">
                  <c:v>11.8</c:v>
                </c:pt>
                <c:pt idx="3">
                  <c:v>15.8</c:v>
                </c:pt>
                <c:pt idx="4">
                  <c:v>27.3</c:v>
                </c:pt>
                <c:pt idx="5">
                  <c:v>9</c:v>
                </c:pt>
                <c:pt idx="6">
                  <c:v>11.5</c:v>
                </c:pt>
              </c:numCache>
            </c:numRef>
          </c:val>
          <c:extLst>
            <c:ext xmlns:c16="http://schemas.microsoft.com/office/drawing/2014/chart" uri="{C3380CC4-5D6E-409C-BE32-E72D297353CC}">
              <c16:uniqueId val="{0000000E-3184-492A-A71D-937A3A66A9C1}"/>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4">
          <a:lumMod val="60000"/>
          <a:lumOff val="4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53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866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06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533643-1408-F849-97EB-1DBBD1291AD9}" type="slidenum">
              <a:rPr lang="en-US" smtClean="0"/>
              <a:t>‹#›</a:t>
            </a:fld>
            <a:endParaRPr lang="en-US"/>
          </a:p>
        </p:txBody>
      </p:sp>
    </p:spTree>
    <p:extLst>
      <p:ext uri="{BB962C8B-B14F-4D97-AF65-F5344CB8AC3E}">
        <p14:creationId xmlns:p14="http://schemas.microsoft.com/office/powerpoint/2010/main" val="49731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BB9B27-4D02-2940-AED5-BC8F2B3B1507}" type="datetimeFigureOut">
              <a:rPr lang="en-US" smtClean="0"/>
              <a:t>6/3/20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427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337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t>6/3/20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514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t>6/3/20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720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t>6/3/20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533643-1408-F849-97EB-1DBBD1291AD9}" type="slidenum">
              <a:rPr lang="en-US" smtClean="0"/>
              <a:t>‹#›</a:t>
            </a:fld>
            <a:endParaRPr lang="en-US"/>
          </a:p>
        </p:txBody>
      </p:sp>
    </p:spTree>
    <p:extLst>
      <p:ext uri="{BB962C8B-B14F-4D97-AF65-F5344CB8AC3E}">
        <p14:creationId xmlns:p14="http://schemas.microsoft.com/office/powerpoint/2010/main" val="229046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1EB8CB6-48D8-4E47-B0D3-B56230F429D0}" type="datetimeFigureOut">
              <a:rPr lang="en-US" smtClean="0"/>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6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4EF716D3-DCE8-CC45-8106-AE5DFCD073F9}" type="datetimeFigureOut">
              <a:rPr lang="en-US" smtClean="0"/>
              <a:t>6/3/20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7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52000">
              <a:schemeClr val="tx2">
                <a:lumMod val="40000"/>
                <a:lumOff val="60000"/>
              </a:schemeClr>
            </a:gs>
            <a:gs pos="100000">
              <a:schemeClr val="accent4">
                <a:lumMod val="40000"/>
                <a:lumOff val="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b="0" i="0">
                <a:solidFill>
                  <a:schemeClr val="tx1">
                    <a:tint val="75000"/>
                  </a:schemeClr>
                </a:solidFill>
                <a:latin typeface="Times" pitchFamily="2" charset="0"/>
              </a:defRPr>
            </a:lvl1pPr>
          </a:lstStyle>
          <a:p>
            <a:fld id="{4D9FFFB4-400D-1240-AB24-6F86C96D4DFB}" type="datetimeFigureOut">
              <a:rPr lang="en-US" smtClean="0"/>
              <a:pPr/>
              <a:t>6/3/20</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b="0" i="0">
                <a:solidFill>
                  <a:schemeClr val="tx1">
                    <a:tint val="75000"/>
                  </a:schemeClr>
                </a:solidFill>
                <a:latin typeface="Times" pitchFamily="2" charset="0"/>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b="0" i="0">
                <a:solidFill>
                  <a:schemeClr val="tx1">
                    <a:tint val="75000"/>
                  </a:schemeClr>
                </a:solidFill>
                <a:latin typeface="Times" pitchFamily="2" charset="0"/>
              </a:defRPr>
            </a:lvl1pPr>
          </a:lstStyle>
          <a:p>
            <a:fld id="{D57F1E4F-1CFF-5643-939E-217C01CDF565}" type="slidenum">
              <a:rPr lang="en-US" smtClean="0"/>
              <a:pPr/>
              <a:t>‹#›</a:t>
            </a:fld>
            <a:endParaRPr lang="en-US" dirty="0"/>
          </a:p>
        </p:txBody>
      </p:sp>
      <p:pic>
        <p:nvPicPr>
          <p:cNvPr id="7" name="Content Placeholder 3">
            <a:extLst>
              <a:ext uri="{FF2B5EF4-FFF2-40B4-BE49-F238E27FC236}">
                <a16:creationId xmlns:a16="http://schemas.microsoft.com/office/drawing/2014/main" id="{3F49BE4E-40F6-C545-A9AD-A3452D3E65D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pic>
        <p:nvPicPr>
          <p:cNvPr id="8" name="Picture 7">
            <a:extLst>
              <a:ext uri="{FF2B5EF4-FFF2-40B4-BE49-F238E27FC236}">
                <a16:creationId xmlns:a16="http://schemas.microsoft.com/office/drawing/2014/main" id="{D68B9FD1-0E6D-2842-938A-25C837B0F67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223724702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4389120" rtl="0" eaLnBrk="1" latinLnBrk="0" hangingPunct="1">
        <a:lnSpc>
          <a:spcPct val="90000"/>
        </a:lnSpc>
        <a:spcBef>
          <a:spcPct val="0"/>
        </a:spcBef>
        <a:buNone/>
        <a:defRPr sz="21120" b="0" i="0" kern="1200">
          <a:solidFill>
            <a:schemeClr val="tx1"/>
          </a:solidFill>
          <a:latin typeface="Times" pitchFamily="2" charset="0"/>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b="0" i="0" kern="1200">
          <a:solidFill>
            <a:schemeClr val="tx1"/>
          </a:solidFill>
          <a:latin typeface="Times" pitchFamily="2" charset="0"/>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b="0" i="0" kern="1200">
          <a:solidFill>
            <a:schemeClr val="tx1"/>
          </a:solidFill>
          <a:latin typeface="Times" pitchFamily="2" charset="0"/>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b="0" i="0" kern="1200">
          <a:solidFill>
            <a:schemeClr val="tx1"/>
          </a:solidFill>
          <a:latin typeface="Times" pitchFamily="2" charset="0"/>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b="0" i="0" kern="1200">
          <a:solidFill>
            <a:schemeClr val="tx1"/>
          </a:solidFill>
          <a:latin typeface="Times" pitchFamily="2" charset="0"/>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b="0" i="0" kern="1200">
          <a:solidFill>
            <a:schemeClr val="tx1"/>
          </a:solidFill>
          <a:latin typeface="Times" pitchFamily="2"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3000">
              <a:schemeClr val="bg1">
                <a:lumMod val="85000"/>
                <a:alpha val="0"/>
              </a:schemeClr>
            </a:gs>
            <a:gs pos="100000">
              <a:schemeClr val="bg1">
                <a:lumMod val="85000"/>
              </a:schemeClr>
            </a:gs>
          </a:gsLst>
          <a:lin ang="16200000" scaled="1"/>
          <a:tileRect/>
        </a:gradFill>
        <a:effectLst/>
      </p:bgPr>
    </p:bg>
    <p:spTree>
      <p:nvGrpSpPr>
        <p:cNvPr id="1" name=""/>
        <p:cNvGrpSpPr/>
        <p:nvPr/>
      </p:nvGrpSpPr>
      <p:grpSpPr>
        <a:xfrm>
          <a:off x="0" y="0"/>
          <a:ext cx="0" cy="0"/>
          <a:chOff x="0" y="0"/>
          <a:chExt cx="0" cy="0"/>
        </a:xfrm>
      </p:grpSpPr>
      <p:sp>
        <p:nvSpPr>
          <p:cNvPr id="2" name="Text Box 29"/>
          <p:cNvSpPr txBox="1">
            <a:spLocks noChangeArrowheads="1"/>
          </p:cNvSpPr>
          <p:nvPr/>
        </p:nvSpPr>
        <p:spPr bwMode="auto">
          <a:xfrm>
            <a:off x="5440681" y="1334486"/>
            <a:ext cx="28117800" cy="3960052"/>
          </a:xfrm>
          <a:prstGeom prst="rect">
            <a:avLst/>
          </a:prstGeom>
          <a:noFill/>
          <a:ln>
            <a:noFill/>
          </a:ln>
          <a:extLst/>
        </p:spPr>
        <p:style>
          <a:lnRef idx="1">
            <a:schemeClr val="accent4"/>
          </a:lnRef>
          <a:fillRef idx="2">
            <a:schemeClr val="accent4"/>
          </a:fillRef>
          <a:effectRef idx="1">
            <a:schemeClr val="accent4"/>
          </a:effectRef>
          <a:fontRef idx="minor">
            <a:schemeClr val="dk1"/>
          </a:fontRef>
        </p:style>
        <p:txBody>
          <a:bodyPr wrap="square" lIns="142235" tIns="71117" rIns="142235" bIns="71117">
            <a:spAutoFit/>
          </a:bodyPr>
          <a:lstStyle>
            <a:lvl1pPr defTabSz="4387850">
              <a:spcBef>
                <a:spcPct val="20000"/>
              </a:spcBef>
              <a:buChar char="•"/>
              <a:defRPr sz="15400">
                <a:solidFill>
                  <a:schemeClr val="tx1"/>
                </a:solidFill>
                <a:latin typeface="Arial" panose="020B0604020202020204" pitchFamily="34" charset="0"/>
              </a:defRPr>
            </a:lvl1pPr>
            <a:lvl2pPr marL="711200" indent="-1370013" defTabSz="4387850">
              <a:spcBef>
                <a:spcPct val="20000"/>
              </a:spcBef>
              <a:buChar char="–"/>
              <a:defRPr sz="13400">
                <a:solidFill>
                  <a:schemeClr val="tx1"/>
                </a:solidFill>
                <a:latin typeface="Arial" panose="020B0604020202020204" pitchFamily="34" charset="0"/>
              </a:defRPr>
            </a:lvl2pPr>
            <a:lvl3pPr marL="1422400" indent="-1098550" defTabSz="4387850">
              <a:spcBef>
                <a:spcPct val="20000"/>
              </a:spcBef>
              <a:buChar char="•"/>
              <a:defRPr sz="11500">
                <a:solidFill>
                  <a:schemeClr val="tx1"/>
                </a:solidFill>
                <a:latin typeface="Arial" panose="020B0604020202020204" pitchFamily="34" charset="0"/>
              </a:defRPr>
            </a:lvl3pPr>
            <a:lvl4pPr marL="2133600" indent="-1096963" defTabSz="4387850">
              <a:spcBef>
                <a:spcPct val="20000"/>
              </a:spcBef>
              <a:buChar char="–"/>
              <a:defRPr sz="9600">
                <a:solidFill>
                  <a:schemeClr val="tx1"/>
                </a:solidFill>
                <a:latin typeface="Arial" panose="020B0604020202020204" pitchFamily="34" charset="0"/>
              </a:defRPr>
            </a:lvl4pPr>
            <a:lvl5pPr marL="2844800" indent="-1095375" defTabSz="4387850">
              <a:spcBef>
                <a:spcPct val="20000"/>
              </a:spcBef>
              <a:buChar char="»"/>
              <a:defRPr sz="9600">
                <a:solidFill>
                  <a:schemeClr val="tx1"/>
                </a:solidFill>
                <a:latin typeface="Arial" panose="020B0604020202020204" pitchFamily="34" charset="0"/>
              </a:defRPr>
            </a:lvl5pPr>
            <a:lvl6pPr marL="33020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6pPr>
            <a:lvl7pPr marL="37592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7pPr>
            <a:lvl8pPr marL="42164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8pPr>
            <a:lvl9pPr marL="46736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9pPr>
          </a:lstStyle>
          <a:p>
            <a:pPr algn="ctr">
              <a:spcBef>
                <a:spcPct val="0"/>
              </a:spcBef>
              <a:buNone/>
            </a:pPr>
            <a:r>
              <a:rPr lang="en-US" altLang="en-US" sz="8000" b="1" dirty="0">
                <a:latin typeface="Times New Roman" panose="02020603050405020304" pitchFamily="18" charset="0"/>
                <a:cs typeface="Times New Roman" panose="02020603050405020304" pitchFamily="18" charset="0"/>
              </a:rPr>
              <a:t>Outcomes </a:t>
            </a:r>
            <a:r>
              <a:rPr lang="en-US" altLang="en-US" sz="8000" b="1">
                <a:latin typeface="Times New Roman" panose="02020603050405020304" pitchFamily="18" charset="0"/>
                <a:cs typeface="Times New Roman" panose="02020603050405020304" pitchFamily="18" charset="0"/>
              </a:rPr>
              <a:t>Of Gastrointestinal </a:t>
            </a:r>
            <a:r>
              <a:rPr lang="en-US" altLang="en-US" sz="8000" b="1" dirty="0">
                <a:latin typeface="Times New Roman" panose="02020603050405020304" pitchFamily="18" charset="0"/>
                <a:cs typeface="Times New Roman" panose="02020603050405020304" pitchFamily="18" charset="0"/>
              </a:rPr>
              <a:t>Bleeding In COPD Patients</a:t>
            </a:r>
          </a:p>
          <a:p>
            <a:pPr algn="ctr">
              <a:spcBef>
                <a:spcPct val="0"/>
              </a:spcBef>
              <a:buNone/>
            </a:pPr>
            <a:r>
              <a:rPr lang="en-US" altLang="en-US" sz="4000" dirty="0">
                <a:latin typeface="Times New Roman" panose="02020603050405020304" pitchFamily="18" charset="0"/>
                <a:cs typeface="Times New Roman" panose="02020603050405020304" pitchFamily="18" charset="0"/>
              </a:rPr>
              <a:t>Suhrim Choe, MD; Premal Patel, MD; Satish Tadepalli, MD; Jagan Mohan Rao Vanjarapu, MD; Meet Patel, MD; Vinod Nookala, MD; Pramil Cheriyath, MD</a:t>
            </a:r>
          </a:p>
          <a:p>
            <a:pPr algn="ctr">
              <a:spcBef>
                <a:spcPct val="0"/>
              </a:spcBef>
              <a:buNone/>
            </a:pPr>
            <a:r>
              <a:rPr lang="en-US" altLang="en-US" sz="4000" dirty="0">
                <a:latin typeface="Times New Roman" panose="02020603050405020304" pitchFamily="18" charset="0"/>
                <a:cs typeface="Times New Roman" panose="02020603050405020304" pitchFamily="18" charset="0"/>
              </a:rPr>
              <a:t>Department of Internal Medicine, Hackensack Meridian Health Ocean Medical Center, Brick NJ </a:t>
            </a:r>
          </a:p>
          <a:p>
            <a:pPr algn="ctr">
              <a:spcBef>
                <a:spcPct val="0"/>
              </a:spcBef>
              <a:buNone/>
            </a:pPr>
            <a:endParaRPr lang="en-US" altLang="en-US" sz="4800" dirty="0">
              <a:latin typeface="Times" pitchFamily="2" charset="0"/>
            </a:endParaRPr>
          </a:p>
        </p:txBody>
      </p:sp>
      <p:sp>
        <p:nvSpPr>
          <p:cNvPr id="3" name="Rectangle 2">
            <a:extLst>
              <a:ext uri="{FF2B5EF4-FFF2-40B4-BE49-F238E27FC236}">
                <a16:creationId xmlns:a16="http://schemas.microsoft.com/office/drawing/2014/main" id="{1CBDD98B-B849-EA4C-BE0E-20092EC2FB85}"/>
              </a:ext>
            </a:extLst>
          </p:cNvPr>
          <p:cNvSpPr/>
          <p:nvPr/>
        </p:nvSpPr>
        <p:spPr>
          <a:xfrm>
            <a:off x="868680" y="4736847"/>
            <a:ext cx="41925240" cy="45719"/>
          </a:xfrm>
          <a:prstGeom prst="rect">
            <a:avLst/>
          </a:prstGeom>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 Box 201"/>
          <p:cNvSpPr txBox="1">
            <a:spLocks noChangeArrowheads="1"/>
          </p:cNvSpPr>
          <p:nvPr/>
        </p:nvSpPr>
        <p:spPr bwMode="auto">
          <a:xfrm>
            <a:off x="517954" y="5290552"/>
            <a:ext cx="13951916" cy="71404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285750" lvl="1" indent="0" algn="just"/>
            <a:r>
              <a:rPr lang="en-US" altLang="en-US" sz="5400" b="0" dirty="0">
                <a:latin typeface="Times" pitchFamily="2" charset="0"/>
              </a:rPr>
              <a:t>                         </a:t>
            </a:r>
            <a:r>
              <a:rPr lang="en-US" altLang="en-US" sz="6600" dirty="0">
                <a:latin typeface="Times New Roman" panose="02020603050405020304" pitchFamily="18" charset="0"/>
                <a:cs typeface="Times New Roman" panose="02020603050405020304" pitchFamily="18" charset="0"/>
              </a:rPr>
              <a:t>Background</a:t>
            </a:r>
          </a:p>
          <a:p>
            <a:pPr marL="857250" lvl="1" indent="-571500" algn="just">
              <a:buFont typeface="Wingdings" pitchFamily="2" charset="2"/>
              <a:buChar char="Ø"/>
            </a:pPr>
            <a:r>
              <a:rPr lang="en-US" altLang="en-US" sz="4400" b="0" dirty="0">
                <a:latin typeface="Times New Roman" panose="02020603050405020304" pitchFamily="18" charset="0"/>
                <a:cs typeface="Times New Roman" panose="02020603050405020304" pitchFamily="18" charset="0"/>
              </a:rPr>
              <a:t>Our objective of the study is to discuss the risk of Gastro-Intestinal Bleeding (GI bleeding) among the patients with chronic obstructive pulmonary disease (COPD), using ICD-10 CM codes from the most recent national database. </a:t>
            </a:r>
          </a:p>
          <a:p>
            <a:pPr marL="857250" lvl="1" indent="-571500" algn="just">
              <a:buFont typeface="Wingdings" pitchFamily="2" charset="2"/>
              <a:buChar char="Ø"/>
            </a:pPr>
            <a:r>
              <a:rPr lang="en-US" altLang="en-US" sz="4400" b="0" dirty="0">
                <a:latin typeface="Times New Roman" panose="02020603050405020304" pitchFamily="18" charset="0"/>
                <a:cs typeface="Times New Roman" panose="02020603050405020304" pitchFamily="18" charset="0"/>
              </a:rPr>
              <a:t>To date, all  studies based on ICD-9 CM codes. </a:t>
            </a:r>
          </a:p>
          <a:p>
            <a:pPr marL="857250" lvl="1" indent="-571500" algn="just">
              <a:buFont typeface="Wingdings" pitchFamily="2" charset="2"/>
              <a:buChar char="Ø"/>
            </a:pPr>
            <a:r>
              <a:rPr lang="en-US" altLang="en-US" sz="4400" b="0" dirty="0">
                <a:latin typeface="Times New Roman" panose="02020603050405020304" pitchFamily="18" charset="0"/>
                <a:cs typeface="Times New Roman" panose="02020603050405020304" pitchFamily="18" charset="0"/>
              </a:rPr>
              <a:t>Our study demonstrates the outcomes of GI bleeding in COPD patients using the latest database. </a:t>
            </a:r>
          </a:p>
          <a:p>
            <a:pPr marL="285750" lvl="1" indent="0" algn="just"/>
            <a:endParaRPr lang="en-US" altLang="en-US" sz="4000" b="0" dirty="0">
              <a:latin typeface="Times" pitchFamily="2" charset="0"/>
            </a:endParaRPr>
          </a:p>
        </p:txBody>
      </p:sp>
      <p:sp>
        <p:nvSpPr>
          <p:cNvPr id="10" name="Text Box 202"/>
          <p:cNvSpPr txBox="1">
            <a:spLocks noChangeArrowheads="1"/>
          </p:cNvSpPr>
          <p:nvPr/>
        </p:nvSpPr>
        <p:spPr bwMode="auto">
          <a:xfrm>
            <a:off x="517954" y="13073147"/>
            <a:ext cx="13951740" cy="9956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285750" lvl="1" indent="0" algn="just"/>
            <a:r>
              <a:rPr lang="en-US" altLang="en-US" sz="4400" b="0" dirty="0">
                <a:solidFill>
                  <a:schemeClr val="tx1">
                    <a:lumMod val="95000"/>
                    <a:lumOff val="5000"/>
                  </a:schemeClr>
                </a:solidFill>
                <a:latin typeface="Times" pitchFamily="2" charset="0"/>
              </a:rPr>
              <a:t>                                  </a:t>
            </a:r>
            <a:r>
              <a:rPr lang="en-US" altLang="en-US" sz="6600" dirty="0">
                <a:solidFill>
                  <a:schemeClr val="tx1">
                    <a:lumMod val="95000"/>
                    <a:lumOff val="5000"/>
                  </a:schemeClr>
                </a:solidFill>
                <a:latin typeface="Times New Roman" panose="02020603050405020304" pitchFamily="18" charset="0"/>
                <a:cs typeface="Times New Roman" panose="02020603050405020304" pitchFamily="18" charset="0"/>
              </a:rPr>
              <a:t>Methods</a:t>
            </a:r>
          </a:p>
          <a:p>
            <a:pPr marL="971550" lvl="1" indent="-685800" algn="just">
              <a:buFont typeface="Wingdings" pitchFamily="2" charset="2"/>
              <a:buChar char="Ø"/>
            </a:pPr>
            <a:r>
              <a:rPr lang="en-US" altLang="en-US" sz="4400" b="0" dirty="0">
                <a:solidFill>
                  <a:schemeClr val="tx1">
                    <a:lumMod val="95000"/>
                    <a:lumOff val="5000"/>
                  </a:schemeClr>
                </a:solidFill>
                <a:latin typeface="Times New Roman" panose="02020603050405020304" pitchFamily="18" charset="0"/>
                <a:cs typeface="Times New Roman" panose="02020603050405020304" pitchFamily="18" charset="0"/>
              </a:rPr>
              <a:t>We conducted a retrospective cohort study using publicly accessible National Inpatient Sample (NIS) database from October 2015 to December 2017. </a:t>
            </a:r>
          </a:p>
          <a:p>
            <a:pPr marL="971550" lvl="1" indent="-685800" algn="just">
              <a:buFont typeface="Wingdings" pitchFamily="2" charset="2"/>
              <a:buChar char="Ø"/>
            </a:pPr>
            <a:r>
              <a:rPr lang="en-US" altLang="en-US" sz="4400" b="0" dirty="0">
                <a:solidFill>
                  <a:schemeClr val="tx1">
                    <a:lumMod val="95000"/>
                    <a:lumOff val="5000"/>
                  </a:schemeClr>
                </a:solidFill>
                <a:latin typeface="Times New Roman" panose="02020603050405020304" pitchFamily="18" charset="0"/>
                <a:cs typeface="Times New Roman" panose="02020603050405020304" pitchFamily="18" charset="0"/>
              </a:rPr>
              <a:t>It’s large sample size is ideal for developing national and regional estimates and enables analyses of rare conditions, uncommon treatments, and special populations.</a:t>
            </a:r>
          </a:p>
          <a:p>
            <a:pPr marL="971550" lvl="1" indent="-685800" algn="just">
              <a:buFont typeface="Wingdings" pitchFamily="2" charset="2"/>
              <a:buChar char="Ø"/>
            </a:pPr>
            <a:r>
              <a:rPr lang="en-US" altLang="en-US" sz="4400" b="0" dirty="0">
                <a:solidFill>
                  <a:schemeClr val="tx1">
                    <a:lumMod val="95000"/>
                    <a:lumOff val="5000"/>
                  </a:schemeClr>
                </a:solidFill>
                <a:latin typeface="Times New Roman" panose="02020603050405020304" pitchFamily="18" charset="0"/>
                <a:cs typeface="Times New Roman" panose="02020603050405020304" pitchFamily="18" charset="0"/>
              </a:rPr>
              <a:t>Adult patients (&gt;/=18), who had COPD were included in the study. </a:t>
            </a:r>
          </a:p>
          <a:p>
            <a:pPr marL="971550" lvl="1" indent="-685800" algn="just">
              <a:buFont typeface="Wingdings" pitchFamily="2" charset="2"/>
              <a:buChar char="Ø"/>
            </a:pPr>
            <a:r>
              <a:rPr lang="en-US" altLang="en-US" sz="4400" b="0" dirty="0">
                <a:solidFill>
                  <a:schemeClr val="tx1">
                    <a:lumMod val="95000"/>
                    <a:lumOff val="5000"/>
                  </a:schemeClr>
                </a:solidFill>
                <a:latin typeface="Times New Roman" panose="02020603050405020304" pitchFamily="18" charset="0"/>
                <a:cs typeface="Times New Roman" panose="02020603050405020304" pitchFamily="18" charset="0"/>
              </a:rPr>
              <a:t>SAS 9.4 was used for univariate and multivariate analyses. SAS was developed by North Carolina State University.</a:t>
            </a:r>
          </a:p>
          <a:p>
            <a:pPr marL="285750" lvl="1" indent="0" algn="just"/>
            <a:endParaRPr lang="en-US" altLang="en-US" sz="4400" b="0" dirty="0">
              <a:solidFill>
                <a:schemeClr val="tx1">
                  <a:lumMod val="95000"/>
                  <a:lumOff val="5000"/>
                </a:schemeClr>
              </a:solidFill>
              <a:latin typeface="Times" pitchFamily="2" charset="0"/>
            </a:endParaRPr>
          </a:p>
        </p:txBody>
      </p:sp>
      <p:sp>
        <p:nvSpPr>
          <p:cNvPr id="32" name="Text Box 201"/>
          <p:cNvSpPr txBox="1">
            <a:spLocks noChangeArrowheads="1"/>
          </p:cNvSpPr>
          <p:nvPr/>
        </p:nvSpPr>
        <p:spPr bwMode="auto">
          <a:xfrm>
            <a:off x="15921244" y="15292570"/>
            <a:ext cx="12500189" cy="9694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marL="971550" lvl="1" indent="-685800" algn="just">
              <a:buSzPct val="100000"/>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The majority of them were suffering from congestive heart failure (34.6%), renal failure (27.3%, p&lt;0.0001), peripheral vascular disease (11.8%, p&lt;0.0001), and diabetes mellitus with complications (15.8%, p&lt;0.0001).</a:t>
            </a:r>
          </a:p>
          <a:p>
            <a:pPr marL="971550" lvl="1" indent="-685800" algn="just">
              <a:buSzPct val="100000"/>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In-hospital mortality was 8.07%, which was most likely due to the underlying co-morbidities, with an average length of stay of 6.3(2 - 7) days and economic burden 15,702.0 (5950.4-17005.5) USD. </a:t>
            </a:r>
          </a:p>
          <a:p>
            <a:pPr marL="971550" lvl="1" indent="-685800" algn="just">
              <a:buSzPct val="100000"/>
              <a:buFont typeface="Wingdings" pitchFamily="2" charset="2"/>
              <a:buChar char="Ø"/>
            </a:pPr>
            <a:r>
              <a:rPr lang="en-US" altLang="en-US" sz="4800" b="0" dirty="0">
                <a:latin typeface="Times New Roman" panose="02020603050405020304" pitchFamily="18" charset="0"/>
                <a:cs typeface="Times New Roman" panose="02020603050405020304" pitchFamily="18" charset="0"/>
              </a:rPr>
              <a:t>Age adjusted mortality among the patients with GI bleeding is 1.93 (95% CI 1.99-1.97).</a:t>
            </a:r>
          </a:p>
        </p:txBody>
      </p:sp>
      <p:sp>
        <p:nvSpPr>
          <p:cNvPr id="34" name="Text Box 230"/>
          <p:cNvSpPr txBox="1">
            <a:spLocks noChangeArrowheads="1"/>
          </p:cNvSpPr>
          <p:nvPr/>
        </p:nvSpPr>
        <p:spPr bwMode="auto">
          <a:xfrm>
            <a:off x="30318971" y="14931703"/>
            <a:ext cx="12257680" cy="164968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marL="0" indent="0"/>
            <a:r>
              <a:rPr lang="en-US" altLang="en-US" sz="6000" b="0" dirty="0">
                <a:solidFill>
                  <a:schemeClr val="tx1">
                    <a:lumMod val="95000"/>
                    <a:lumOff val="5000"/>
                  </a:schemeClr>
                </a:solidFill>
                <a:latin typeface="Times" pitchFamily="2" charset="0"/>
              </a:rPr>
              <a:t>                       </a:t>
            </a:r>
            <a:r>
              <a:rPr lang="en-US" altLang="en-US" sz="66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marL="685800" indent="-685800" algn="just">
              <a:buFont typeface="Wingdings" pitchFamily="2" charset="2"/>
              <a:buChar char="Ø"/>
            </a:pPr>
            <a:r>
              <a:rPr lang="en-US" altLang="en-US" sz="4800" b="0" dirty="0">
                <a:solidFill>
                  <a:schemeClr val="tx1">
                    <a:lumMod val="95000"/>
                    <a:lumOff val="5000"/>
                  </a:schemeClr>
                </a:solidFill>
                <a:latin typeface="Times New Roman" panose="02020603050405020304" pitchFamily="18" charset="0"/>
                <a:cs typeface="Times New Roman" panose="02020603050405020304" pitchFamily="18" charset="0"/>
              </a:rPr>
              <a:t>Based on the results from our study, we found that in COPD patients with congestive heart failure, renal failure, liver disease, alcohol abuse increases the GI bleeding risk. </a:t>
            </a:r>
          </a:p>
          <a:p>
            <a:pPr marL="685800" indent="-685800" algn="just">
              <a:buFont typeface="Wingdings" pitchFamily="2" charset="2"/>
              <a:buChar char="Ø"/>
            </a:pPr>
            <a:r>
              <a:rPr lang="en-US" altLang="en-US" sz="4800" b="0" dirty="0">
                <a:solidFill>
                  <a:schemeClr val="tx1">
                    <a:lumMod val="95000"/>
                    <a:lumOff val="5000"/>
                  </a:schemeClr>
                </a:solidFill>
                <a:latin typeface="Times New Roman" panose="02020603050405020304" pitchFamily="18" charset="0"/>
                <a:cs typeface="Times New Roman" panose="02020603050405020304" pitchFamily="18" charset="0"/>
              </a:rPr>
              <a:t>Based on case-controlled study by Cappell et al, patients with COPD are likely to be elderly, smokers, alcoholics and likely steroids users than GI bleeding patients without COPD. However, regardless of these unique demographic features, patients with COPD still have significantly increased mortality from GI bleeding compare to patients without COPD. </a:t>
            </a:r>
          </a:p>
          <a:p>
            <a:pPr marL="685800" indent="-685800" algn="just">
              <a:buFont typeface="Wingdings" pitchFamily="2" charset="2"/>
              <a:buChar char="Ø"/>
            </a:pPr>
            <a:r>
              <a:rPr lang="en-US" altLang="en-US" sz="4800" b="0" dirty="0">
                <a:solidFill>
                  <a:schemeClr val="tx1">
                    <a:lumMod val="95000"/>
                    <a:lumOff val="5000"/>
                  </a:schemeClr>
                </a:solidFill>
                <a:latin typeface="Times New Roman" panose="02020603050405020304" pitchFamily="18" charset="0"/>
                <a:cs typeface="Times New Roman" panose="02020603050405020304" pitchFamily="18" charset="0"/>
              </a:rPr>
              <a:t>The study further suggest that COPD severity is correlated with mortality. </a:t>
            </a:r>
          </a:p>
          <a:p>
            <a:pPr marL="685800" indent="-685800" algn="just">
              <a:buFont typeface="Wingdings" pitchFamily="2" charset="2"/>
              <a:buChar char="Ø"/>
            </a:pPr>
            <a:r>
              <a:rPr lang="en-US" altLang="en-US" sz="4800" b="0" dirty="0">
                <a:solidFill>
                  <a:schemeClr val="tx1">
                    <a:lumMod val="95000"/>
                    <a:lumOff val="5000"/>
                  </a:schemeClr>
                </a:solidFill>
                <a:latin typeface="Times New Roman" panose="02020603050405020304" pitchFamily="18" charset="0"/>
                <a:cs typeface="Times New Roman" panose="02020603050405020304" pitchFamily="18" charset="0"/>
              </a:rPr>
              <a:t>Consideration of COPD co-morbidities and severity and prompt evaluation for higher level of care and for intervention in these patients would decrease the in-hospital mortality, length of stay and economic burden.</a:t>
            </a:r>
          </a:p>
          <a:p>
            <a:pPr marL="0" indent="0"/>
            <a:endParaRPr lang="en-US" altLang="en-US" sz="4000" dirty="0">
              <a:solidFill>
                <a:schemeClr val="tx1">
                  <a:lumMod val="95000"/>
                  <a:lumOff val="5000"/>
                </a:schemeClr>
              </a:solidFill>
              <a:latin typeface="Times" pitchFamily="2" charset="0"/>
            </a:endParaRPr>
          </a:p>
        </p:txBody>
      </p:sp>
      <p:sp>
        <p:nvSpPr>
          <p:cNvPr id="14" name="TextBox 13">
            <a:extLst>
              <a:ext uri="{FF2B5EF4-FFF2-40B4-BE49-F238E27FC236}">
                <a16:creationId xmlns:a16="http://schemas.microsoft.com/office/drawing/2014/main" id="{D656F31C-C70E-A74A-ACAB-57ADF2540C94}"/>
              </a:ext>
            </a:extLst>
          </p:cNvPr>
          <p:cNvSpPr txBox="1"/>
          <p:nvPr/>
        </p:nvSpPr>
        <p:spPr>
          <a:xfrm>
            <a:off x="909104" y="27476584"/>
            <a:ext cx="11455174" cy="2862322"/>
          </a:xfrm>
          <a:prstGeom prst="rect">
            <a:avLst/>
          </a:prstGeom>
          <a:noFill/>
        </p:spPr>
        <p:txBody>
          <a:bodyPr wrap="square" rtlCol="0">
            <a:spAutoFit/>
          </a:bodyPr>
          <a:lstStyle/>
          <a:p>
            <a:endParaRPr lang="en-US" sz="6000" dirty="0">
              <a:latin typeface="Times" pitchFamily="2" charset="0"/>
            </a:endParaRPr>
          </a:p>
          <a:p>
            <a:endParaRPr lang="en-US" sz="6000" dirty="0">
              <a:latin typeface="Times" pitchFamily="2" charset="0"/>
            </a:endParaRPr>
          </a:p>
          <a:p>
            <a:endParaRPr lang="en-US" sz="6000" dirty="0">
              <a:latin typeface="Times" pitchFamily="2" charset="0"/>
            </a:endParaRPr>
          </a:p>
        </p:txBody>
      </p:sp>
      <p:pic>
        <p:nvPicPr>
          <p:cNvPr id="5" name="Picture 4">
            <a:extLst>
              <a:ext uri="{FF2B5EF4-FFF2-40B4-BE49-F238E27FC236}">
                <a16:creationId xmlns:a16="http://schemas.microsoft.com/office/drawing/2014/main" id="{825744C9-8631-FD47-B1D3-02580A15997B}"/>
              </a:ext>
            </a:extLst>
          </p:cNvPr>
          <p:cNvPicPr>
            <a:picLocks noChangeAspect="1"/>
          </p:cNvPicPr>
          <p:nvPr/>
        </p:nvPicPr>
        <p:blipFill>
          <a:blip r:embed="rId2"/>
          <a:stretch>
            <a:fillRect/>
          </a:stretch>
        </p:blipFill>
        <p:spPr>
          <a:xfrm>
            <a:off x="614681" y="1290311"/>
            <a:ext cx="4826000" cy="3214812"/>
          </a:xfrm>
          <a:prstGeom prst="rect">
            <a:avLst/>
          </a:prstGeom>
        </p:spPr>
      </p:pic>
      <p:sp>
        <p:nvSpPr>
          <p:cNvPr id="6" name="TextBox 5">
            <a:extLst>
              <a:ext uri="{FF2B5EF4-FFF2-40B4-BE49-F238E27FC236}">
                <a16:creationId xmlns:a16="http://schemas.microsoft.com/office/drawing/2014/main" id="{D76EBF68-7C56-264C-A536-51C9F130618A}"/>
              </a:ext>
            </a:extLst>
          </p:cNvPr>
          <p:cNvSpPr txBox="1"/>
          <p:nvPr/>
        </p:nvSpPr>
        <p:spPr>
          <a:xfrm>
            <a:off x="868680" y="23326248"/>
            <a:ext cx="13601014" cy="6678751"/>
          </a:xfrm>
          <a:prstGeom prst="rect">
            <a:avLst/>
          </a:prstGeom>
          <a:noFill/>
        </p:spPr>
        <p:txBody>
          <a:bodyPr wrap="square" rtlCol="0">
            <a:spAutoFit/>
          </a:bodyPr>
          <a:lstStyle/>
          <a:p>
            <a:pPr algn="ctr"/>
            <a:r>
              <a:rPr lang="en-US" sz="6600" b="1" dirty="0">
                <a:latin typeface="Times New Roman" panose="02020603050405020304" pitchFamily="18" charset="0"/>
                <a:cs typeface="Times New Roman" panose="02020603050405020304" pitchFamily="18" charset="0"/>
              </a:rPr>
              <a:t>Results</a:t>
            </a:r>
          </a:p>
          <a:p>
            <a:pPr marL="571500" indent="-571500">
              <a:buFont typeface="Wingdings" pitchFamily="2" charset="2"/>
              <a:buChar char="Ø"/>
            </a:pPr>
            <a:r>
              <a:rPr lang="en-US" sz="4400" dirty="0">
                <a:latin typeface="Times New Roman" panose="02020603050405020304" pitchFamily="18" charset="0"/>
                <a:cs typeface="Times New Roman" panose="02020603050405020304" pitchFamily="18" charset="0"/>
              </a:rPr>
              <a:t>There were a total of 6,464,467 patients included in study who had COPD, among them 111,955 patients with GI bleeding. </a:t>
            </a:r>
          </a:p>
          <a:p>
            <a:pPr marL="571500" indent="-571500">
              <a:buFont typeface="Wingdings" pitchFamily="2" charset="2"/>
              <a:buChar char="Ø"/>
            </a:pPr>
            <a:r>
              <a:rPr lang="en-US" sz="4400" dirty="0">
                <a:latin typeface="Times New Roman" panose="02020603050405020304" pitchFamily="18" charset="0"/>
                <a:cs typeface="Times New Roman" panose="02020603050405020304" pitchFamily="18" charset="0"/>
              </a:rPr>
              <a:t>In this cohort, 84,125 (76.9%) were Caucasians, 14,690 (13.4%) were African Americans, 5865 (5.4%) were Hispanic, 1520 (1.4%) were Asian and 3235 (3.0 %) were native Americans with GI bleeding.</a:t>
            </a:r>
          </a:p>
          <a:p>
            <a:endParaRPr lang="en-US" sz="5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FD313A91-D690-484E-951E-9540B502ED44}"/>
              </a:ext>
            </a:extLst>
          </p:cNvPr>
          <p:cNvPicPr>
            <a:picLocks noChangeAspect="1"/>
          </p:cNvPicPr>
          <p:nvPr/>
        </p:nvPicPr>
        <p:blipFill>
          <a:blip r:embed="rId3"/>
          <a:stretch>
            <a:fillRect/>
          </a:stretch>
        </p:blipFill>
        <p:spPr>
          <a:xfrm>
            <a:off x="16012118" y="5290552"/>
            <a:ext cx="12409316" cy="7980319"/>
          </a:xfrm>
          <a:prstGeom prst="rect">
            <a:avLst/>
          </a:prstGeom>
          <a:gradFill>
            <a:gsLst>
              <a:gs pos="0">
                <a:schemeClr val="bg1">
                  <a:lumMod val="85000"/>
                  <a:alpha val="0"/>
                </a:schemeClr>
              </a:gs>
              <a:gs pos="12000">
                <a:schemeClr val="bg1">
                  <a:lumMod val="85000"/>
                </a:schemeClr>
              </a:gs>
            </a:gsLst>
            <a:lin ang="16200000" scaled="1"/>
          </a:gradFill>
        </p:spPr>
      </p:pic>
      <p:pic>
        <p:nvPicPr>
          <p:cNvPr id="20" name="Picture 19">
            <a:extLst>
              <a:ext uri="{FF2B5EF4-FFF2-40B4-BE49-F238E27FC236}">
                <a16:creationId xmlns:a16="http://schemas.microsoft.com/office/drawing/2014/main" id="{386A82B0-B3C5-4084-AA39-3E9B5F2B9519}"/>
              </a:ext>
            </a:extLst>
          </p:cNvPr>
          <p:cNvPicPr>
            <a:picLocks noChangeAspect="1"/>
          </p:cNvPicPr>
          <p:nvPr/>
        </p:nvPicPr>
        <p:blipFill>
          <a:blip r:embed="rId4"/>
          <a:stretch>
            <a:fillRect/>
          </a:stretch>
        </p:blipFill>
        <p:spPr>
          <a:xfrm>
            <a:off x="15921244" y="25214619"/>
            <a:ext cx="12612795" cy="4047827"/>
          </a:xfrm>
          <a:prstGeom prst="rect">
            <a:avLst/>
          </a:prstGeom>
        </p:spPr>
      </p:pic>
      <p:graphicFrame>
        <p:nvGraphicFramePr>
          <p:cNvPr id="30" name="Chart 29">
            <a:extLst>
              <a:ext uri="{FF2B5EF4-FFF2-40B4-BE49-F238E27FC236}">
                <a16:creationId xmlns:a16="http://schemas.microsoft.com/office/drawing/2014/main" id="{CD0E0859-CF72-4F5D-8016-E477C2D58F0D}"/>
              </a:ext>
            </a:extLst>
          </p:cNvPr>
          <p:cNvGraphicFramePr>
            <a:graphicFrameLocks/>
          </p:cNvGraphicFramePr>
          <p:nvPr>
            <p:extLst>
              <p:ext uri="{D42A27DB-BD31-4B8C-83A1-F6EECF244321}">
                <p14:modId xmlns:p14="http://schemas.microsoft.com/office/powerpoint/2010/main" val="49342007"/>
              </p:ext>
            </p:extLst>
          </p:nvPr>
        </p:nvGraphicFramePr>
        <p:xfrm>
          <a:off x="30400633" y="5310819"/>
          <a:ext cx="11675168" cy="7960052"/>
        </p:xfrm>
        <a:graphic>
          <a:graphicData uri="http://schemas.openxmlformats.org/drawingml/2006/chart">
            <c:chart xmlns:c="http://schemas.openxmlformats.org/drawingml/2006/chart" xmlns:r="http://schemas.openxmlformats.org/officeDocument/2006/relationships" r:id="rId5"/>
          </a:graphicData>
        </a:graphic>
      </p:graphicFrame>
      <p:sp>
        <p:nvSpPr>
          <p:cNvPr id="17" name="TextBox 22">
            <a:extLst>
              <a:ext uri="{FF2B5EF4-FFF2-40B4-BE49-F238E27FC236}">
                <a16:creationId xmlns:a16="http://schemas.microsoft.com/office/drawing/2014/main" id="{BC62E915-3261-3345-BD2F-85F3537FD2C3}"/>
              </a:ext>
            </a:extLst>
          </p:cNvPr>
          <p:cNvSpPr txBox="1"/>
          <p:nvPr/>
        </p:nvSpPr>
        <p:spPr>
          <a:xfrm>
            <a:off x="30400633" y="13731374"/>
            <a:ext cx="12257680"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a:latin typeface="Times" pitchFamily="2" charset="0"/>
              </a:rPr>
              <a:t>Figure 3: Pie chart  showing  various co-morbidities among the study population </a:t>
            </a:r>
          </a:p>
        </p:txBody>
      </p:sp>
      <p:sp>
        <p:nvSpPr>
          <p:cNvPr id="18" name="TextBox 17">
            <a:extLst>
              <a:ext uri="{FF2B5EF4-FFF2-40B4-BE49-F238E27FC236}">
                <a16:creationId xmlns:a16="http://schemas.microsoft.com/office/drawing/2014/main" id="{5BC474B3-EC2D-4304-95C9-157DD4DEA44D}"/>
              </a:ext>
            </a:extLst>
          </p:cNvPr>
          <p:cNvSpPr txBox="1"/>
          <p:nvPr/>
        </p:nvSpPr>
        <p:spPr>
          <a:xfrm>
            <a:off x="15831412" y="29404834"/>
            <a:ext cx="12861600" cy="1200329"/>
          </a:xfrm>
          <a:prstGeom prst="rect">
            <a:avLst/>
          </a:prstGeom>
          <a:noFill/>
        </p:spPr>
        <p:txBody>
          <a:bodyPr wrap="square" rtlCol="0">
            <a:spAutoFit/>
          </a:bodyPr>
          <a:lstStyle/>
          <a:p>
            <a:r>
              <a:rPr lang="en-US" sz="3600" dirty="0">
                <a:latin typeface="Times" pitchFamily="2" charset="0"/>
              </a:rPr>
              <a:t>Figure 2: Bar diagram showing the average length of stay for patients with GI Bleeding</a:t>
            </a:r>
          </a:p>
        </p:txBody>
      </p:sp>
      <p:sp>
        <p:nvSpPr>
          <p:cNvPr id="19" name="TextBox 18">
            <a:extLst>
              <a:ext uri="{FF2B5EF4-FFF2-40B4-BE49-F238E27FC236}">
                <a16:creationId xmlns:a16="http://schemas.microsoft.com/office/drawing/2014/main" id="{383368BB-7D01-4253-968B-126590B36902}"/>
              </a:ext>
            </a:extLst>
          </p:cNvPr>
          <p:cNvSpPr txBox="1"/>
          <p:nvPr/>
        </p:nvSpPr>
        <p:spPr>
          <a:xfrm>
            <a:off x="16033850" y="13378533"/>
            <a:ext cx="12500189" cy="1200329"/>
          </a:xfrm>
          <a:prstGeom prst="rect">
            <a:avLst/>
          </a:prstGeom>
          <a:noFill/>
        </p:spPr>
        <p:txBody>
          <a:bodyPr wrap="square" rtlCol="0">
            <a:spAutoFit/>
          </a:bodyPr>
          <a:lstStyle/>
          <a:p>
            <a:r>
              <a:rPr lang="en-US" sz="3600" dirty="0">
                <a:latin typeface="Times" pitchFamily="2" charset="0"/>
              </a:rPr>
              <a:t>Figure 1: Table showing racial distribution and underlying comorbidities in the study population </a:t>
            </a:r>
          </a:p>
        </p:txBody>
      </p:sp>
    </p:spTree>
    <p:extLst>
      <p:ext uri="{BB962C8B-B14F-4D97-AF65-F5344CB8AC3E}">
        <p14:creationId xmlns:p14="http://schemas.microsoft.com/office/powerpoint/2010/main" val="10951281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10015</TotalTime>
  <Words>559</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Microsoft Office User</cp:lastModifiedBy>
  <cp:revision>162</cp:revision>
  <dcterms:created xsi:type="dcterms:W3CDTF">2017-03-21T19:09:34Z</dcterms:created>
  <dcterms:modified xsi:type="dcterms:W3CDTF">2020-06-04T03:15:35Z</dcterms:modified>
</cp:coreProperties>
</file>