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 varScale="1">
        <p:scale>
          <a:sx n="23" d="100"/>
          <a:sy n="23" d="100"/>
        </p:scale>
        <p:origin x="2040" y="2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5400" b="0" i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in NJ - Race Distribution</a:t>
            </a:r>
            <a:endParaRPr lang="en-US" sz="5400" b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98572696886604"/>
          <c:y val="0.15700604671251539"/>
          <c:w val="0.86238298990241702"/>
          <c:h val="0.5918129893573429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'[NJ lung cancer.xlsx]Sheet1'!$B$8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'[NJ lung cancer.xlsx]Sheet1'!$A$9:$A$13</c:f>
              <c:strCache>
                <c:ptCount val="3"/>
                <c:pt idx="0">
                  <c:v>White</c:v>
                </c:pt>
                <c:pt idx="1">
                  <c:v>Black</c:v>
                </c:pt>
                <c:pt idx="2">
                  <c:v>Other</c:v>
                </c:pt>
              </c:strCache>
            </c:strRef>
          </c:cat>
          <c:val>
            <c:numRef>
              <c:f>'[NJ lung cancer.xlsx]Sheet1'!$B$9:$B$13</c:f>
              <c:numCache>
                <c:formatCode>General</c:formatCode>
                <c:ptCount val="5"/>
                <c:pt idx="0">
                  <c:v>43698</c:v>
                </c:pt>
                <c:pt idx="1">
                  <c:v>5969</c:v>
                </c:pt>
                <c:pt idx="2">
                  <c:v>1582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5-4C13-B7D4-D74112DB9869}"/>
            </c:ext>
          </c:extLst>
        </c:ser>
        <c:ser>
          <c:idx val="1"/>
          <c:order val="1"/>
          <c:tx>
            <c:strRef>
              <c:f>'[NJ lung cancer.xlsx]Sheet1'!$C$8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'[NJ lung cancer.xlsx]Sheet1'!$A$9:$A$13</c:f>
              <c:strCache>
                <c:ptCount val="3"/>
                <c:pt idx="0">
                  <c:v>White</c:v>
                </c:pt>
                <c:pt idx="1">
                  <c:v>Black</c:v>
                </c:pt>
                <c:pt idx="2">
                  <c:v>Other</c:v>
                </c:pt>
              </c:strCache>
            </c:strRef>
          </c:cat>
          <c:val>
            <c:numRef>
              <c:f>'[NJ lung cancer.xlsx]Sheet1'!$C$9:$C$13</c:f>
              <c:numCache>
                <c:formatCode>General</c:formatCode>
                <c:ptCount val="5"/>
                <c:pt idx="0">
                  <c:v>44509</c:v>
                </c:pt>
                <c:pt idx="1">
                  <c:v>5352</c:v>
                </c:pt>
                <c:pt idx="2">
                  <c:v>1181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B5-4C13-B7D4-D74112DB9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3060399"/>
        <c:axId val="1178308815"/>
        <c:axId val="0"/>
      </c:bar3DChart>
      <c:catAx>
        <c:axId val="127306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8308815"/>
        <c:crosses val="autoZero"/>
        <c:auto val="1"/>
        <c:lblAlgn val="ctr"/>
        <c:lblOffset val="100"/>
        <c:noMultiLvlLbl val="0"/>
      </c:catAx>
      <c:valAx>
        <c:axId val="117830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7306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cap="all" spc="5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NJ - Gender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cap="all" spc="5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072-43E5-87CD-C3B67698A3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072-43E5-87CD-C3B67698A3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'[NJ lung cancer.xlsx]Sheet1'!$A$3:$A$4</c:f>
              <c:strCache>
                <c:ptCount val="2"/>
                <c:pt idx="0">
                  <c:v>Female </c:v>
                </c:pt>
                <c:pt idx="1">
                  <c:v>Male</c:v>
                </c:pt>
              </c:strCache>
            </c:strRef>
          </c:cat>
          <c:val>
            <c:numRef>
              <c:f>'[NJ lung cancer.xlsx]Sheet1'!$B$3:$B$4</c:f>
              <c:numCache>
                <c:formatCode>General</c:formatCode>
                <c:ptCount val="2"/>
                <c:pt idx="0">
                  <c:v>51042</c:v>
                </c:pt>
                <c:pt idx="1">
                  <c:v>51249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72-43E5-87CD-C3B67698A3C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91840" y="6465348"/>
            <a:ext cx="37307520" cy="3872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291840" y="20557265"/>
            <a:ext cx="37307520" cy="3872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91840" y="7126939"/>
            <a:ext cx="37307520" cy="1316736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4726944" y="19713710"/>
            <a:ext cx="4389120" cy="438912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616" y="6874671"/>
            <a:ext cx="36447984" cy="1457187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3072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453" y="21067776"/>
            <a:ext cx="28408579" cy="5135270"/>
          </a:xfrm>
        </p:spPr>
        <p:txBody>
          <a:bodyPr>
            <a:normAutofit/>
          </a:bodyPr>
          <a:lstStyle>
            <a:lvl1pPr marL="0" indent="0" algn="l">
              <a:buNone/>
              <a:defRPr sz="8640" b="0">
                <a:solidFill>
                  <a:schemeClr val="tx1"/>
                </a:solidFill>
              </a:defRPr>
            </a:lvl1pPr>
            <a:lvl2pPr marL="2194560" indent="0" algn="ctr">
              <a:buNone/>
              <a:defRPr sz="864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8640"/>
            </a:lvl4pPr>
            <a:lvl5pPr marL="8778240" indent="0" algn="ctr">
              <a:buNone/>
              <a:defRPr sz="8640"/>
            </a:lvl5pPr>
            <a:lvl6pPr marL="10972800" indent="0" algn="ctr">
              <a:buNone/>
              <a:defRPr sz="8640"/>
            </a:lvl6pPr>
            <a:lvl7pPr marL="13167360" indent="0" algn="ctr">
              <a:buNone/>
              <a:defRPr sz="8640"/>
            </a:lvl7pPr>
            <a:lvl8pPr marL="15361920" indent="0" algn="ctr">
              <a:buNone/>
              <a:defRPr sz="8640"/>
            </a:lvl8pPr>
            <a:lvl9pPr marL="17556480" indent="0" algn="ctr">
              <a:buNone/>
              <a:defRPr sz="8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1464" y="30109370"/>
            <a:ext cx="22779533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772546" y="20290536"/>
            <a:ext cx="4297925" cy="3072384"/>
          </a:xfrm>
        </p:spPr>
        <p:txBody>
          <a:bodyPr/>
          <a:lstStyle>
            <a:lvl1pPr>
              <a:defRPr sz="1344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560320"/>
            <a:ext cx="9189720" cy="2706624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482" y="2560320"/>
            <a:ext cx="27020520" cy="27066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606347"/>
            <a:ext cx="43891200" cy="931204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661" y="5881421"/>
            <a:ext cx="33412176" cy="16898112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07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6784" y="24096269"/>
            <a:ext cx="32589216" cy="5120640"/>
          </a:xfrm>
        </p:spPr>
        <p:txBody>
          <a:bodyPr anchor="t">
            <a:normAutofit/>
          </a:bodyPr>
          <a:lstStyle>
            <a:lvl1pPr marL="0" indent="0">
              <a:buNone/>
              <a:defRPr sz="8640" b="0">
                <a:solidFill>
                  <a:schemeClr val="accent1">
                    <a:lumMod val="5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937205" y="30109370"/>
            <a:ext cx="9519514" cy="1752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3275" y="30109366"/>
            <a:ext cx="22779533" cy="1752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042538" y="11666990"/>
            <a:ext cx="4389120" cy="438912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8160" y="12041313"/>
            <a:ext cx="4277875" cy="3457594"/>
          </a:xfrm>
        </p:spPr>
        <p:txBody>
          <a:bodyPr/>
          <a:lstStyle>
            <a:lvl1pPr>
              <a:defRPr sz="1344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8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0533888"/>
            <a:ext cx="17556480" cy="19092672"/>
          </a:xfrm>
        </p:spPr>
        <p:txBody>
          <a:bodyPr/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02646" y="10533888"/>
            <a:ext cx="17556480" cy="19092672"/>
          </a:xfrm>
        </p:spPr>
        <p:txBody>
          <a:bodyPr/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9831629"/>
            <a:ext cx="17556480" cy="3072384"/>
          </a:xfrm>
        </p:spPr>
        <p:txBody>
          <a:bodyPr anchor="ctr">
            <a:normAutofit/>
          </a:bodyPr>
          <a:lstStyle>
            <a:lvl1pPr marL="0" indent="0">
              <a:buNone/>
              <a:defRPr sz="9600" b="1">
                <a:solidFill>
                  <a:schemeClr val="accent1">
                    <a:lumMod val="75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3167360"/>
            <a:ext cx="17556480" cy="15800832"/>
          </a:xfrm>
        </p:spPr>
        <p:txBody>
          <a:bodyPr/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39806" y="9831629"/>
            <a:ext cx="17556480" cy="3072384"/>
          </a:xfrm>
        </p:spPr>
        <p:txBody>
          <a:bodyPr anchor="ctr">
            <a:normAutofit/>
          </a:bodyPr>
          <a:lstStyle>
            <a:lvl1pPr marL="0" indent="0">
              <a:buNone/>
              <a:defRPr sz="9600" b="1">
                <a:solidFill>
                  <a:schemeClr val="accent1">
                    <a:lumMod val="75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39806" y="13167360"/>
            <a:ext cx="17556480" cy="15800832"/>
          </a:xfrm>
        </p:spPr>
        <p:txBody>
          <a:bodyPr/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893469" y="7"/>
            <a:ext cx="13997731" cy="32918395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8704" y="3291840"/>
            <a:ext cx="11521440" cy="8339328"/>
          </a:xfrm>
        </p:spPr>
        <p:txBody>
          <a:bodyPr anchor="b">
            <a:normAutofit/>
          </a:bodyPr>
          <a:lstStyle>
            <a:lvl1pPr>
              <a:defRPr sz="134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3291840"/>
            <a:ext cx="24162106" cy="24096269"/>
          </a:xfrm>
        </p:spPr>
        <p:txBody>
          <a:bodyPr/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8704" y="11631168"/>
            <a:ext cx="11521440" cy="15800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800"/>
              </a:spcBef>
              <a:buNone/>
              <a:defRPr sz="6480">
                <a:solidFill>
                  <a:schemeClr val="accent1">
                    <a:lumMod val="50000"/>
                  </a:schemeClr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908787" y="30025238"/>
            <a:ext cx="1887322" cy="188732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893469" y="7"/>
            <a:ext cx="13997731" cy="32918395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8704" y="3291840"/>
            <a:ext cx="11521440" cy="8339328"/>
          </a:xfrm>
        </p:spPr>
        <p:txBody>
          <a:bodyPr anchor="b">
            <a:normAutofit/>
          </a:bodyPr>
          <a:lstStyle>
            <a:lvl1pPr>
              <a:defRPr sz="134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29893464" cy="329184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8704" y="11631168"/>
            <a:ext cx="11521440" cy="15800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800"/>
              </a:spcBef>
              <a:buNone/>
              <a:defRPr sz="6480">
                <a:solidFill>
                  <a:schemeClr val="accent1">
                    <a:lumMod val="50000"/>
                  </a:schemeClr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908787" y="30025238"/>
            <a:ext cx="1887322" cy="188732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7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908787" y="30025238"/>
            <a:ext cx="1887322" cy="188732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0" y="2326234"/>
            <a:ext cx="37307520" cy="772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10182758"/>
            <a:ext cx="37307520" cy="1944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63367" y="30109370"/>
            <a:ext cx="1178478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fld id="{251F38EA-B09F-4C97-9264-D1353869D1EA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1840" y="30109370"/>
            <a:ext cx="2277953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b="0" i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20061" y="30109370"/>
            <a:ext cx="230428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 b="0" i="0" spc="-336" baseline="0">
                <a:solidFill>
                  <a:srgbClr val="FFFFFF"/>
                </a:solidFill>
                <a:latin typeface="Times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E02EB08-1E4C-415B-A48B-9D048B46E72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87646-50E6-443F-9223-0D755855C79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0160" b="0" i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" pitchFamily="2" charset="0"/>
          <a:ea typeface="+mj-ea"/>
          <a:cs typeface="+mj-cs"/>
        </a:defRPr>
      </a:lvl1pPr>
    </p:titleStyle>
    <p:bodyStyle>
      <a:lvl1pPr marL="877824" indent="-877824" algn="l" defTabSz="4389120" rtl="0" eaLnBrk="1" latinLnBrk="0" hangingPunct="1">
        <a:lnSpc>
          <a:spcPct val="90000"/>
        </a:lnSpc>
        <a:spcBef>
          <a:spcPts val="576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960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2194560" indent="-877824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86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3511296" indent="-877824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4828032" indent="-877824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6144768" indent="-877824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7680000" indent="-1097280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9120000" indent="-1097280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0560000" indent="-1097280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2000000" indent="-1097280" algn="l" defTabSz="4389120" rtl="0" eaLnBrk="1" latinLnBrk="0" hangingPunct="1">
        <a:lnSpc>
          <a:spcPct val="90000"/>
        </a:lnSpc>
        <a:spcBef>
          <a:spcPts val="1920"/>
        </a:spcBef>
        <a:spcAft>
          <a:spcPts val="96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4969565" y="1285194"/>
            <a:ext cx="28798447" cy="3005945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600" dirty="0">
                <a:solidFill>
                  <a:schemeClr val="bg1"/>
                </a:solidFill>
                <a:latin typeface="Times" pitchFamily="2" charset="0"/>
              </a:rPr>
              <a:t>Lung Cancer Burden In New Jersey, SEER Data Registry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000" dirty="0">
                <a:solidFill>
                  <a:schemeClr val="bg1"/>
                </a:solidFill>
                <a:latin typeface="Times" pitchFamily="2" charset="0"/>
              </a:rPr>
              <a:t>Palak Patel, DO; Amanda Dawson, MD; Ashley Aya, DO; Satish Tadepalli, MD; Shakumar Patel, MD; Premal Patel, MD;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000" dirty="0">
                <a:solidFill>
                  <a:schemeClr val="bg1"/>
                </a:solidFill>
                <a:latin typeface="Times" pitchFamily="2" charset="0"/>
              </a:rPr>
              <a:t>Pramil Cheriyath, MD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000" dirty="0">
                <a:solidFill>
                  <a:schemeClr val="bg1"/>
                </a:solidFill>
                <a:latin typeface="Times" pitchFamily="2" charset="0"/>
              </a:rPr>
              <a:t>Department of Internal Medicine, Hackensack Meridian Health Ocean Medical Center, Brick NJ </a:t>
            </a: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577573" y="5222187"/>
            <a:ext cx="11880298" cy="16419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Background/Purpose:</a:t>
            </a: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615134" y="19140794"/>
            <a:ext cx="11889956" cy="1537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Methods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563153" y="7362506"/>
            <a:ext cx="11880298" cy="102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is the second most common cancer in the US and accounted for 24% mortality among deaths caused by all other malignancies in year 2019.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 constitutes approximately 13 % of all cancers in the United States.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2012-2016, lung cancer was the 3rd most common cancer in New Jersey followed by breast and prostate cancer.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Jersey has one of highest numbers of cases nationwide; however, the data is sparse for lung cancer distribution in New Jersey.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objective of this study is to look at the trends and distribution of lung cancer in NJ using SEER Data.</a:t>
            </a: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615134" y="21356076"/>
            <a:ext cx="11880298" cy="961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obtained from the Surveillance, Epidemiology, and End Results Program of the National Cancer Institute.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SEER Program conducts survey regarding the incidence and survival rates derived from population-based cancer registries that covers about 30% of the population of the United States.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Prevalent cases of lung cancer in New Jersey from 2000-2016 were concluded and distributed according to race including Caucasians, African-Americans and others.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performed descriptive analysis of lung cancer in New Jersey in different races.</a:t>
            </a:r>
          </a:p>
        </p:txBody>
      </p:sp>
      <p:sp>
        <p:nvSpPr>
          <p:cNvPr id="29" name="Rectangle 229"/>
          <p:cNvSpPr>
            <a:spLocks noChangeArrowheads="1"/>
          </p:cNvSpPr>
          <p:nvPr/>
        </p:nvSpPr>
        <p:spPr bwMode="auto">
          <a:xfrm>
            <a:off x="13975335" y="5129057"/>
            <a:ext cx="13168313" cy="1641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Results</a:t>
            </a:r>
          </a:p>
        </p:txBody>
      </p:sp>
      <p:sp>
        <p:nvSpPr>
          <p:cNvPr id="32" name="Text Box 201"/>
          <p:cNvSpPr txBox="1">
            <a:spLocks noChangeArrowheads="1"/>
          </p:cNvSpPr>
          <p:nvPr/>
        </p:nvSpPr>
        <p:spPr bwMode="auto">
          <a:xfrm>
            <a:off x="14036974" y="15232322"/>
            <a:ext cx="13553216" cy="95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102,291 lung cancer cases were reported from year 2000-2016.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Caucasians (88,207) overall have a higher prevalence rate of lung cancer compared to African-American (11,321) and other races (2763).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predominance was noted in Caucasians (87.2). Male predominance was noted in African-American (11.64) and other races (3). Grade I staging was seen in Caucasian (8.84), African-American (0.7) and others. Grade II was seen in Caucasians (25.56), African-American (2.9) and others (0.8), Grade III was seen in Caucasians (45.26), African-American (6.1) and others (1.2). Grade IV was seen in Caucasians (6.9), African-American (0.9) and others (0.1)</a:t>
            </a:r>
          </a:p>
        </p:txBody>
      </p:sp>
      <p:sp>
        <p:nvSpPr>
          <p:cNvPr id="33" name="Rectangle 229"/>
          <p:cNvSpPr>
            <a:spLocks noChangeArrowheads="1"/>
          </p:cNvSpPr>
          <p:nvPr/>
        </p:nvSpPr>
        <p:spPr bwMode="auto">
          <a:xfrm>
            <a:off x="29246225" y="22402509"/>
            <a:ext cx="13168313" cy="1541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Conclusion</a:t>
            </a:r>
          </a:p>
        </p:txBody>
      </p:sp>
      <p:sp>
        <p:nvSpPr>
          <p:cNvPr id="34" name="Text Box 230"/>
          <p:cNvSpPr txBox="1">
            <a:spLocks noChangeArrowheads="1"/>
          </p:cNvSpPr>
          <p:nvPr/>
        </p:nvSpPr>
        <p:spPr bwMode="auto">
          <a:xfrm>
            <a:off x="29122074" y="24083060"/>
            <a:ext cx="13292463" cy="754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Caucasians have higher distribution of Lung cancer compared to African-American and other races.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5-year survival rate has improved in all races when compared to the survival rate seen a decade ago.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incidence of lung cancer in Caucasians in New Jersey could be due to high percent population of Caucasians in New Jersey.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is essential to validate our results and the significant factors, both environment and individual, that are responsible for this significance in survival rate.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F9041D3-C7CC-441B-956F-331527C7C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051195"/>
              </p:ext>
            </p:extLst>
          </p:nvPr>
        </p:nvGraphicFramePr>
        <p:xfrm>
          <a:off x="14121552" y="7029695"/>
          <a:ext cx="13022096" cy="700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D222497-31EA-4CA2-9F26-9EEE0B84E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26725"/>
              </p:ext>
            </p:extLst>
          </p:nvPr>
        </p:nvGraphicFramePr>
        <p:xfrm>
          <a:off x="28967824" y="5222187"/>
          <a:ext cx="13230825" cy="652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96BE617-7F9C-4188-AB07-B365D6AD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712" y="13877105"/>
            <a:ext cx="13230825" cy="7478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855826-74E9-44EC-A92A-48CDB1709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9234"/>
            <a:ext cx="4969565" cy="300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8AAA7-2166-4D00-ABB5-E1300B59F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0095" y="24830428"/>
            <a:ext cx="12506974" cy="6222791"/>
          </a:xfrm>
          <a:prstGeom prst="rect">
            <a:avLst/>
          </a:prstGeom>
          <a:gradFill>
            <a:gsLst>
              <a:gs pos="57000">
                <a:schemeClr val="bg1">
                  <a:tint val="84000"/>
                  <a:shade val="100000"/>
                  <a:hueMod val="130000"/>
                  <a:satMod val="150000"/>
                  <a:lumMod val="112000"/>
                  <a:alpha val="65000"/>
                </a:schemeClr>
              </a:gs>
              <a:gs pos="20000">
                <a:schemeClr val="bg1">
                  <a:lumMod val="85000"/>
                </a:schemeClr>
              </a:gs>
            </a:gsLst>
            <a:lin ang="5400000" scaled="0"/>
          </a:gra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7C8E0-3759-4FDE-9479-A2EDDD3CA343}"/>
              </a:ext>
            </a:extLst>
          </p:cNvPr>
          <p:cNvSpPr txBox="1"/>
          <p:nvPr/>
        </p:nvSpPr>
        <p:spPr>
          <a:xfrm>
            <a:off x="37292692" y="21894382"/>
            <a:ext cx="479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New Jersey State Cancer Registry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30908-13E7-481F-BE0A-D6BC8F4CA3C6}"/>
              </a:ext>
            </a:extLst>
          </p:cNvPr>
          <p:cNvSpPr txBox="1"/>
          <p:nvPr/>
        </p:nvSpPr>
        <p:spPr>
          <a:xfrm>
            <a:off x="13975335" y="14031993"/>
            <a:ext cx="1242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1: Bar chart showing gender and racial distribution in the study population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BB0E0-579A-4104-A0BE-A54BF830507C}"/>
              </a:ext>
            </a:extLst>
          </p:cNvPr>
          <p:cNvSpPr txBox="1"/>
          <p:nvPr/>
        </p:nvSpPr>
        <p:spPr>
          <a:xfrm>
            <a:off x="29225514" y="12236820"/>
            <a:ext cx="1286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3: Pie chart  showing  gender distribution among the study population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7018B-DF03-4236-8D30-050BE8012078}"/>
              </a:ext>
            </a:extLst>
          </p:cNvPr>
          <p:cNvSpPr txBox="1"/>
          <p:nvPr/>
        </p:nvSpPr>
        <p:spPr>
          <a:xfrm>
            <a:off x="29131732" y="21438015"/>
            <a:ext cx="1316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NJ lung cancer incidence rates by gender and race, 1979-2013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A735E-5DA3-41B7-81C9-B098BCC628EB}"/>
              </a:ext>
            </a:extLst>
          </p:cNvPr>
          <p:cNvSpPr txBox="1"/>
          <p:nvPr/>
        </p:nvSpPr>
        <p:spPr>
          <a:xfrm>
            <a:off x="14644976" y="31109986"/>
            <a:ext cx="1191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New Jersey map with county</a:t>
            </a:r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11794</TotalTime>
  <Words>552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Times New Roman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Microsoft Office User</cp:lastModifiedBy>
  <cp:revision>110</cp:revision>
  <dcterms:created xsi:type="dcterms:W3CDTF">2017-03-21T19:09:34Z</dcterms:created>
  <dcterms:modified xsi:type="dcterms:W3CDTF">2020-06-04T03:36:23Z</dcterms:modified>
</cp:coreProperties>
</file>