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590" autoAdjust="0"/>
    <p:restoredTop sz="94672"/>
  </p:normalViewPr>
  <p:slideViewPr>
    <p:cSldViewPr snapToGrid="0" snapToObjects="1">
      <p:cViewPr>
        <p:scale>
          <a:sx n="27" d="100"/>
          <a:sy n="27" d="100"/>
        </p:scale>
        <p:origin x="2088" y="216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b="0" i="0" dirty="0">
                <a:latin typeface="Times" pitchFamily="2" charset="0"/>
              </a:rPr>
              <a:t>Comorbidities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Sheet1!$C$39</c:f>
              <c:strCache>
                <c:ptCount val="1"/>
                <c:pt idx="0">
                  <c:v>Comorbidities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7D6-4B48-8FBB-8008AB4ED888}"/>
              </c:ext>
            </c:extLst>
          </c:dPt>
          <c:dPt>
            <c:idx val="1"/>
            <c:bubble3D val="0"/>
            <c:spPr>
              <a:solidFill>
                <a:schemeClr val="accent4">
                  <a:shade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7D6-4B48-8FBB-8008AB4ED888}"/>
              </c:ext>
            </c:extLst>
          </c:dPt>
          <c:dPt>
            <c:idx val="2"/>
            <c:bubble3D val="0"/>
            <c:spPr>
              <a:solidFill>
                <a:schemeClr val="accent4">
                  <a:shade val="9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7D6-4B48-8FBB-8008AB4ED888}"/>
              </c:ext>
            </c:extLst>
          </c:dPt>
          <c:dPt>
            <c:idx val="3"/>
            <c:bubble3D val="0"/>
            <c:spPr>
              <a:solidFill>
                <a:schemeClr val="accent4">
                  <a:tint val="9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7D6-4B48-8FBB-8008AB4ED888}"/>
              </c:ext>
            </c:extLst>
          </c:dPt>
          <c:dPt>
            <c:idx val="4"/>
            <c:bubble3D val="0"/>
            <c:spPr>
              <a:solidFill>
                <a:schemeClr val="accent4">
                  <a:tint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7D6-4B48-8FBB-8008AB4ED888}"/>
              </c:ext>
            </c:extLst>
          </c:dPt>
          <c:dPt>
            <c:idx val="5"/>
            <c:bubble3D val="0"/>
            <c:spPr>
              <a:solidFill>
                <a:schemeClr val="accent4">
                  <a:tint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57D6-4B48-8FBB-8008AB4ED88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lt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Sheet1!$B$40:$B$45</c:f>
              <c:strCache>
                <c:ptCount val="6"/>
                <c:pt idx="0">
                  <c:v>CHF</c:v>
                </c:pt>
                <c:pt idx="1">
                  <c:v>Valvular Disease</c:v>
                </c:pt>
                <c:pt idx="2">
                  <c:v>PVD</c:v>
                </c:pt>
                <c:pt idx="3">
                  <c:v>Chronic Lung Disease</c:v>
                </c:pt>
                <c:pt idx="4">
                  <c:v>DM with Complications</c:v>
                </c:pt>
                <c:pt idx="5">
                  <c:v>Renal Failure</c:v>
                </c:pt>
              </c:strCache>
            </c:strRef>
          </c:cat>
          <c:val>
            <c:numRef>
              <c:f>Sheet1!$C$40:$C$45</c:f>
              <c:numCache>
                <c:formatCode>0.00%</c:formatCode>
                <c:ptCount val="6"/>
                <c:pt idx="0">
                  <c:v>0.39</c:v>
                </c:pt>
                <c:pt idx="1">
                  <c:v>0.22</c:v>
                </c:pt>
                <c:pt idx="2">
                  <c:v>0.14799999999999999</c:v>
                </c:pt>
                <c:pt idx="3" formatCode="0%">
                  <c:v>0.16</c:v>
                </c:pt>
                <c:pt idx="4" formatCode="0%">
                  <c:v>0.13</c:v>
                </c:pt>
                <c:pt idx="5" formatCode="0%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7D6-4B48-8FBB-8008AB4ED88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93614139530878"/>
          <c:y val="8.5541066059914656E-2"/>
          <c:w val="0.77888917334933805"/>
          <c:h val="0.467575113923571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Sheet1!$C$24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Sheet1!$B$25:$B$32</c:f>
              <c:strCache>
                <c:ptCount val="8"/>
                <c:pt idx="1">
                  <c:v>Male</c:v>
                </c:pt>
                <c:pt idx="2">
                  <c:v>Female</c:v>
                </c:pt>
                <c:pt idx="3">
                  <c:v>Caucasians</c:v>
                </c:pt>
                <c:pt idx="4">
                  <c:v>African-American</c:v>
                </c:pt>
                <c:pt idx="5">
                  <c:v>Hispanic</c:v>
                </c:pt>
                <c:pt idx="6">
                  <c:v>Asian</c:v>
                </c:pt>
                <c:pt idx="7">
                  <c:v>Native-American</c:v>
                </c:pt>
              </c:strCache>
            </c:strRef>
          </c:cat>
          <c:val>
            <c:numRef>
              <c:f>Sheet1!$C$25:$C$32</c:f>
              <c:numCache>
                <c:formatCode>#,##0</c:formatCode>
                <c:ptCount val="8"/>
                <c:pt idx="1">
                  <c:v>3620</c:v>
                </c:pt>
                <c:pt idx="2">
                  <c:v>1820</c:v>
                </c:pt>
                <c:pt idx="3">
                  <c:v>3955</c:v>
                </c:pt>
                <c:pt idx="4" formatCode="General">
                  <c:v>620</c:v>
                </c:pt>
                <c:pt idx="5" formatCode="General">
                  <c:v>445</c:v>
                </c:pt>
                <c:pt idx="6" formatCode="General">
                  <c:v>100</c:v>
                </c:pt>
                <c:pt idx="7" formatCode="General">
                  <c:v>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33-488A-A460-FB76209560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6001407"/>
        <c:axId val="1188444559"/>
      </c:barChart>
      <c:catAx>
        <c:axId val="1186001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188444559"/>
        <c:crosses val="autoZero"/>
        <c:auto val="1"/>
        <c:lblAlgn val="ctr"/>
        <c:lblOffset val="100"/>
        <c:noMultiLvlLbl val="0"/>
      </c:catAx>
      <c:valAx>
        <c:axId val="1188444559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1860014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anchor="t" anchorCtr="0"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b="0" i="0" dirty="0">
                <a:latin typeface="Times" pitchFamily="2" charset="0"/>
              </a:rPr>
              <a:t>IE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40773291098617487"/>
          <c:y val="0"/>
          <c:w val="0.58208264171100421"/>
          <c:h val="0.8745199827849754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Sheet1!$C$33</c:f>
              <c:strCache>
                <c:ptCount val="1"/>
                <c:pt idx="0">
                  <c:v>IE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Sheet1!$B$34</c:f>
              <c:strCache>
                <c:ptCount val="1"/>
                <c:pt idx="0">
                  <c:v>Length of Stay (Days)</c:v>
                </c:pt>
              </c:strCache>
            </c:strRef>
          </c:cat>
          <c:val>
            <c:numRef>
              <c:f>Sheet1!$C$34</c:f>
              <c:numCache>
                <c:formatCode>General</c:formatCode>
                <c:ptCount val="1"/>
                <c:pt idx="0">
                  <c:v>13.6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90-40D7-B8DB-D7DFAEDF63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67998319"/>
        <c:axId val="967431647"/>
      </c:barChart>
      <c:catAx>
        <c:axId val="9679983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67431647"/>
        <c:crosses val="autoZero"/>
        <c:auto val="1"/>
        <c:lblAlgn val="ctr"/>
        <c:lblOffset val="100"/>
        <c:noMultiLvlLbl val="0"/>
      </c:catAx>
      <c:valAx>
        <c:axId val="9674316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67998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40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80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b="0" i="0" dirty="0">
                <a:latin typeface="Times" pitchFamily="2" charset="0"/>
              </a:rPr>
              <a:t>IE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8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Sheet1!$C$37</c:f>
              <c:strCache>
                <c:ptCount val="1"/>
                <c:pt idx="0">
                  <c:v>IE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Sheet1!$B$38</c:f>
              <c:strCache>
                <c:ptCount val="1"/>
                <c:pt idx="0">
                  <c:v>In-Hospital Mortality</c:v>
                </c:pt>
              </c:strCache>
            </c:strRef>
          </c:cat>
          <c:val>
            <c:numRef>
              <c:f>Sheet1!$C$38</c:f>
              <c:numCache>
                <c:formatCode>0.00%</c:formatCode>
                <c:ptCount val="1"/>
                <c:pt idx="0">
                  <c:v>0.109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B9-48F5-BFC8-0614584063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87987631"/>
        <c:axId val="1389103823"/>
      </c:barChart>
      <c:catAx>
        <c:axId val="11879876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389103823"/>
        <c:crosses val="autoZero"/>
        <c:auto val="1"/>
        <c:lblAlgn val="ctr"/>
        <c:lblOffset val="100"/>
        <c:noMultiLvlLbl val="0"/>
      </c:catAx>
      <c:valAx>
        <c:axId val="13891038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1879876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0.30139</cdr:x>
      <cdr:y>0.06134</cdr:y>
    </cdr:from>
    <cdr:to>
      <cdr:x>0.75</cdr:x>
      <cdr:y>0.09838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A8D4580-A355-4307-B949-80B05D9AB168}"/>
            </a:ext>
          </a:extLst>
        </cdr:cNvPr>
        <cdr:cNvSpPr txBox="1"/>
      </cdr:nvSpPr>
      <cdr:spPr>
        <a:xfrm xmlns:a="http://schemas.openxmlformats.org/drawingml/2006/main">
          <a:off x="1377950" y="168275"/>
          <a:ext cx="2051050" cy="101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>
            <a:latin typeface="Times" pitchFamily="2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5290752" y="11456371"/>
            <a:ext cx="33309696" cy="7900416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16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2703" y="20892211"/>
            <a:ext cx="24485803" cy="595149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91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194560" indent="0" algn="ctr">
              <a:buNone/>
              <a:defRPr sz="912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47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0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151203" y="4498848"/>
            <a:ext cx="5059037" cy="239207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09021" y="4498848"/>
            <a:ext cx="22637635" cy="2392070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8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3643-1408-F849-97EB-1DBBD129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2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310835" y="11456371"/>
            <a:ext cx="33313421" cy="7900416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16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2703" y="20891832"/>
            <a:ext cx="24485803" cy="6072394"/>
          </a:xfrm>
        </p:spPr>
        <p:txBody>
          <a:bodyPr anchor="t" anchorCtr="1">
            <a:normAutofit/>
          </a:bodyPr>
          <a:lstStyle>
            <a:lvl1pPr marL="0" indent="0">
              <a:buNone/>
              <a:defRPr sz="9120">
                <a:solidFill>
                  <a:schemeClr val="tx1"/>
                </a:solidFill>
              </a:defRPr>
            </a:lvl1pPr>
            <a:lvl2pPr marL="2194560" indent="0">
              <a:buNone/>
              <a:defRPr sz="912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3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90750" y="12662611"/>
            <a:ext cx="15782510" cy="148895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17938" y="12662611"/>
            <a:ext cx="15794477" cy="148895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6/4/20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74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0747" y="11104485"/>
            <a:ext cx="15782515" cy="3379618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9120" b="0" cap="all" spc="48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2194560" indent="0">
              <a:buNone/>
              <a:defRPr sz="912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0747" y="15087600"/>
            <a:ext cx="15782515" cy="12464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817938" y="15087600"/>
            <a:ext cx="15794477" cy="1246452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2817938" y="11104485"/>
            <a:ext cx="15794477" cy="3379618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9120" b="0" cap="all" spc="48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2194560" indent="0">
              <a:buNone/>
              <a:defRPr sz="912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57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3643-1408-F849-97EB-1DBBD129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2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21945600" cy="3291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3075375" y="10770381"/>
            <a:ext cx="15794851" cy="5479186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008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49888" y="3862426"/>
            <a:ext cx="17337024" cy="25193549"/>
          </a:xfrm>
        </p:spPr>
        <p:txBody>
          <a:bodyPr>
            <a:normAutofit/>
          </a:bodyPr>
          <a:lstStyle>
            <a:lvl1pPr>
              <a:defRPr sz="9120">
                <a:solidFill>
                  <a:schemeClr val="tx1"/>
                </a:solidFill>
              </a:defRPr>
            </a:lvl1pPr>
            <a:lvl2pPr>
              <a:defRPr sz="7680">
                <a:solidFill>
                  <a:schemeClr val="tx1"/>
                </a:solidFill>
              </a:defRPr>
            </a:lvl2pPr>
            <a:lvl3pPr>
              <a:defRPr sz="7680">
                <a:solidFill>
                  <a:schemeClr val="tx1"/>
                </a:solidFill>
              </a:defRPr>
            </a:lvl3pPr>
            <a:lvl4pPr>
              <a:defRPr sz="7680">
                <a:solidFill>
                  <a:schemeClr val="tx1"/>
                </a:solidFill>
              </a:defRPr>
            </a:lvl4pPr>
            <a:lvl5pPr>
              <a:defRPr sz="7680">
                <a:solidFill>
                  <a:schemeClr val="tx1"/>
                </a:solidFill>
              </a:defRPr>
            </a:lvl5pPr>
            <a:lvl6pPr>
              <a:defRPr sz="7680"/>
            </a:lvl6pPr>
            <a:lvl7pPr>
              <a:defRPr sz="7680"/>
            </a:lvl7pPr>
            <a:lvl8pPr>
              <a:defRPr sz="7680"/>
            </a:lvl8pPr>
            <a:lvl9pPr>
              <a:defRPr sz="76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2232" y="17039606"/>
            <a:ext cx="13661136" cy="10531373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7200">
                <a:solidFill>
                  <a:srgbClr val="FFFFFF"/>
                </a:solidFill>
              </a:defRPr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6/4/20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075375" y="29933798"/>
            <a:ext cx="18270710" cy="1536192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" y="0"/>
            <a:ext cx="21945595" cy="3291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3072384" y="10770374"/>
            <a:ext cx="15800832" cy="54864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1008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945603" y="-202426"/>
            <a:ext cx="21967550" cy="329184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1536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2232" y="17039613"/>
            <a:ext cx="13661136" cy="1053137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7200">
                <a:solidFill>
                  <a:srgbClr val="FFFFFF"/>
                </a:solidFill>
              </a:defRPr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6/4/20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072384" y="29933798"/>
            <a:ext cx="18258739" cy="1536192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5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38000">
              <a:schemeClr val="bg1">
                <a:lumMod val="85000"/>
              </a:schemeClr>
            </a:gs>
            <a:gs pos="65000">
              <a:schemeClr val="bg1">
                <a:lumMod val="8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7709018" y="4630522"/>
            <a:ext cx="28501224" cy="570585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09018" y="12662619"/>
            <a:ext cx="28501224" cy="14889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698926" y="29946317"/>
            <a:ext cx="9913488" cy="15550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 b="0" i="0">
                <a:solidFill>
                  <a:schemeClr val="tx1">
                    <a:alpha val="70000"/>
                  </a:schemeClr>
                </a:solidFill>
                <a:latin typeface="Times" pitchFamily="2" charset="0"/>
              </a:defRPr>
            </a:lvl1pPr>
          </a:lstStyle>
          <a:p>
            <a:fld id="{1160EA64-D806-43AC-9DF2-F8C432F32B4C}" type="datetimeFigureOut">
              <a:rPr lang="en-US" smtClean="0"/>
              <a:pPr/>
              <a:t>6/4/20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90747" y="29933798"/>
            <a:ext cx="21871987" cy="15361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 b="0" i="0">
                <a:solidFill>
                  <a:schemeClr val="tx1">
                    <a:alpha val="70000"/>
                  </a:schemeClr>
                </a:solidFill>
                <a:latin typeface="Times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552538" y="29846016"/>
            <a:ext cx="1755648" cy="1755648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5280" b="0" i="0" spc="0" baseline="0">
                <a:solidFill>
                  <a:srgbClr val="FFFFFF"/>
                </a:solidFill>
                <a:latin typeface="Times" pitchFamily="2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9A91079-41A6-4FBB-8DBF-7E4D14C75F2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" y="-1"/>
            <a:ext cx="43929300" cy="12810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DCC765-E2DC-44CD-A162-CEDC8675B45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7580" y="1716457"/>
            <a:ext cx="9098280" cy="278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4389120" rtl="0" eaLnBrk="1" latinLnBrk="0" hangingPunct="1">
        <a:lnSpc>
          <a:spcPct val="90000"/>
        </a:lnSpc>
        <a:spcBef>
          <a:spcPct val="0"/>
        </a:spcBef>
        <a:buNone/>
        <a:defRPr sz="12480" b="0" i="0" kern="1200" cap="all" spc="960" baseline="0">
          <a:solidFill>
            <a:srgbClr val="262626"/>
          </a:solidFill>
          <a:latin typeface="Times" pitchFamily="2" charset="0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100000"/>
        </a:lnSpc>
        <a:spcBef>
          <a:spcPts val="4800"/>
        </a:spcBef>
        <a:buClr>
          <a:schemeClr val="accent2"/>
        </a:buClr>
        <a:buFont typeface="Arial" panose="020B0604020202020204" pitchFamily="34" charset="0"/>
        <a:buChar char="•"/>
        <a:defRPr sz="8640" b="0" i="0" kern="1200">
          <a:solidFill>
            <a:schemeClr val="tx1">
              <a:lumMod val="85000"/>
              <a:lumOff val="15000"/>
            </a:schemeClr>
          </a:solidFill>
          <a:latin typeface="Times" pitchFamily="2" charset="0"/>
          <a:ea typeface="+mn-ea"/>
          <a:cs typeface="+mn-cs"/>
        </a:defRPr>
      </a:lvl1pPr>
      <a:lvl2pPr marL="2194560" indent="-1097280" algn="l" defTabSz="4389120" rtl="0" eaLnBrk="1" latinLnBrk="0" hangingPunct="1">
        <a:lnSpc>
          <a:spcPct val="100000"/>
        </a:lnSpc>
        <a:spcBef>
          <a:spcPts val="4800"/>
        </a:spcBef>
        <a:buClr>
          <a:schemeClr val="accent2"/>
        </a:buClr>
        <a:buFont typeface="Arial" panose="020B0604020202020204" pitchFamily="34" charset="0"/>
        <a:buChar char="•"/>
        <a:defRPr sz="7680" b="0" i="0" kern="1200">
          <a:solidFill>
            <a:schemeClr val="tx1">
              <a:lumMod val="85000"/>
              <a:lumOff val="15000"/>
            </a:schemeClr>
          </a:solidFill>
          <a:latin typeface="Times" pitchFamily="2" charset="0"/>
          <a:ea typeface="+mn-ea"/>
          <a:cs typeface="+mn-cs"/>
        </a:defRPr>
      </a:lvl2pPr>
      <a:lvl3pPr marL="3291840" indent="-1097280" algn="l" defTabSz="4389120" rtl="0" eaLnBrk="1" latinLnBrk="0" hangingPunct="1">
        <a:lnSpc>
          <a:spcPct val="100000"/>
        </a:lnSpc>
        <a:spcBef>
          <a:spcPts val="4800"/>
        </a:spcBef>
        <a:buClr>
          <a:schemeClr val="accent2"/>
        </a:buClr>
        <a:buFont typeface="Arial" panose="020B0604020202020204" pitchFamily="34" charset="0"/>
        <a:buChar char="•"/>
        <a:defRPr sz="7680" b="0" i="0" kern="1200">
          <a:solidFill>
            <a:schemeClr val="tx1">
              <a:lumMod val="85000"/>
              <a:lumOff val="15000"/>
            </a:schemeClr>
          </a:solidFill>
          <a:latin typeface="Times" pitchFamily="2" charset="0"/>
          <a:ea typeface="+mn-ea"/>
          <a:cs typeface="+mn-cs"/>
        </a:defRPr>
      </a:lvl3pPr>
      <a:lvl4pPr marL="4389120" indent="-1097280" algn="l" defTabSz="4389120" rtl="0" eaLnBrk="1" latinLnBrk="0" hangingPunct="1">
        <a:lnSpc>
          <a:spcPct val="100000"/>
        </a:lnSpc>
        <a:spcBef>
          <a:spcPts val="4800"/>
        </a:spcBef>
        <a:buClr>
          <a:schemeClr val="accent2"/>
        </a:buClr>
        <a:buFont typeface="Arial" panose="020B0604020202020204" pitchFamily="34" charset="0"/>
        <a:buChar char="•"/>
        <a:defRPr sz="7680" b="0" i="0" kern="1200">
          <a:solidFill>
            <a:schemeClr val="tx1">
              <a:lumMod val="85000"/>
              <a:lumOff val="15000"/>
            </a:schemeClr>
          </a:solidFill>
          <a:latin typeface="Times" pitchFamily="2" charset="0"/>
          <a:ea typeface="+mn-ea"/>
          <a:cs typeface="+mn-cs"/>
        </a:defRPr>
      </a:lvl4pPr>
      <a:lvl5pPr marL="5486400" indent="-1097280" algn="l" defTabSz="4389120" rtl="0" eaLnBrk="1" latinLnBrk="0" hangingPunct="1">
        <a:lnSpc>
          <a:spcPct val="100000"/>
        </a:lnSpc>
        <a:spcBef>
          <a:spcPts val="4800"/>
        </a:spcBef>
        <a:buClr>
          <a:schemeClr val="accent2"/>
        </a:buClr>
        <a:buFont typeface="Arial" panose="020B0604020202020204" pitchFamily="34" charset="0"/>
        <a:buChar char="•"/>
        <a:defRPr sz="7680" b="0" i="0" kern="1200">
          <a:solidFill>
            <a:schemeClr val="tx1">
              <a:lumMod val="85000"/>
              <a:lumOff val="15000"/>
            </a:schemeClr>
          </a:solidFill>
          <a:latin typeface="Times" pitchFamily="2" charset="0"/>
          <a:ea typeface="+mn-ea"/>
          <a:cs typeface="+mn-cs"/>
        </a:defRPr>
      </a:lvl5pPr>
      <a:lvl6pPr marL="6309360" indent="-1097280" algn="l" defTabSz="4389120" rtl="0" eaLnBrk="1" latinLnBrk="0" hangingPunct="1">
        <a:lnSpc>
          <a:spcPct val="100000"/>
        </a:lnSpc>
        <a:spcBef>
          <a:spcPts val="4800"/>
        </a:spcBef>
        <a:buClr>
          <a:schemeClr val="accent2"/>
        </a:buClr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1097280" algn="l" defTabSz="4389120" rtl="0" eaLnBrk="1" latinLnBrk="0" hangingPunct="1">
        <a:lnSpc>
          <a:spcPct val="100000"/>
        </a:lnSpc>
        <a:spcBef>
          <a:spcPts val="4800"/>
        </a:spcBef>
        <a:buClr>
          <a:schemeClr val="accent2"/>
        </a:buClr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7pPr>
      <a:lvl8pPr marL="7955280" indent="-1097280" algn="l" defTabSz="4389120" rtl="0" eaLnBrk="1" latinLnBrk="0" hangingPunct="1">
        <a:lnSpc>
          <a:spcPct val="100000"/>
        </a:lnSpc>
        <a:spcBef>
          <a:spcPts val="4800"/>
        </a:spcBef>
        <a:buClr>
          <a:schemeClr val="accent2"/>
        </a:buClr>
        <a:buFont typeface="Arial" panose="020B0604020202020204" pitchFamily="34" charset="0"/>
        <a:buChar char="•"/>
        <a:defRPr sz="768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8778240" indent="-1097280" algn="l" defTabSz="4389120" rtl="0" eaLnBrk="1" latinLnBrk="0" hangingPunct="1">
        <a:lnSpc>
          <a:spcPct val="100000"/>
        </a:lnSpc>
        <a:spcBef>
          <a:spcPts val="4800"/>
        </a:spcBef>
        <a:buClr>
          <a:schemeClr val="accent2"/>
        </a:buClr>
        <a:buFont typeface="Arial" panose="020B0604020202020204" pitchFamily="34" charset="0"/>
        <a:buChar char="•"/>
        <a:defRPr sz="768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hart" Target="../charts/chart2.xml"/><Relationship Id="rId7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38000">
              <a:schemeClr val="bg1"/>
            </a:gs>
            <a:gs pos="6500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5"/>
          <p:cNvSpPr>
            <a:spLocks noChangeArrowheads="1"/>
          </p:cNvSpPr>
          <p:nvPr/>
        </p:nvSpPr>
        <p:spPr bwMode="auto">
          <a:xfrm>
            <a:off x="987132" y="5321815"/>
            <a:ext cx="11257874" cy="132656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5400" b="0" dirty="0">
                <a:solidFill>
                  <a:schemeClr val="bg1"/>
                </a:solidFill>
                <a:latin typeface="Times" pitchFamily="2" charset="0"/>
              </a:rPr>
              <a:t>Background</a:t>
            </a:r>
          </a:p>
        </p:txBody>
      </p:sp>
      <p:sp>
        <p:nvSpPr>
          <p:cNvPr id="6" name="Rectangle 197"/>
          <p:cNvSpPr>
            <a:spLocks noChangeArrowheads="1"/>
          </p:cNvSpPr>
          <p:nvPr/>
        </p:nvSpPr>
        <p:spPr bwMode="auto">
          <a:xfrm>
            <a:off x="881904" y="11833505"/>
            <a:ext cx="11363103" cy="132656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5400" b="0" dirty="0">
                <a:solidFill>
                  <a:schemeClr val="bg1"/>
                </a:solidFill>
                <a:latin typeface="Times" pitchFamily="2" charset="0"/>
              </a:rPr>
              <a:t>Methods</a:t>
            </a:r>
          </a:p>
        </p:txBody>
      </p:sp>
      <p:sp>
        <p:nvSpPr>
          <p:cNvPr id="9" name="Text Box 201"/>
          <p:cNvSpPr txBox="1">
            <a:spLocks noChangeArrowheads="1"/>
          </p:cNvSpPr>
          <p:nvPr/>
        </p:nvSpPr>
        <p:spPr bwMode="auto">
          <a:xfrm>
            <a:off x="987132" y="7446472"/>
            <a:ext cx="11257875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 algn="just"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Our objective of the study is to discuss the outcomes of Infective Endocarditis (IE) among the patients with nosocomial infection of Enterococcal Bacteremia (EB) using ICD-10 CM codes from the most recent national database.</a:t>
            </a:r>
          </a:p>
        </p:txBody>
      </p:sp>
      <p:sp>
        <p:nvSpPr>
          <p:cNvPr id="10" name="Text Box 202"/>
          <p:cNvSpPr txBox="1">
            <a:spLocks noChangeArrowheads="1"/>
          </p:cNvSpPr>
          <p:nvPr/>
        </p:nvSpPr>
        <p:spPr bwMode="auto">
          <a:xfrm>
            <a:off x="763151" y="13557082"/>
            <a:ext cx="11481857" cy="10602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lvl1pPr marL="457200" indent="-4572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We conducted a retrospective cohort study using publicly accessible National Inpatient Sample (NIS) database from October 2015 to December 2017. 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The NIS is a large publicly available all-payer inpatient healthcare database designed to produce U.S. regional and national estimates of inpatient utilization, access, charges, quality, and outcomes.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Adult patients (&gt;/=18), who developed Enterococcal Bacteremia were included in the study. 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SAS 9.4 was used for univariate and multivariate analyses.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SAS is a statistical software suite developed by SAS Institute for data management, advanced analytics, multivariate analysis, business intelligence, criminal investigation, and predictive analytics.  </a:t>
            </a:r>
          </a:p>
        </p:txBody>
      </p:sp>
      <p:sp>
        <p:nvSpPr>
          <p:cNvPr id="29" name="Rectangle 229"/>
          <p:cNvSpPr>
            <a:spLocks noChangeArrowheads="1"/>
          </p:cNvSpPr>
          <p:nvPr/>
        </p:nvSpPr>
        <p:spPr bwMode="auto">
          <a:xfrm>
            <a:off x="14035183" y="5353507"/>
            <a:ext cx="13168313" cy="1263175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5400" b="0" dirty="0">
                <a:solidFill>
                  <a:schemeClr val="bg1"/>
                </a:solidFill>
                <a:latin typeface="Times" pitchFamily="2" charset="0"/>
              </a:rPr>
              <a:t>Results</a:t>
            </a:r>
          </a:p>
        </p:txBody>
      </p:sp>
      <p:sp>
        <p:nvSpPr>
          <p:cNvPr id="32" name="Text Box 201"/>
          <p:cNvSpPr txBox="1">
            <a:spLocks noChangeArrowheads="1"/>
          </p:cNvSpPr>
          <p:nvPr/>
        </p:nvSpPr>
        <p:spPr bwMode="auto">
          <a:xfrm>
            <a:off x="14035179" y="13572321"/>
            <a:ext cx="13168314" cy="8710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 algn="just"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There was a total of 75,465 patients included in study who developed EB. Among them, 5440 (7.21%) patients with IE. </a:t>
            </a:r>
          </a:p>
          <a:p>
            <a:pPr marL="571500" indent="-571500" algn="just"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The majority of them were suffering from congestive heart failure (39.0%), renal failure (32%), valvular disease (22.0%), and peripheral vascular disease (14.8%).</a:t>
            </a:r>
          </a:p>
          <a:p>
            <a:pPr marL="571500" indent="-571500" algn="just"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In-hospital mortality was 13.7% (p&lt;0.0001), which was most likely due to the underlying co-morbidities, with an average length of stay of 15.8 (7 - 18) days and economic burden 48,850.3 (16,104 - 54410) USD in compare to patients without IE have in-hospital mortality 10.9%, average length of stay 13.6 (5-15) days and economic burden 49,638 (11009-36665) USD. </a:t>
            </a:r>
          </a:p>
          <a:p>
            <a:pPr marL="571500" indent="-571500" algn="just"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Age adjusted mortality among the patients with Infective Endocarditis is 1.2 (1.07-1.28).</a:t>
            </a:r>
          </a:p>
        </p:txBody>
      </p:sp>
      <p:sp>
        <p:nvSpPr>
          <p:cNvPr id="33" name="Rectangle 229"/>
          <p:cNvSpPr>
            <a:spLocks noChangeArrowheads="1"/>
          </p:cNvSpPr>
          <p:nvPr/>
        </p:nvSpPr>
        <p:spPr bwMode="auto">
          <a:xfrm>
            <a:off x="29046215" y="25892795"/>
            <a:ext cx="12725582" cy="108221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5400" b="0" dirty="0">
                <a:solidFill>
                  <a:schemeClr val="bg1"/>
                </a:solidFill>
                <a:latin typeface="Times" pitchFamily="2" charset="0"/>
              </a:rPr>
              <a:t>Conclusion</a:t>
            </a:r>
          </a:p>
        </p:txBody>
      </p:sp>
      <p:sp>
        <p:nvSpPr>
          <p:cNvPr id="34" name="Text Box 230"/>
          <p:cNvSpPr txBox="1">
            <a:spLocks noChangeArrowheads="1"/>
          </p:cNvSpPr>
          <p:nvPr/>
        </p:nvSpPr>
        <p:spPr bwMode="auto">
          <a:xfrm>
            <a:off x="29076598" y="27405815"/>
            <a:ext cx="1272558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/>
            <a:r>
              <a:rPr lang="en-US" altLang="en-US" sz="4000" b="0" dirty="0">
                <a:latin typeface="Times" pitchFamily="2" charset="0"/>
              </a:rPr>
              <a:t>Based on the results from our study, we found that patients with enterococcus bacteremia screened for infective endocarditis led to decrease the in-hospital mortality, length of stay and economic burden.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21FDE30-68B0-4760-BE6E-C1256E6C74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0046435"/>
              </p:ext>
            </p:extLst>
          </p:nvPr>
        </p:nvGraphicFramePr>
        <p:xfrm>
          <a:off x="28993674" y="5400735"/>
          <a:ext cx="12891431" cy="9174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0322454-1FAD-4F87-A31B-7311C5FC11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8905940"/>
              </p:ext>
            </p:extLst>
          </p:nvPr>
        </p:nvGraphicFramePr>
        <p:xfrm>
          <a:off x="14035179" y="22967884"/>
          <a:ext cx="13168314" cy="6109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422BECB-F2A9-42BF-B064-DDB4D260CA4D}"/>
              </a:ext>
            </a:extLst>
          </p:cNvPr>
          <p:cNvSpPr txBox="1"/>
          <p:nvPr/>
        </p:nvSpPr>
        <p:spPr>
          <a:xfrm>
            <a:off x="14064676" y="29698750"/>
            <a:ext cx="1219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" pitchFamily="2" charset="0"/>
                <a:cs typeface="Arial" panose="020B0604020202020204" pitchFamily="34" charset="0"/>
              </a:rPr>
              <a:t>Figure 3: Bar diagram showing  gender &amp; race distribution in the study population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57C9877A-D179-4707-9757-3F4DD0F76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3023598"/>
              </p:ext>
            </p:extLst>
          </p:nvPr>
        </p:nvGraphicFramePr>
        <p:xfrm>
          <a:off x="29046215" y="16504361"/>
          <a:ext cx="12838890" cy="2845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2FFEACF2-D78B-45E9-9FDC-57656F1557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5301972"/>
              </p:ext>
            </p:extLst>
          </p:nvPr>
        </p:nvGraphicFramePr>
        <p:xfrm>
          <a:off x="29167350" y="20854182"/>
          <a:ext cx="12717755" cy="3512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4D428B-2C85-4CDD-8B32-B0286A8B3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062434"/>
              </p:ext>
            </p:extLst>
          </p:nvPr>
        </p:nvGraphicFramePr>
        <p:xfrm>
          <a:off x="14035182" y="6762983"/>
          <a:ext cx="13168313" cy="55190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8184">
                  <a:extLst>
                    <a:ext uri="{9D8B030D-6E8A-4147-A177-3AD203B41FA5}">
                      <a16:colId xmlns:a16="http://schemas.microsoft.com/office/drawing/2014/main" val="710714816"/>
                    </a:ext>
                  </a:extLst>
                </a:gridCol>
                <a:gridCol w="3248184">
                  <a:extLst>
                    <a:ext uri="{9D8B030D-6E8A-4147-A177-3AD203B41FA5}">
                      <a16:colId xmlns:a16="http://schemas.microsoft.com/office/drawing/2014/main" val="3451467145"/>
                    </a:ext>
                  </a:extLst>
                </a:gridCol>
                <a:gridCol w="3423761">
                  <a:extLst>
                    <a:ext uri="{9D8B030D-6E8A-4147-A177-3AD203B41FA5}">
                      <a16:colId xmlns:a16="http://schemas.microsoft.com/office/drawing/2014/main" val="272419797"/>
                    </a:ext>
                  </a:extLst>
                </a:gridCol>
                <a:gridCol w="3248184">
                  <a:extLst>
                    <a:ext uri="{9D8B030D-6E8A-4147-A177-3AD203B41FA5}">
                      <a16:colId xmlns:a16="http://schemas.microsoft.com/office/drawing/2014/main" val="2066102807"/>
                    </a:ext>
                  </a:extLst>
                </a:gridCol>
              </a:tblGrid>
              <a:tr h="73671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Infective Endocarditis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  <a:alpha val="4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57464"/>
                  </a:ext>
                </a:extLst>
              </a:tr>
              <a:tr h="84280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Demographics (Number of Patients)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  <a:alpha val="4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Comorbidities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%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  <a:alpha val="4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191089"/>
                  </a:ext>
                </a:extLst>
              </a:tr>
              <a:tr h="4627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Male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3,620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CHF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39.00%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  <a:alpha val="4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466282"/>
                  </a:ext>
                </a:extLst>
              </a:tr>
              <a:tr h="4627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Female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1,820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Valvular Disease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22.00%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  <a:alpha val="4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911772"/>
                  </a:ext>
                </a:extLst>
              </a:tr>
              <a:tr h="4627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Caucasians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3,955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PVD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14.80%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  <a:alpha val="4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446151"/>
                  </a:ext>
                </a:extLst>
              </a:tr>
              <a:tr h="919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African-American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620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Chronic Lung Disease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16%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  <a:alpha val="4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138265"/>
                  </a:ext>
                </a:extLst>
              </a:tr>
              <a:tr h="919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Hispanic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445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DM with Complications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13%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  <a:alpha val="4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176679"/>
                  </a:ext>
                </a:extLst>
              </a:tr>
              <a:tr h="4627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Asian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100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Renal Failure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32%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  <a:alpha val="4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25903"/>
                  </a:ext>
                </a:extLst>
              </a:tr>
            </a:tbl>
          </a:graphicData>
        </a:graphic>
      </p:graphicFrame>
      <p:pic>
        <p:nvPicPr>
          <p:cNvPr id="1028" name="Picture 4" descr="Infective endocarditis - Wikiwand">
            <a:extLst>
              <a:ext uri="{FF2B5EF4-FFF2-40B4-BE49-F238E27FC236}">
                <a16:creationId xmlns:a16="http://schemas.microsoft.com/office/drawing/2014/main" id="{30A77342-BAB9-471F-8834-7F87D8887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83" y="24159985"/>
            <a:ext cx="6068291" cy="5538765"/>
          </a:xfrm>
          <a:prstGeom prst="rect">
            <a:avLst/>
          </a:prstGeom>
          <a:noFill/>
          <a:effectLst>
            <a:softEdge rad="330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3764D5-A64E-4F48-B23F-99E9E5C318EA}"/>
              </a:ext>
            </a:extLst>
          </p:cNvPr>
          <p:cNvSpPr txBox="1"/>
          <p:nvPr/>
        </p:nvSpPr>
        <p:spPr>
          <a:xfrm>
            <a:off x="1" y="11328"/>
            <a:ext cx="43891200" cy="4893647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38000">
                <a:schemeClr val="accent4">
                  <a:lumMod val="20000"/>
                  <a:lumOff val="80000"/>
                </a:schemeClr>
              </a:gs>
              <a:gs pos="65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None/>
            </a:pPr>
            <a:endParaRPr lang="en-US" altLang="en-US" sz="7200" dirty="0">
              <a:latin typeface="Times" pitchFamily="2" charset="0"/>
            </a:endParaRPr>
          </a:p>
          <a:p>
            <a:pPr algn="ctr">
              <a:spcBef>
                <a:spcPct val="0"/>
              </a:spcBef>
              <a:buNone/>
            </a:pPr>
            <a:r>
              <a:rPr lang="en-US" altLang="en-US" sz="7200" b="1" dirty="0">
                <a:latin typeface="Times" pitchFamily="2" charset="0"/>
              </a:rPr>
              <a:t>Infective Endocarditis Outcome in Enterococcal Bacteremia Patients</a:t>
            </a:r>
          </a:p>
          <a:p>
            <a:pPr algn="ctr">
              <a:spcBef>
                <a:spcPct val="0"/>
              </a:spcBef>
              <a:buNone/>
            </a:pPr>
            <a:endParaRPr lang="en-US" altLang="en-US" sz="4400" dirty="0">
              <a:latin typeface="Times" pitchFamily="2" charset="0"/>
            </a:endParaRPr>
          </a:p>
          <a:p>
            <a:pPr algn="ctr">
              <a:spcBef>
                <a:spcPct val="0"/>
              </a:spcBef>
              <a:buNone/>
            </a:pPr>
            <a:r>
              <a:rPr lang="en-US" altLang="en-US" sz="4400" dirty="0">
                <a:latin typeface="Times" pitchFamily="2" charset="0"/>
              </a:rPr>
              <a:t>Ivan Richard, MD; Premal Patel, MD; Jagan Mohan Rao Vanjarapu, MD; Pramil Cheriyath, MD </a:t>
            </a:r>
          </a:p>
          <a:p>
            <a:pPr algn="ctr">
              <a:spcBef>
                <a:spcPct val="0"/>
              </a:spcBef>
              <a:buNone/>
            </a:pPr>
            <a:r>
              <a:rPr lang="en-US" altLang="en-US" sz="4400" dirty="0">
                <a:latin typeface="Times" pitchFamily="2" charset="0"/>
              </a:rPr>
              <a:t>Department of Internal Medicine, Hackensack Meridian Health-Ocean Medical Center, Brick NJ </a:t>
            </a:r>
            <a:endParaRPr lang="en-US" altLang="en-US" dirty="0">
              <a:latin typeface="Times" pitchFamily="2" charset="0"/>
            </a:endParaRPr>
          </a:p>
          <a:p>
            <a:pPr>
              <a:spcBef>
                <a:spcPct val="0"/>
              </a:spcBef>
              <a:buNone/>
            </a:pPr>
            <a:endParaRPr lang="en-US" altLang="en-US" dirty="0">
              <a:latin typeface="Times" pitchFamily="2" charset="0"/>
            </a:endParaRPr>
          </a:p>
          <a:p>
            <a:pPr>
              <a:spcBef>
                <a:spcPct val="0"/>
              </a:spcBef>
              <a:buNone/>
            </a:pPr>
            <a:endParaRPr lang="en-US" altLang="en-US" dirty="0">
              <a:latin typeface="Times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BE0091-56FD-9D46-AAD6-DA1F15E6C0A0}"/>
              </a:ext>
            </a:extLst>
          </p:cNvPr>
          <p:cNvSpPr txBox="1"/>
          <p:nvPr/>
        </p:nvSpPr>
        <p:spPr>
          <a:xfrm>
            <a:off x="1208182" y="29698750"/>
            <a:ext cx="114818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" pitchFamily="2" charset="0"/>
              </a:rPr>
              <a:t>Figure 1: Picture showing endocarditis involving mitral valve; Courtesy: Bruce Blaus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46416AA-FEA1-1C48-BF2B-FFE9398769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72642" y="1040440"/>
            <a:ext cx="7095774" cy="25390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9108A9-7427-2249-A198-A1E4429BC7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132" y="1165237"/>
            <a:ext cx="3964302" cy="264079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AB0888-D313-C34B-9654-EC27894C74DB}"/>
              </a:ext>
            </a:extLst>
          </p:cNvPr>
          <p:cNvCxnSpPr/>
          <p:nvPr/>
        </p:nvCxnSpPr>
        <p:spPr>
          <a:xfrm>
            <a:off x="1208182" y="4447457"/>
            <a:ext cx="41015737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930B79D-4082-584D-8C51-92659FDE70FC}"/>
              </a:ext>
            </a:extLst>
          </p:cNvPr>
          <p:cNvSpPr txBox="1"/>
          <p:nvPr/>
        </p:nvSpPr>
        <p:spPr>
          <a:xfrm>
            <a:off x="28940281" y="15065756"/>
            <a:ext cx="12596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" pitchFamily="2" charset="0"/>
              </a:rPr>
              <a:t>Figure 4: Pie chart showing various underlying co-morbidities in the study population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67008E-A1AF-ED4A-BC92-28120409D468}"/>
              </a:ext>
            </a:extLst>
          </p:cNvPr>
          <p:cNvSpPr txBox="1"/>
          <p:nvPr/>
        </p:nvSpPr>
        <p:spPr>
          <a:xfrm>
            <a:off x="29046215" y="24544704"/>
            <a:ext cx="12596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" pitchFamily="2" charset="0"/>
              </a:rPr>
              <a:t>Figure 6: Bar diagram showing the in-hospital mortality in the study population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24FFEF-35FE-784C-99A6-7F7D89AC28F0}"/>
              </a:ext>
            </a:extLst>
          </p:cNvPr>
          <p:cNvSpPr txBox="1"/>
          <p:nvPr/>
        </p:nvSpPr>
        <p:spPr>
          <a:xfrm>
            <a:off x="29102869" y="19840661"/>
            <a:ext cx="12596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" pitchFamily="2" charset="0"/>
              </a:rPr>
              <a:t>Figure 5: Bar diagram showing the average length of stay in the study population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A70695-0A17-C04D-8A50-C67E462520BA}"/>
              </a:ext>
            </a:extLst>
          </p:cNvPr>
          <p:cNvSpPr txBox="1"/>
          <p:nvPr/>
        </p:nvSpPr>
        <p:spPr>
          <a:xfrm>
            <a:off x="14035181" y="12282046"/>
            <a:ext cx="13168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" pitchFamily="2" charset="0"/>
              </a:rPr>
              <a:t>Figure 2: Table showing  gender, racial distribution, and various underlying co-morbidities in the study population</a:t>
            </a:r>
          </a:p>
        </p:txBody>
      </p:sp>
    </p:spTree>
    <p:extLst>
      <p:ext uri="{BB962C8B-B14F-4D97-AF65-F5344CB8AC3E}">
        <p14:creationId xmlns:p14="http://schemas.microsoft.com/office/powerpoint/2010/main" val="109512815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9711</TotalTime>
  <Words>508</Words>
  <Application>Microsoft Macintosh PowerPoint</Application>
  <PresentationFormat>Custom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</vt:lpstr>
      <vt:lpstr>Wingdings</vt:lpstr>
      <vt:lpstr>Parcel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Sammons, Christopher</dc:creator>
  <cp:lastModifiedBy>Microsoft Office User</cp:lastModifiedBy>
  <cp:revision>107</cp:revision>
  <dcterms:created xsi:type="dcterms:W3CDTF">2017-03-21T19:09:34Z</dcterms:created>
  <dcterms:modified xsi:type="dcterms:W3CDTF">2020-06-04T16:19:21Z</dcterms:modified>
</cp:coreProperties>
</file>