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590" autoAdjust="0"/>
    <p:restoredTop sz="94672"/>
  </p:normalViewPr>
  <p:slideViewPr>
    <p:cSldViewPr snapToGrid="0" snapToObjects="1">
      <p:cViewPr>
        <p:scale>
          <a:sx n="28" d="100"/>
          <a:sy n="28" d="100"/>
        </p:scale>
        <p:origin x="1896" y="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FEB3-104C-8844-96B1A9D3FDC2}"/>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FEB3-104C-8844-96B1A9D3FDC2}"/>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FEB3-104C-8844-96B1A9D3FDC2}"/>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FEB3-104C-8844-96B1A9D3FDC2}"/>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FEB3-104C-8844-96B1A9D3FDC2}"/>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FEB3-104C-8844-96B1A9D3FDC2}"/>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FEB3-104C-8844-96B1A9D3FDC2}"/>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FEB3-104C-8844-96B1A9D3FDC2}"/>
              </c:ext>
            </c:extLst>
          </c:dPt>
          <c:dPt>
            <c:idx val="8"/>
            <c:bubble3D val="0"/>
            <c:spPr>
              <a:solidFill>
                <a:schemeClr val="accent3">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1-FEB3-104C-8844-96B1A9D3FDC2}"/>
              </c:ext>
            </c:extLst>
          </c:dPt>
          <c:dPt>
            <c:idx val="9"/>
            <c:bubble3D val="0"/>
            <c:spPr>
              <a:solidFill>
                <a:schemeClr val="accent4">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3-FEB3-104C-8844-96B1A9D3FDC2}"/>
              </c:ext>
            </c:extLst>
          </c:dPt>
          <c:dPt>
            <c:idx val="10"/>
            <c:bubble3D val="0"/>
            <c:spPr>
              <a:solidFill>
                <a:schemeClr val="accent5">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5-FEB3-104C-8844-96B1A9D3FDC2}"/>
              </c:ext>
            </c:extLst>
          </c:dPt>
          <c:dPt>
            <c:idx val="11"/>
            <c:bubble3D val="0"/>
            <c:spPr>
              <a:solidFill>
                <a:schemeClr val="accent6">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7-FEB3-104C-8844-96B1A9D3FDC2}"/>
              </c:ext>
            </c:extLst>
          </c:dPt>
          <c:dLbls>
            <c:spPr>
              <a:noFill/>
              <a:ln>
                <a:noFill/>
              </a:ln>
              <a:effectLst/>
            </c:spPr>
            <c:txPr>
              <a:bodyPr rot="0" spcFirstLastPara="1" vertOverflow="ellipsis" vert="horz" wrap="square" lIns="38100" tIns="19050" rIns="38100" bIns="19050" anchor="ctr" anchorCtr="1">
                <a:spAutoFit/>
              </a:bodyPr>
              <a:lstStyle/>
              <a:p>
                <a:pPr>
                  <a:defRPr sz="40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Sheet1!$A$1:$A$12</c:f>
              <c:strCache>
                <c:ptCount val="12"/>
                <c:pt idx="0">
                  <c:v>congestive heart failure</c:v>
                </c:pt>
                <c:pt idx="1">
                  <c:v>peripheral vascualar disease </c:v>
                </c:pt>
                <c:pt idx="2">
                  <c:v>neurological complications</c:v>
                </c:pt>
                <c:pt idx="3">
                  <c:v>chronic lung disease</c:v>
                </c:pt>
                <c:pt idx="4">
                  <c:v>diabetes mellitus </c:v>
                </c:pt>
                <c:pt idx="5">
                  <c:v>reanal failure</c:v>
                </c:pt>
                <c:pt idx="6">
                  <c:v>liver disease</c:v>
                </c:pt>
                <c:pt idx="7">
                  <c:v>obesity </c:v>
                </c:pt>
                <c:pt idx="8">
                  <c:v>alcohol abuse</c:v>
                </c:pt>
                <c:pt idx="9">
                  <c:v>drug abuse</c:v>
                </c:pt>
                <c:pt idx="10">
                  <c:v>psychosis</c:v>
                </c:pt>
                <c:pt idx="11">
                  <c:v>depression</c:v>
                </c:pt>
              </c:strCache>
            </c:strRef>
          </c:cat>
          <c:val>
            <c:numRef>
              <c:f>Sheet1!$B$1:$B$12</c:f>
              <c:numCache>
                <c:formatCode>0.00%</c:formatCode>
                <c:ptCount val="12"/>
                <c:pt idx="0">
                  <c:v>0.107</c:v>
                </c:pt>
                <c:pt idx="1">
                  <c:v>8.4000000000000005E-2</c:v>
                </c:pt>
                <c:pt idx="2">
                  <c:v>6.7000000000000004E-2</c:v>
                </c:pt>
                <c:pt idx="3">
                  <c:v>0.28599999999999998</c:v>
                </c:pt>
                <c:pt idx="4">
                  <c:v>0.2</c:v>
                </c:pt>
                <c:pt idx="5">
                  <c:v>0.24</c:v>
                </c:pt>
                <c:pt idx="6">
                  <c:v>0.05</c:v>
                </c:pt>
                <c:pt idx="7">
                  <c:v>0.13600000000000001</c:v>
                </c:pt>
                <c:pt idx="8">
                  <c:v>8.5000000000000006E-2</c:v>
                </c:pt>
                <c:pt idx="9">
                  <c:v>0.14499999999999999</c:v>
                </c:pt>
                <c:pt idx="10">
                  <c:v>6.3E-2</c:v>
                </c:pt>
                <c:pt idx="11">
                  <c:v>8.1000000000000003E-2</c:v>
                </c:pt>
              </c:numCache>
            </c:numRef>
          </c:val>
          <c:extLst>
            <c:ext xmlns:c16="http://schemas.microsoft.com/office/drawing/2014/chart" uri="{C3380CC4-5D6E-409C-BE32-E72D297353CC}">
              <c16:uniqueId val="{00000018-FEB3-104C-8844-96B1A9D3FDC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3200" b="0" i="0" u="none" strike="noStrike" kern="1200" baseline="0">
              <a:solidFill>
                <a:schemeClr val="dk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tx2">
          <a:lumMod val="40000"/>
          <a:lumOff val="60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Sheet1!$A$1:$A$5</c:f>
              <c:strCache>
                <c:ptCount val="5"/>
                <c:pt idx="0">
                  <c:v>Caucasians</c:v>
                </c:pt>
                <c:pt idx="1">
                  <c:v>African Americans</c:v>
                </c:pt>
                <c:pt idx="2">
                  <c:v>Hispanics</c:v>
                </c:pt>
                <c:pt idx="3">
                  <c:v>Asians</c:v>
                </c:pt>
                <c:pt idx="4">
                  <c:v>Native Americans</c:v>
                </c:pt>
              </c:strCache>
            </c:strRef>
          </c:cat>
          <c:val>
            <c:numRef>
              <c:f>Sheet1!$B$1:$B$5</c:f>
              <c:numCache>
                <c:formatCode>0.00%</c:formatCode>
                <c:ptCount val="5"/>
                <c:pt idx="0">
                  <c:v>0.61399999999999999</c:v>
                </c:pt>
                <c:pt idx="1">
                  <c:v>0.219</c:v>
                </c:pt>
                <c:pt idx="2">
                  <c:v>0.111</c:v>
                </c:pt>
                <c:pt idx="3">
                  <c:v>2.9000000000000001E-2</c:v>
                </c:pt>
                <c:pt idx="4">
                  <c:v>2.7E-2</c:v>
                </c:pt>
              </c:numCache>
            </c:numRef>
          </c:val>
          <c:extLst>
            <c:ext xmlns:c16="http://schemas.microsoft.com/office/drawing/2014/chart" uri="{C3380CC4-5D6E-409C-BE32-E72D297353CC}">
              <c16:uniqueId val="{00000000-72BB-3641-8DF4-A5068EBC918B}"/>
            </c:ext>
          </c:extLst>
        </c:ser>
        <c:dLbls>
          <c:showLegendKey val="0"/>
          <c:showVal val="1"/>
          <c:showCatName val="0"/>
          <c:showSerName val="0"/>
          <c:showPercent val="0"/>
          <c:showBubbleSize val="0"/>
        </c:dLbls>
        <c:gapWidth val="150"/>
        <c:shape val="box"/>
        <c:axId val="512191856"/>
        <c:axId val="487283328"/>
        <c:axId val="0"/>
      </c:bar3DChart>
      <c:catAx>
        <c:axId val="5121918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487283328"/>
        <c:crosses val="autoZero"/>
        <c:auto val="1"/>
        <c:lblAlgn val="ctr"/>
        <c:lblOffset val="100"/>
        <c:noMultiLvlLbl val="0"/>
      </c:catAx>
      <c:valAx>
        <c:axId val="487283328"/>
        <c:scaling>
          <c:orientation val="minMax"/>
        </c:scaling>
        <c:delete val="0"/>
        <c:axPos val="l"/>
        <c:majorGridlines>
          <c:spPr>
            <a:ln w="9525" cap="flat" cmpd="sng" algn="ctr">
              <a:solidFill>
                <a:schemeClr val="dk1">
                  <a:lumMod val="50000"/>
                  <a:lumOff val="5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512191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rgbClr val="7A81FF"/>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47" y="2725677"/>
            <a:ext cx="33478315" cy="322957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17520" y="7399839"/>
            <a:ext cx="37856160" cy="24265958"/>
          </a:xfrm>
          <a:prstGeom prst="rect">
            <a:avLst/>
          </a:prstGeom>
        </p:spPr>
        <p:txBody>
          <a:bodyPr/>
          <a:lstStyle>
            <a:lvl1pPr>
              <a:defRPr>
                <a:latin typeface="Georgia" charset="0"/>
                <a:ea typeface="Georgia" charset="0"/>
                <a:cs typeface="Georgia" charset="0"/>
              </a:defRPr>
            </a:lvl1pPr>
            <a:lvl2pPr>
              <a:defRPr>
                <a:latin typeface="Georgia" charset="0"/>
                <a:ea typeface="Georgia" charset="0"/>
                <a:cs typeface="Georgia" charset="0"/>
              </a:defRPr>
            </a:lvl2pPr>
            <a:lvl3pPr>
              <a:defRPr>
                <a:latin typeface="Georgia" charset="0"/>
                <a:ea typeface="Georgia" charset="0"/>
                <a:cs typeface="Georgia" charset="0"/>
              </a:defRPr>
            </a:lvl3pPr>
            <a:lvl4pPr>
              <a:defRPr>
                <a:latin typeface="Georgia" charset="0"/>
                <a:ea typeface="Georgia" charset="0"/>
                <a:cs typeface="Georgia" charset="0"/>
              </a:defRPr>
            </a:lvl4pPr>
            <a:lvl5pPr>
              <a:defRPr>
                <a:latin typeface="Georgia" charset="0"/>
                <a:ea typeface="Georgia" charset="0"/>
                <a:cs typeface="Georgia"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30998160" y="29966383"/>
            <a:ext cx="9875520" cy="1752600"/>
          </a:xfrm>
          <a:prstGeom prst="rect">
            <a:avLst/>
          </a:prstGeom>
        </p:spPr>
        <p:txBody>
          <a:bodyPr/>
          <a:lstStyle/>
          <a:p>
            <a:fld id="{AF533643-1408-F849-97EB-1DBBD1291A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0998160" y="29966383"/>
            <a:ext cx="9875520" cy="1752600"/>
          </a:xfrm>
          <a:prstGeom prst="rect">
            <a:avLst/>
          </a:prstGeom>
        </p:spPr>
        <p:txBody>
          <a:bodyPr/>
          <a:lstStyle/>
          <a:p>
            <a:fld id="{AF533643-1408-F849-97EB-1DBBD1291A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Content Placeholder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62" y="-1"/>
            <a:ext cx="43929300" cy="1281060"/>
          </a:xfrm>
          <a:prstGeom prst="rect">
            <a:avLst/>
          </a:prstGeom>
        </p:spPr>
      </p:pic>
      <p:sp>
        <p:nvSpPr>
          <p:cNvPr id="16" name="Title Placeholder 1"/>
          <p:cNvSpPr>
            <a:spLocks noGrp="1"/>
          </p:cNvSpPr>
          <p:nvPr>
            <p:ph type="title"/>
          </p:nvPr>
        </p:nvSpPr>
        <p:spPr>
          <a:xfrm>
            <a:off x="3017542" y="2044258"/>
            <a:ext cx="33478315" cy="24221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7" name="Text Placeholder 2"/>
          <p:cNvSpPr>
            <a:spLocks noGrp="1"/>
          </p:cNvSpPr>
          <p:nvPr>
            <p:ph type="body" idx="1"/>
          </p:nvPr>
        </p:nvSpPr>
        <p:spPr>
          <a:xfrm>
            <a:off x="3017520" y="5549880"/>
            <a:ext cx="37856160" cy="18199469"/>
          </a:xfrm>
          <a:prstGeom prst="rect">
            <a:avLst/>
          </a:prstGeom>
        </p:spPr>
        <p:txBody>
          <a:bodyPr vert="horz" lIns="91440" tIns="45720" rIns="91440" bIns="45720" rtlCol="0">
            <a:normAutofit/>
          </a:bodyPr>
          <a:lstStyle/>
          <a:p>
            <a:pPr algn="l">
              <a:lnSpc>
                <a:spcPct val="120000"/>
              </a:lnSpc>
            </a:pPr>
            <a:r>
              <a:rPr lang="en-US" sz="9600" dirty="0">
                <a:solidFill>
                  <a:schemeClr val="tx2">
                    <a:lumMod val="60000"/>
                    <a:lumOff val="40000"/>
                  </a:schemeClr>
                </a:solidFill>
                <a:latin typeface="Georgia"/>
                <a:cs typeface="Georgia"/>
              </a:rPr>
              <a:t>This headline is only for position</a:t>
            </a:r>
            <a:br>
              <a:rPr lang="en-US" sz="9600" dirty="0">
                <a:solidFill>
                  <a:schemeClr val="tx2">
                    <a:lumMod val="60000"/>
                    <a:lumOff val="40000"/>
                  </a:schemeClr>
                </a:solidFill>
                <a:latin typeface="Georgia"/>
                <a:cs typeface="Georgia"/>
              </a:rPr>
            </a:br>
            <a:r>
              <a:rPr lang="en-US" sz="9600" dirty="0">
                <a:solidFill>
                  <a:schemeClr val="tx1">
                    <a:lumMod val="65000"/>
                    <a:lumOff val="35000"/>
                  </a:schemeClr>
                </a:solidFill>
                <a:latin typeface="Georgia"/>
                <a:cs typeface="Georgia"/>
              </a:rPr>
              <a:t>This type is for layout purposes only, it is not really intended to be read for content. The main intention here is to demonstrate size and style of typography.</a:t>
            </a:r>
          </a:p>
          <a:p>
            <a:pPr algn="l">
              <a:lnSpc>
                <a:spcPct val="120000"/>
              </a:lnSpc>
            </a:pPr>
            <a:r>
              <a:rPr lang="en-US" sz="9600" dirty="0">
                <a:solidFill>
                  <a:schemeClr val="tx2">
                    <a:lumMod val="60000"/>
                    <a:lumOff val="40000"/>
                  </a:schemeClr>
                </a:solidFill>
                <a:latin typeface="Georgia"/>
                <a:cs typeface="Georgia"/>
              </a:rPr>
              <a:t>This headline is only for position</a:t>
            </a:r>
          </a:p>
          <a:p>
            <a:pPr algn="l">
              <a:lnSpc>
                <a:spcPct val="120000"/>
              </a:lnSpc>
            </a:pPr>
            <a:r>
              <a:rPr lang="en-US" sz="9600" b="1" dirty="0">
                <a:solidFill>
                  <a:schemeClr val="accent1">
                    <a:lumMod val="75000"/>
                  </a:schemeClr>
                </a:solidFill>
                <a:latin typeface="Georgia-Bold"/>
                <a:cs typeface="Georgia-Bold"/>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one</a:t>
            </a:r>
          </a:p>
          <a:p>
            <a:pPr algn="l">
              <a:lnSpc>
                <a:spcPct val="120000"/>
              </a:lnSpc>
            </a:pPr>
            <a:r>
              <a:rPr lang="en-US" sz="9600" dirty="0">
                <a:solidFill>
                  <a:schemeClr val="tx1">
                    <a:lumMod val="65000"/>
                    <a:lumOff val="35000"/>
                  </a:schemeClr>
                </a:solidFill>
                <a:latin typeface="Georgia"/>
                <a:cs typeface="Georgia"/>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two</a:t>
            </a:r>
          </a:p>
          <a:p>
            <a:pPr algn="l">
              <a:lnSpc>
                <a:spcPct val="120000"/>
              </a:lnSpc>
            </a:pPr>
            <a:endParaRPr lang="en-US" sz="9600" dirty="0">
              <a:solidFill>
                <a:schemeClr val="tx1">
                  <a:lumMod val="65000"/>
                  <a:lumOff val="35000"/>
                </a:schemeClr>
              </a:solidFill>
              <a:latin typeface="Georgia"/>
              <a:cs typeface="Georgia"/>
            </a:endParaRPr>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977580" y="1716457"/>
            <a:ext cx="9098280" cy="2789191"/>
          </a:xfrm>
          <a:prstGeom prst="rect">
            <a:avLst/>
          </a:prstGeom>
        </p:spPr>
      </p:pic>
    </p:spTree>
    <p:extLst>
      <p:ext uri="{BB962C8B-B14F-4D97-AF65-F5344CB8AC3E}">
        <p14:creationId xmlns:p14="http://schemas.microsoft.com/office/powerpoint/2010/main" val="686330687"/>
      </p:ext>
    </p:extLst>
  </p:cSld>
  <p:clrMap bg1="lt1" tx1="dk1" bg2="lt2" tx2="dk2" accent1="accent1" accent2="accent2" accent3="accent3" accent4="accent4" accent5="accent5" accent6="accent6" hlink="hlink" folHlink="folHlink"/>
  <p:sldLayoutIdLst>
    <p:sldLayoutId id="2147483662" r:id="rId1"/>
    <p:sldLayoutId id="2147483667" r:id="rId2"/>
  </p:sldLayoutIdLst>
  <p:txStyles>
    <p:titleStyle>
      <a:lvl1pPr algn="l" defTabSz="4388688" rtl="0" eaLnBrk="1" latinLnBrk="0" hangingPunct="1">
        <a:lnSpc>
          <a:spcPct val="90000"/>
        </a:lnSpc>
        <a:spcBef>
          <a:spcPct val="0"/>
        </a:spcBef>
        <a:buNone/>
        <a:defRPr sz="17280" kern="1200">
          <a:solidFill>
            <a:schemeClr val="tx2">
              <a:lumMod val="60000"/>
              <a:lumOff val="40000"/>
            </a:schemeClr>
          </a:solidFill>
          <a:latin typeface="Georgia" charset="0"/>
          <a:ea typeface="Georgia" charset="0"/>
          <a:cs typeface="Georgia" charset="0"/>
        </a:defRPr>
      </a:lvl1pPr>
    </p:titleStyle>
    <p:bodyStyle>
      <a:lvl1pPr marL="0" indent="0" algn="l" defTabSz="4388688" rtl="0" eaLnBrk="1" latinLnBrk="0" hangingPunct="1">
        <a:lnSpc>
          <a:spcPct val="120000"/>
        </a:lnSpc>
        <a:spcBef>
          <a:spcPts val="4800"/>
        </a:spcBef>
        <a:buFont typeface="Arial" panose="020B0604020202020204" pitchFamily="34" charset="0"/>
        <a:buNone/>
        <a:defRPr sz="13440" kern="1200">
          <a:solidFill>
            <a:schemeClr val="tx2">
              <a:lumMod val="60000"/>
              <a:lumOff val="40000"/>
            </a:schemeClr>
          </a:solidFill>
          <a:latin typeface="+mn-lt"/>
          <a:ea typeface="+mn-ea"/>
          <a:cs typeface="+mn-cs"/>
        </a:defRPr>
      </a:lvl1pPr>
      <a:lvl2pPr marL="3291514" indent="-1097165" algn="l" defTabSz="4388688"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5858" indent="-1097165" algn="l" defTabSz="4388688"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192"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4536"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8870"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3219"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755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189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688" rtl="0" eaLnBrk="1" latinLnBrk="0" hangingPunct="1">
        <a:defRPr sz="8640" kern="1200">
          <a:solidFill>
            <a:schemeClr val="tx1"/>
          </a:solidFill>
          <a:latin typeface="+mn-lt"/>
          <a:ea typeface="+mn-ea"/>
          <a:cs typeface="+mn-cs"/>
        </a:defRPr>
      </a:lvl1pPr>
      <a:lvl2pPr marL="2194339" algn="l" defTabSz="4388688" rtl="0" eaLnBrk="1" latinLnBrk="0" hangingPunct="1">
        <a:defRPr sz="8640" kern="1200">
          <a:solidFill>
            <a:schemeClr val="tx1"/>
          </a:solidFill>
          <a:latin typeface="+mn-lt"/>
          <a:ea typeface="+mn-ea"/>
          <a:cs typeface="+mn-cs"/>
        </a:defRPr>
      </a:lvl2pPr>
      <a:lvl3pPr marL="4388688" algn="l" defTabSz="4388688" rtl="0" eaLnBrk="1" latinLnBrk="0" hangingPunct="1">
        <a:defRPr sz="8640" kern="1200">
          <a:solidFill>
            <a:schemeClr val="tx1"/>
          </a:solidFill>
          <a:latin typeface="+mn-lt"/>
          <a:ea typeface="+mn-ea"/>
          <a:cs typeface="+mn-cs"/>
        </a:defRPr>
      </a:lvl3pPr>
      <a:lvl4pPr marL="6583027" algn="l" defTabSz="4388688" rtl="0" eaLnBrk="1" latinLnBrk="0" hangingPunct="1">
        <a:defRPr sz="8640" kern="1200">
          <a:solidFill>
            <a:schemeClr val="tx1"/>
          </a:solidFill>
          <a:latin typeface="+mn-lt"/>
          <a:ea typeface="+mn-ea"/>
          <a:cs typeface="+mn-cs"/>
        </a:defRPr>
      </a:lvl4pPr>
      <a:lvl5pPr marL="8777371" algn="l" defTabSz="4388688" rtl="0" eaLnBrk="1" latinLnBrk="0" hangingPunct="1">
        <a:defRPr sz="8640" kern="1200">
          <a:solidFill>
            <a:schemeClr val="tx1"/>
          </a:solidFill>
          <a:latin typeface="+mn-lt"/>
          <a:ea typeface="+mn-ea"/>
          <a:cs typeface="+mn-cs"/>
        </a:defRPr>
      </a:lvl5pPr>
      <a:lvl6pPr marL="10971706" algn="l" defTabSz="4388688" rtl="0" eaLnBrk="1" latinLnBrk="0" hangingPunct="1">
        <a:defRPr sz="8640" kern="1200">
          <a:solidFill>
            <a:schemeClr val="tx1"/>
          </a:solidFill>
          <a:latin typeface="+mn-lt"/>
          <a:ea typeface="+mn-ea"/>
          <a:cs typeface="+mn-cs"/>
        </a:defRPr>
      </a:lvl6pPr>
      <a:lvl7pPr marL="13166045" algn="l" defTabSz="4388688" rtl="0" eaLnBrk="1" latinLnBrk="0" hangingPunct="1">
        <a:defRPr sz="8640" kern="1200">
          <a:solidFill>
            <a:schemeClr val="tx1"/>
          </a:solidFill>
          <a:latin typeface="+mn-lt"/>
          <a:ea typeface="+mn-ea"/>
          <a:cs typeface="+mn-cs"/>
        </a:defRPr>
      </a:lvl7pPr>
      <a:lvl8pPr marL="15360384" algn="l" defTabSz="4388688" rtl="0" eaLnBrk="1" latinLnBrk="0" hangingPunct="1">
        <a:defRPr sz="8640" kern="1200">
          <a:solidFill>
            <a:schemeClr val="tx1"/>
          </a:solidFill>
          <a:latin typeface="+mn-lt"/>
          <a:ea typeface="+mn-ea"/>
          <a:cs typeface="+mn-cs"/>
        </a:defRPr>
      </a:lvl8pPr>
      <a:lvl9pPr marL="17554728" algn="l" defTabSz="4388688"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3000">
              <a:schemeClr val="accent1">
                <a:lumMod val="20000"/>
                <a:lumOff val="80000"/>
              </a:schemeClr>
            </a:gs>
            <a:gs pos="100000">
              <a:schemeClr val="accent1">
                <a:lumMod val="45000"/>
                <a:lumOff val="55000"/>
              </a:schemeClr>
            </a:gs>
            <a:gs pos="95000">
              <a:schemeClr val="accent1">
                <a:lumMod val="45000"/>
                <a:lumOff val="55000"/>
              </a:schemeClr>
            </a:gs>
            <a:gs pos="59893">
              <a:schemeClr val="bg1">
                <a:lumMod val="85000"/>
              </a:schemeClr>
            </a:gs>
            <a:gs pos="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ext Box 29"/>
          <p:cNvSpPr txBox="1">
            <a:spLocks noChangeArrowheads="1"/>
          </p:cNvSpPr>
          <p:nvPr/>
        </p:nvSpPr>
        <p:spPr bwMode="auto">
          <a:xfrm>
            <a:off x="0" y="1218673"/>
            <a:ext cx="33768011" cy="4821827"/>
          </a:xfrm>
          <a:prstGeom prst="rect">
            <a:avLst/>
          </a:prstGeom>
          <a:solidFill>
            <a:schemeClr val="tx2">
              <a:lumMod val="60000"/>
              <a:lumOff val="40000"/>
            </a:schemeClr>
          </a:solidFill>
          <a:ln>
            <a:noFill/>
          </a:ln>
          <a:effectLst/>
          <a:extLst/>
        </p:spPr>
        <p:txBody>
          <a:bodyPr wrap="square" lIns="142235" tIns="71117" rIns="142235" bIns="71117">
            <a:spAutoFit/>
          </a:bodyPr>
          <a:lstStyle>
            <a:lvl1pPr defTabSz="4387850">
              <a:spcBef>
                <a:spcPct val="20000"/>
              </a:spcBef>
              <a:buChar char="•"/>
              <a:defRPr sz="15400">
                <a:solidFill>
                  <a:schemeClr val="tx1"/>
                </a:solidFill>
                <a:latin typeface="Arial" panose="020B0604020202020204" pitchFamily="34" charset="0"/>
              </a:defRPr>
            </a:lvl1pPr>
            <a:lvl2pPr marL="711200" indent="-1370013" defTabSz="4387850">
              <a:spcBef>
                <a:spcPct val="20000"/>
              </a:spcBef>
              <a:buChar char="–"/>
              <a:defRPr sz="13400">
                <a:solidFill>
                  <a:schemeClr val="tx1"/>
                </a:solidFill>
                <a:latin typeface="Arial" panose="020B0604020202020204" pitchFamily="34" charset="0"/>
              </a:defRPr>
            </a:lvl2pPr>
            <a:lvl3pPr marL="1422400" indent="-1098550" defTabSz="4387850">
              <a:spcBef>
                <a:spcPct val="20000"/>
              </a:spcBef>
              <a:buChar char="•"/>
              <a:defRPr sz="11500">
                <a:solidFill>
                  <a:schemeClr val="tx1"/>
                </a:solidFill>
                <a:latin typeface="Arial" panose="020B0604020202020204" pitchFamily="34" charset="0"/>
              </a:defRPr>
            </a:lvl3pPr>
            <a:lvl4pPr marL="2133600" indent="-1096963" defTabSz="4387850">
              <a:spcBef>
                <a:spcPct val="20000"/>
              </a:spcBef>
              <a:buChar char="–"/>
              <a:defRPr sz="9600">
                <a:solidFill>
                  <a:schemeClr val="tx1"/>
                </a:solidFill>
                <a:latin typeface="Arial" panose="020B0604020202020204" pitchFamily="34" charset="0"/>
              </a:defRPr>
            </a:lvl4pPr>
            <a:lvl5pPr marL="2844800" indent="-1095375" defTabSz="4387850">
              <a:spcBef>
                <a:spcPct val="20000"/>
              </a:spcBef>
              <a:buChar char="»"/>
              <a:defRPr sz="9600">
                <a:solidFill>
                  <a:schemeClr val="tx1"/>
                </a:solidFill>
                <a:latin typeface="Arial" panose="020B0604020202020204" pitchFamily="34" charset="0"/>
              </a:defRPr>
            </a:lvl5pPr>
            <a:lvl6pPr marL="33020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6pPr>
            <a:lvl7pPr marL="37592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7pPr>
            <a:lvl8pPr marL="42164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8pPr>
            <a:lvl9pPr marL="46736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a:spcBef>
                <a:spcPct val="0"/>
              </a:spcBef>
              <a:buNone/>
            </a:pPr>
            <a:r>
              <a:rPr lang="en-US" altLang="en-US" sz="8000" dirty="0">
                <a:solidFill>
                  <a:schemeClr val="bg1"/>
                </a:solidFill>
                <a:latin typeface="Times New Roman" panose="02020603050405020304" pitchFamily="18" charset="0"/>
                <a:cs typeface="Times New Roman" panose="02020603050405020304" pitchFamily="18" charset="0"/>
              </a:rPr>
              <a:t>Patients with Non-ST-elevation Myocardial Infarction Leaving the Hospital Against Medical Advice </a:t>
            </a:r>
          </a:p>
          <a:p>
            <a:pPr algn="ctr">
              <a:spcBef>
                <a:spcPct val="0"/>
              </a:spcBef>
              <a:buNone/>
            </a:pPr>
            <a:r>
              <a:rPr lang="en-US" altLang="en-US" sz="4800" dirty="0">
                <a:solidFill>
                  <a:schemeClr val="bg1"/>
                </a:solidFill>
                <a:latin typeface="Times New Roman" panose="02020603050405020304" pitchFamily="18" charset="0"/>
                <a:cs typeface="Times New Roman" panose="02020603050405020304" pitchFamily="18" charset="0"/>
              </a:rPr>
              <a:t>Ivan Richard, MD; Premal Patel, MD ; Arthur Okere, MD; Jagan Mohan Rao Vanjarapu, MD; Ashely Aya, DO; Shakumar Patel, MD ; Pramil Cheriyath, MD; Vinod Nookala, MD. </a:t>
            </a:r>
          </a:p>
          <a:p>
            <a:pPr algn="ctr">
              <a:spcBef>
                <a:spcPct val="0"/>
              </a:spcBef>
              <a:buNone/>
            </a:pPr>
            <a:r>
              <a:rPr lang="en-US" altLang="en-US" sz="4800" dirty="0">
                <a:solidFill>
                  <a:schemeClr val="bg1"/>
                </a:solidFill>
                <a:latin typeface="Times New Roman" panose="02020603050405020304" pitchFamily="18" charset="0"/>
                <a:cs typeface="Times New Roman" panose="02020603050405020304" pitchFamily="18" charset="0"/>
              </a:rPr>
              <a:t>Department of Internal Medicine, Hackensack Meridian Health Ocean Medical Center, Brick NJ </a:t>
            </a:r>
          </a:p>
        </p:txBody>
      </p:sp>
      <p:sp>
        <p:nvSpPr>
          <p:cNvPr id="5" name="Rectangle 195"/>
          <p:cNvSpPr>
            <a:spLocks noChangeArrowheads="1"/>
          </p:cNvSpPr>
          <p:nvPr/>
        </p:nvSpPr>
        <p:spPr bwMode="auto">
          <a:xfrm>
            <a:off x="1177369" y="6677636"/>
            <a:ext cx="11889956" cy="1537999"/>
          </a:xfrm>
          <a:prstGeom prst="rect">
            <a:avLst/>
          </a:prstGeom>
          <a:solidFill>
            <a:schemeClr val="accent1">
              <a:lumMod val="40000"/>
              <a:lumOff val="60000"/>
            </a:schemeClr>
          </a:solidFill>
          <a:ln>
            <a:noFill/>
          </a:ln>
          <a:effectLst>
            <a:outerShdw dist="107763" dir="2700000" algn="ctr" rotWithShape="0">
              <a:schemeClr val="tx1">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a:r>
              <a:rPr lang="en-US" altLang="en-US" sz="5400" dirty="0">
                <a:solidFill>
                  <a:schemeClr val="bg1"/>
                </a:solidFill>
                <a:latin typeface="Times New Roman" panose="02020603050405020304" pitchFamily="18" charset="0"/>
                <a:cs typeface="Times New Roman" panose="02020603050405020304" pitchFamily="18" charset="0"/>
              </a:rPr>
              <a:t>Background</a:t>
            </a:r>
          </a:p>
        </p:txBody>
      </p:sp>
      <p:sp>
        <p:nvSpPr>
          <p:cNvPr id="6" name="Rectangle 197"/>
          <p:cNvSpPr>
            <a:spLocks noChangeArrowheads="1"/>
          </p:cNvSpPr>
          <p:nvPr/>
        </p:nvSpPr>
        <p:spPr bwMode="auto">
          <a:xfrm>
            <a:off x="1263372" y="14492763"/>
            <a:ext cx="11803953" cy="1537999"/>
          </a:xfrm>
          <a:prstGeom prst="rect">
            <a:avLst/>
          </a:prstGeom>
          <a:solidFill>
            <a:schemeClr val="accent1">
              <a:lumMod val="40000"/>
              <a:lumOff val="60000"/>
            </a:schemeClr>
          </a:solidFill>
          <a:ln>
            <a:noFill/>
          </a:ln>
          <a:effectLst>
            <a:outerShdw dist="107763" dir="2700000" algn="ctr" rotWithShape="0">
              <a:schemeClr val="tx1">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5400" dirty="0">
                <a:solidFill>
                  <a:schemeClr val="bg1"/>
                </a:solidFill>
                <a:latin typeface="Times New Roman" panose="02020603050405020304" pitchFamily="18" charset="0"/>
                <a:cs typeface="Times New Roman" panose="02020603050405020304" pitchFamily="18" charset="0"/>
              </a:rPr>
              <a:t>Methods</a:t>
            </a:r>
          </a:p>
        </p:txBody>
      </p:sp>
      <p:sp>
        <p:nvSpPr>
          <p:cNvPr id="9" name="Text Box 201"/>
          <p:cNvSpPr txBox="1">
            <a:spLocks noChangeArrowheads="1"/>
          </p:cNvSpPr>
          <p:nvPr/>
        </p:nvSpPr>
        <p:spPr bwMode="auto">
          <a:xfrm>
            <a:off x="1306372" y="8707128"/>
            <a:ext cx="11803953" cy="5262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685800" indent="-685800" algn="just">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Our objective of the study is to discuss the risk of leaving the hospital against medical </a:t>
            </a:r>
            <a:r>
              <a:rPr lang="en-US" altLang="en-US" sz="4400" b="0" dirty="0">
                <a:latin typeface="Times New Roman" panose="02020603050405020304" pitchFamily="18" charset="0"/>
                <a:cs typeface="Times New Roman" panose="02020603050405020304" pitchFamily="18" charset="0"/>
              </a:rPr>
              <a:t>advice</a:t>
            </a:r>
            <a:r>
              <a:rPr lang="en-US" altLang="en-US" sz="4800" b="0" dirty="0">
                <a:latin typeface="Times New Roman" panose="02020603050405020304" pitchFamily="18" charset="0"/>
                <a:cs typeface="Times New Roman" panose="02020603050405020304" pitchFamily="18" charset="0"/>
              </a:rPr>
              <a:t> (AMA) among the patients admitted to the hospital with a diagnosis of non-ST-elevation myocardial infarction (NSTEMI), using ICD-10 CM codes from the most recent national database.</a:t>
            </a:r>
          </a:p>
        </p:txBody>
      </p:sp>
      <p:sp>
        <p:nvSpPr>
          <p:cNvPr id="10" name="Text Box 202"/>
          <p:cNvSpPr txBox="1">
            <a:spLocks noChangeArrowheads="1"/>
          </p:cNvSpPr>
          <p:nvPr/>
        </p:nvSpPr>
        <p:spPr bwMode="auto">
          <a:xfrm>
            <a:off x="1177370" y="16117674"/>
            <a:ext cx="11944270" cy="752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685800" indent="-685800" algn="just">
              <a:buFont typeface="Wingdings" pitchFamily="2" charset="2"/>
              <a:buChar char="Ø"/>
            </a:pPr>
            <a:endParaRPr lang="en-US" altLang="en-US" sz="4800" b="0" dirty="0">
              <a:latin typeface="Times New Roman" panose="02020603050405020304" pitchFamily="18" charset="0"/>
              <a:cs typeface="Times New Roman" panose="02020603050405020304" pitchFamily="18" charset="0"/>
            </a:endParaRPr>
          </a:p>
          <a:p>
            <a:pPr marL="685800" indent="-685800" algn="just">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We conducted a retrospective cohort study using a publicly accessible National Inpatient Sample (NIS) database from October 2015 to December 2017. </a:t>
            </a:r>
          </a:p>
          <a:p>
            <a:pPr marL="685800" indent="-685800" algn="just">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Adult patients (&gt;/=18), who admitted with the diagnosis of NSTEMI were included in the study. </a:t>
            </a:r>
          </a:p>
          <a:p>
            <a:pPr marL="685800" indent="-685800" algn="just">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SAS 9.4 was used for univariate and multivariate analyses.</a:t>
            </a:r>
          </a:p>
        </p:txBody>
      </p:sp>
      <p:sp>
        <p:nvSpPr>
          <p:cNvPr id="29" name="Rectangle 229"/>
          <p:cNvSpPr>
            <a:spLocks noChangeArrowheads="1"/>
          </p:cNvSpPr>
          <p:nvPr/>
        </p:nvSpPr>
        <p:spPr bwMode="auto">
          <a:xfrm>
            <a:off x="1263372" y="24587383"/>
            <a:ext cx="11889957" cy="1916535"/>
          </a:xfrm>
          <a:prstGeom prst="rect">
            <a:avLst/>
          </a:prstGeom>
          <a:solidFill>
            <a:schemeClr val="accent1">
              <a:lumMod val="40000"/>
              <a:lumOff val="60000"/>
            </a:schemeClr>
          </a:solidFill>
          <a:ln>
            <a:noFill/>
          </a:ln>
          <a:effectLst>
            <a:outerShdw dist="107763" dir="2700000" algn="ctr" rotWithShape="0">
              <a:schemeClr val="tx1">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5400" dirty="0">
                <a:solidFill>
                  <a:schemeClr val="bg1"/>
                </a:solidFill>
                <a:latin typeface="Times New Roman" panose="02020603050405020304" pitchFamily="18" charset="0"/>
                <a:cs typeface="Times New Roman" panose="02020603050405020304" pitchFamily="18" charset="0"/>
              </a:rPr>
              <a:t>Results</a:t>
            </a:r>
          </a:p>
        </p:txBody>
      </p:sp>
      <p:sp>
        <p:nvSpPr>
          <p:cNvPr id="32" name="Text Box 201"/>
          <p:cNvSpPr txBox="1">
            <a:spLocks noChangeArrowheads="1"/>
          </p:cNvSpPr>
          <p:nvPr/>
        </p:nvSpPr>
        <p:spPr bwMode="auto">
          <a:xfrm>
            <a:off x="14656145" y="6677636"/>
            <a:ext cx="11889956" cy="13388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685800" indent="-685800" algn="just">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In this cohort, 21,105 (2.2%) patients left against medical advice. </a:t>
            </a:r>
          </a:p>
          <a:p>
            <a:pPr marL="685800" indent="-685800" algn="just">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Among them, Caucasians(61.4%) and African Americans (21.9%) were were more predominant. </a:t>
            </a:r>
          </a:p>
          <a:p>
            <a:pPr marL="685800" indent="-685800" algn="just">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The study population has various underlying co-morbidities. Chronic lung disease, diabetes with complications, renal failure were common. A significant proportion of the patients were suffering with various psychiatric issues (psychosis, depression, drug &amp; alcohol abuse).</a:t>
            </a:r>
          </a:p>
          <a:p>
            <a:pPr marL="685800" indent="-685800" algn="just">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Patients leaving hospital AMA is higher in the lowest median household income group (43%) in comparison to the highest median income group (11.2%). </a:t>
            </a:r>
          </a:p>
          <a:p>
            <a:pPr marL="685800" indent="-685800" algn="just">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In-hospital mortality due to NSTEMI is 7.4% which is significantly high.</a:t>
            </a:r>
          </a:p>
        </p:txBody>
      </p:sp>
      <p:sp>
        <p:nvSpPr>
          <p:cNvPr id="33" name="Rectangle 229"/>
          <p:cNvSpPr>
            <a:spLocks noChangeArrowheads="1"/>
          </p:cNvSpPr>
          <p:nvPr/>
        </p:nvSpPr>
        <p:spPr bwMode="auto">
          <a:xfrm>
            <a:off x="29099440" y="21258944"/>
            <a:ext cx="12322630" cy="1418171"/>
          </a:xfrm>
          <a:prstGeom prst="rect">
            <a:avLst/>
          </a:prstGeom>
          <a:solidFill>
            <a:schemeClr val="accent1">
              <a:lumMod val="40000"/>
              <a:lumOff val="60000"/>
            </a:schemeClr>
          </a:solidFill>
          <a:ln>
            <a:noFill/>
          </a:ln>
          <a:effectLst>
            <a:outerShdw dist="107763" dir="2700000" algn="ctr" rotWithShape="0">
              <a:schemeClr val="tx1">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5400" dirty="0">
                <a:solidFill>
                  <a:schemeClr val="bg1"/>
                </a:solidFill>
                <a:latin typeface="Times New Roman" panose="02020603050405020304" pitchFamily="18" charset="0"/>
                <a:cs typeface="Times New Roman" panose="02020603050405020304" pitchFamily="18" charset="0"/>
              </a:rPr>
              <a:t>Conclusion</a:t>
            </a:r>
          </a:p>
        </p:txBody>
      </p:sp>
      <p:sp>
        <p:nvSpPr>
          <p:cNvPr id="34" name="Text Box 230"/>
          <p:cNvSpPr txBox="1">
            <a:spLocks noChangeArrowheads="1"/>
          </p:cNvSpPr>
          <p:nvPr/>
        </p:nvSpPr>
        <p:spPr bwMode="auto">
          <a:xfrm>
            <a:off x="29099439" y="23122415"/>
            <a:ext cx="12322629" cy="74789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marL="685800" indent="-685800" algn="just">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Based on the results from our study, for NSTEMI patients, the risk of leaving the hospital against medical advice is high in patients with  psychiatric illnesses, alcohol abuse, drug abuse and patients belong to low median household income groups. </a:t>
            </a:r>
          </a:p>
          <a:p>
            <a:pPr marL="685800" indent="-685800" algn="just">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Physicians should be aware of the risks in these groups and should take appropriate measures to decrease the incidence of leaving against medical advice. </a:t>
            </a:r>
          </a:p>
        </p:txBody>
      </p:sp>
      <p:sp>
        <p:nvSpPr>
          <p:cNvPr id="3" name="TextBox 2">
            <a:extLst>
              <a:ext uri="{FF2B5EF4-FFF2-40B4-BE49-F238E27FC236}">
                <a16:creationId xmlns:a16="http://schemas.microsoft.com/office/drawing/2014/main" id="{9E099B03-107C-A642-8EF7-0075A138DD9D}"/>
              </a:ext>
            </a:extLst>
          </p:cNvPr>
          <p:cNvSpPr txBox="1"/>
          <p:nvPr/>
        </p:nvSpPr>
        <p:spPr>
          <a:xfrm>
            <a:off x="1177369" y="27363587"/>
            <a:ext cx="11975960" cy="2308324"/>
          </a:xfrm>
          <a:prstGeom prst="rect">
            <a:avLst/>
          </a:prstGeom>
          <a:noFill/>
        </p:spPr>
        <p:txBody>
          <a:bodyPr wrap="square" rtlCol="0">
            <a:spAutoFit/>
          </a:bodyPr>
          <a:lstStyle/>
          <a:p>
            <a:pPr marL="685800" indent="-685800" algn="just">
              <a:buFont typeface="Wingdings" pitchFamily="2" charset="2"/>
              <a:buChar char="Ø"/>
            </a:pPr>
            <a:r>
              <a:rPr lang="en-US" altLang="en-US" sz="4800" dirty="0">
                <a:solidFill>
                  <a:prstClr val="black"/>
                </a:solidFill>
                <a:latin typeface="Times New Roman" panose="02020603050405020304" pitchFamily="18" charset="0"/>
                <a:cs typeface="Times New Roman" panose="02020603050405020304" pitchFamily="18" charset="0"/>
              </a:rPr>
              <a:t>There were a total of 1,797,724 patients included in the study with the diagnosis of NSTEMI.</a:t>
            </a:r>
            <a:endParaRPr lang="en-US" dirty="0">
              <a:latin typeface="Times New Roman" panose="02020603050405020304" pitchFamily="18" charset="0"/>
              <a:cs typeface="Times New Roman" panose="02020603050405020304" pitchFamily="18" charset="0"/>
            </a:endParaRPr>
          </a:p>
        </p:txBody>
      </p:sp>
      <p:graphicFrame>
        <p:nvGraphicFramePr>
          <p:cNvPr id="17" name="Chart 16">
            <a:extLst>
              <a:ext uri="{FF2B5EF4-FFF2-40B4-BE49-F238E27FC236}">
                <a16:creationId xmlns:a16="http://schemas.microsoft.com/office/drawing/2014/main" id="{E51AEC38-7CC4-A544-9615-E9F1991F3744}"/>
              </a:ext>
            </a:extLst>
          </p:cNvPr>
          <p:cNvGraphicFramePr>
            <a:graphicFrameLocks/>
          </p:cNvGraphicFramePr>
          <p:nvPr>
            <p:extLst>
              <p:ext uri="{D42A27DB-BD31-4B8C-83A1-F6EECF244321}">
                <p14:modId xmlns:p14="http://schemas.microsoft.com/office/powerpoint/2010/main" val="4031546393"/>
              </p:ext>
            </p:extLst>
          </p:nvPr>
        </p:nvGraphicFramePr>
        <p:xfrm>
          <a:off x="29099441" y="6677636"/>
          <a:ext cx="12322628" cy="127871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a:extLst>
              <a:ext uri="{FF2B5EF4-FFF2-40B4-BE49-F238E27FC236}">
                <a16:creationId xmlns:a16="http://schemas.microsoft.com/office/drawing/2014/main" id="{A149B6DD-81E5-9D4A-B797-BE013BA8B112}"/>
              </a:ext>
            </a:extLst>
          </p:cNvPr>
          <p:cNvGraphicFramePr>
            <a:graphicFrameLocks/>
          </p:cNvGraphicFramePr>
          <p:nvPr>
            <p:extLst>
              <p:ext uri="{D42A27DB-BD31-4B8C-83A1-F6EECF244321}">
                <p14:modId xmlns:p14="http://schemas.microsoft.com/office/powerpoint/2010/main" val="3550995225"/>
              </p:ext>
            </p:extLst>
          </p:nvPr>
        </p:nvGraphicFramePr>
        <p:xfrm>
          <a:off x="14642831" y="20956117"/>
          <a:ext cx="11889956" cy="797849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673D6989-6961-8847-B767-F713904909DC}"/>
              </a:ext>
            </a:extLst>
          </p:cNvPr>
          <p:cNvSpPr txBox="1"/>
          <p:nvPr/>
        </p:nvSpPr>
        <p:spPr>
          <a:xfrm>
            <a:off x="14642831" y="29116925"/>
            <a:ext cx="1157307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Figure 1: Bar diagram showing racial Distribution</a:t>
            </a:r>
          </a:p>
        </p:txBody>
      </p:sp>
      <p:sp>
        <p:nvSpPr>
          <p:cNvPr id="14" name="TextBox 13">
            <a:extLst>
              <a:ext uri="{FF2B5EF4-FFF2-40B4-BE49-F238E27FC236}">
                <a16:creationId xmlns:a16="http://schemas.microsoft.com/office/drawing/2014/main" id="{DEF8D253-7565-F54F-8CB9-F0DECB938E10}"/>
              </a:ext>
            </a:extLst>
          </p:cNvPr>
          <p:cNvSpPr txBox="1"/>
          <p:nvPr/>
        </p:nvSpPr>
        <p:spPr>
          <a:xfrm>
            <a:off x="29099441" y="19484701"/>
            <a:ext cx="12322628"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Figure 2: Pictorial representation of people with various underlying co-morbidities who left under medical advice.</a:t>
            </a:r>
          </a:p>
          <a:p>
            <a:r>
              <a:rPr lang="en-US" sz="3600" dirty="0">
                <a:latin typeface="Times New Roman" panose="02020603050405020304" pitchFamily="18" charset="0"/>
                <a:cs typeface="Times New Roman" panose="02020603050405020304" pitchFamily="18" charset="0"/>
              </a:rPr>
              <a:t>Note: People may have overlap of two  or more co-morbidities.</a:t>
            </a:r>
          </a:p>
        </p:txBody>
      </p:sp>
      <p:sp>
        <p:nvSpPr>
          <p:cNvPr id="4" name="TextBox 3">
            <a:extLst>
              <a:ext uri="{FF2B5EF4-FFF2-40B4-BE49-F238E27FC236}">
                <a16:creationId xmlns:a16="http://schemas.microsoft.com/office/drawing/2014/main" id="{FEB29404-AC6B-6544-974D-E6A5BCAA1908}"/>
              </a:ext>
            </a:extLst>
          </p:cNvPr>
          <p:cNvSpPr txBox="1"/>
          <p:nvPr/>
        </p:nvSpPr>
        <p:spPr>
          <a:xfrm>
            <a:off x="355600" y="94258"/>
            <a:ext cx="9652000" cy="1015663"/>
          </a:xfrm>
          <a:prstGeom prst="rect">
            <a:avLst/>
          </a:prstGeom>
          <a:noFill/>
        </p:spPr>
        <p:txBody>
          <a:bodyPr wrap="square" rtlCol="0">
            <a:spAutoFit/>
          </a:bodyPr>
          <a:lstStyle/>
          <a:p>
            <a:r>
              <a:rPr lang="en-US" sz="6000" b="1" dirty="0">
                <a:solidFill>
                  <a:schemeClr val="bg1"/>
                </a:solidFill>
                <a:latin typeface="Britannic Bold" panose="020B0903060703020204" pitchFamily="34" charset="77"/>
              </a:rPr>
              <a:t>Ocean Medical Center</a:t>
            </a:r>
          </a:p>
        </p:txBody>
      </p:sp>
      <p:cxnSp>
        <p:nvCxnSpPr>
          <p:cNvPr id="11" name="Straight Connector 10">
            <a:extLst>
              <a:ext uri="{FF2B5EF4-FFF2-40B4-BE49-F238E27FC236}">
                <a16:creationId xmlns:a16="http://schemas.microsoft.com/office/drawing/2014/main" id="{EE5C58DB-0683-5049-88EA-991FC19BD006}"/>
              </a:ext>
            </a:extLst>
          </p:cNvPr>
          <p:cNvCxnSpPr/>
          <p:nvPr/>
        </p:nvCxnSpPr>
        <p:spPr>
          <a:xfrm>
            <a:off x="-1" y="6056500"/>
            <a:ext cx="33768011"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2815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MH-Blue" id="{1590A865-0721-A449-8C64-759FEDC94FF6}" vid="{CD41AA0C-7D34-5841-80BF-FC65E8332D28}"/>
    </a:ext>
  </a:extLst>
</a:theme>
</file>

<file path=docProps/app.xml><?xml version="1.0" encoding="utf-8"?>
<Properties xmlns="http://schemas.openxmlformats.org/officeDocument/2006/extended-properties" xmlns:vt="http://schemas.openxmlformats.org/officeDocument/2006/docPropsVTypes">
  <Template>HMH-White</Template>
  <TotalTime>9420</TotalTime>
  <Words>360</Words>
  <Application>Microsoft Macintosh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Britannic Bold</vt:lpstr>
      <vt:lpstr>Calibri</vt:lpstr>
      <vt:lpstr>Georgia</vt:lpstr>
      <vt:lpstr>Georgia-Bold</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Sammons, Christopher</dc:creator>
  <cp:lastModifiedBy>Microsoft Office User</cp:lastModifiedBy>
  <cp:revision>106</cp:revision>
  <dcterms:created xsi:type="dcterms:W3CDTF">2017-03-21T19:09:34Z</dcterms:created>
  <dcterms:modified xsi:type="dcterms:W3CDTF">2020-06-04T14:58:57Z</dcterms:modified>
</cp:coreProperties>
</file>