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90" autoAdjust="0"/>
    <p:restoredTop sz="94672"/>
  </p:normalViewPr>
  <p:slideViewPr>
    <p:cSldViewPr snapToGrid="0" snapToObjects="1">
      <p:cViewPr varScale="1">
        <p:scale>
          <a:sx n="24" d="100"/>
          <a:sy n="24" d="100"/>
        </p:scale>
        <p:origin x="20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47" y="2725677"/>
            <a:ext cx="33478315" cy="322957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017520" y="7399839"/>
            <a:ext cx="37856160" cy="24265958"/>
          </a:xfrm>
          <a:prstGeom prst="rect">
            <a:avLst/>
          </a:prstGeom>
        </p:spPr>
        <p:txBody>
          <a:bodyPr/>
          <a:lstStyle>
            <a:lvl1pPr>
              <a:defRPr>
                <a:latin typeface="Georgia" charset="0"/>
                <a:ea typeface="Georgia" charset="0"/>
                <a:cs typeface="Georgia" charset="0"/>
              </a:defRPr>
            </a:lvl1pPr>
            <a:lvl2pPr>
              <a:defRPr>
                <a:latin typeface="Georgia" charset="0"/>
                <a:ea typeface="Georgia" charset="0"/>
                <a:cs typeface="Georgia" charset="0"/>
              </a:defRPr>
            </a:lvl2pPr>
            <a:lvl3pPr>
              <a:defRPr>
                <a:latin typeface="Georgia" charset="0"/>
                <a:ea typeface="Georgia" charset="0"/>
                <a:cs typeface="Georgia" charset="0"/>
              </a:defRPr>
            </a:lvl3pPr>
            <a:lvl4pPr>
              <a:defRPr>
                <a:latin typeface="Georgia" charset="0"/>
                <a:ea typeface="Georgia" charset="0"/>
                <a:cs typeface="Georgia" charset="0"/>
              </a:defRPr>
            </a:lvl4pPr>
            <a:lvl5pPr>
              <a:defRPr>
                <a:latin typeface="Georgia" charset="0"/>
                <a:ea typeface="Georgia" charset="0"/>
                <a:cs typeface="Georgia"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30998160" y="29966383"/>
            <a:ext cx="9875520" cy="1752600"/>
          </a:xfrm>
          <a:prstGeom prst="rect">
            <a:avLst/>
          </a:prstGeom>
        </p:spPr>
        <p:txBody>
          <a:bodyPr/>
          <a:lstStyle/>
          <a:p>
            <a:fld id="{AF533643-1408-F849-97EB-1DBBD1291A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0998160" y="29966383"/>
            <a:ext cx="9875520" cy="1752600"/>
          </a:xfrm>
          <a:prstGeom prst="rect">
            <a:avLst/>
          </a:prstGeom>
        </p:spPr>
        <p:txBody>
          <a:bodyPr/>
          <a:lstStyle/>
          <a:p>
            <a:fld id="{AF533643-1408-F849-97EB-1DBBD1291A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wmf"/><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Content Placeholder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62" y="-1"/>
            <a:ext cx="43929300" cy="1281060"/>
          </a:xfrm>
          <a:prstGeom prst="rect">
            <a:avLst/>
          </a:prstGeom>
        </p:spPr>
      </p:pic>
      <p:sp>
        <p:nvSpPr>
          <p:cNvPr id="16" name="Title Placeholder 1"/>
          <p:cNvSpPr>
            <a:spLocks noGrp="1"/>
          </p:cNvSpPr>
          <p:nvPr>
            <p:ph type="title"/>
          </p:nvPr>
        </p:nvSpPr>
        <p:spPr>
          <a:xfrm>
            <a:off x="3017542" y="2044258"/>
            <a:ext cx="33478315" cy="24221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7" name="Text Placeholder 2"/>
          <p:cNvSpPr>
            <a:spLocks noGrp="1"/>
          </p:cNvSpPr>
          <p:nvPr>
            <p:ph type="body" idx="1"/>
          </p:nvPr>
        </p:nvSpPr>
        <p:spPr>
          <a:xfrm>
            <a:off x="3017520" y="5549880"/>
            <a:ext cx="37856160" cy="18199469"/>
          </a:xfrm>
          <a:prstGeom prst="rect">
            <a:avLst/>
          </a:prstGeom>
        </p:spPr>
        <p:txBody>
          <a:bodyPr vert="horz" lIns="91440" tIns="45720" rIns="91440" bIns="45720" rtlCol="0">
            <a:normAutofit/>
          </a:bodyPr>
          <a:lstStyle/>
          <a:p>
            <a:pPr algn="l">
              <a:lnSpc>
                <a:spcPct val="120000"/>
              </a:lnSpc>
            </a:pPr>
            <a:r>
              <a:rPr lang="en-US" sz="9600" dirty="0">
                <a:solidFill>
                  <a:schemeClr val="tx2">
                    <a:lumMod val="60000"/>
                    <a:lumOff val="40000"/>
                  </a:schemeClr>
                </a:solidFill>
                <a:latin typeface="Georgia"/>
                <a:cs typeface="Georgia"/>
              </a:rPr>
              <a:t>This headline is only for position</a:t>
            </a:r>
            <a:br>
              <a:rPr lang="en-US" sz="9600" dirty="0">
                <a:solidFill>
                  <a:schemeClr val="tx2">
                    <a:lumMod val="60000"/>
                    <a:lumOff val="40000"/>
                  </a:schemeClr>
                </a:solidFill>
                <a:latin typeface="Georgia"/>
                <a:cs typeface="Georgia"/>
              </a:rPr>
            </a:br>
            <a:r>
              <a:rPr lang="en-US" sz="9600" dirty="0">
                <a:solidFill>
                  <a:schemeClr val="tx1">
                    <a:lumMod val="65000"/>
                    <a:lumOff val="35000"/>
                  </a:schemeClr>
                </a:solidFill>
                <a:latin typeface="Georgia"/>
                <a:cs typeface="Georgia"/>
              </a:rPr>
              <a:t>This type is for layout purposes only, it is not really intended to be read for content. The main intention here is to demonstrate size and style of typography.</a:t>
            </a:r>
          </a:p>
          <a:p>
            <a:pPr algn="l">
              <a:lnSpc>
                <a:spcPct val="120000"/>
              </a:lnSpc>
            </a:pPr>
            <a:r>
              <a:rPr lang="en-US" sz="9600" dirty="0">
                <a:solidFill>
                  <a:schemeClr val="tx2">
                    <a:lumMod val="60000"/>
                    <a:lumOff val="40000"/>
                  </a:schemeClr>
                </a:solidFill>
                <a:latin typeface="Georgia"/>
                <a:cs typeface="Georgia"/>
              </a:rPr>
              <a:t>This headline is only for position</a:t>
            </a:r>
          </a:p>
          <a:p>
            <a:pPr algn="l">
              <a:lnSpc>
                <a:spcPct val="120000"/>
              </a:lnSpc>
            </a:pPr>
            <a:r>
              <a:rPr lang="en-US" sz="9600" b="1" dirty="0">
                <a:solidFill>
                  <a:schemeClr val="accent1">
                    <a:lumMod val="75000"/>
                  </a:schemeClr>
                </a:solidFill>
                <a:latin typeface="Georgia-Bold"/>
                <a:cs typeface="Georgia-Bold"/>
              </a:rPr>
              <a:t>	</a:t>
            </a:r>
            <a:r>
              <a:rPr lang="en-US" sz="9600" b="1" dirty="0">
                <a:solidFill>
                  <a:schemeClr val="tx1">
                    <a:lumMod val="65000"/>
                    <a:lumOff val="35000"/>
                  </a:schemeClr>
                </a:solidFill>
                <a:latin typeface="Georgia-Bold"/>
                <a:cs typeface="Georgia-Bold"/>
              </a:rPr>
              <a:t>• </a:t>
            </a:r>
            <a:r>
              <a:rPr lang="en-US" sz="9600" dirty="0">
                <a:solidFill>
                  <a:schemeClr val="tx1">
                    <a:lumMod val="65000"/>
                    <a:lumOff val="35000"/>
                  </a:schemeClr>
                </a:solidFill>
                <a:latin typeface="Georgia"/>
                <a:cs typeface="Georgia"/>
              </a:rPr>
              <a:t>Bulleted point number one</a:t>
            </a:r>
          </a:p>
          <a:p>
            <a:pPr algn="l">
              <a:lnSpc>
                <a:spcPct val="120000"/>
              </a:lnSpc>
            </a:pPr>
            <a:r>
              <a:rPr lang="en-US" sz="9600" dirty="0">
                <a:solidFill>
                  <a:schemeClr val="tx1">
                    <a:lumMod val="65000"/>
                    <a:lumOff val="35000"/>
                  </a:schemeClr>
                </a:solidFill>
                <a:latin typeface="Georgia"/>
                <a:cs typeface="Georgia"/>
              </a:rPr>
              <a:t>	</a:t>
            </a:r>
            <a:r>
              <a:rPr lang="en-US" sz="9600" b="1" dirty="0">
                <a:solidFill>
                  <a:schemeClr val="tx1">
                    <a:lumMod val="65000"/>
                    <a:lumOff val="35000"/>
                  </a:schemeClr>
                </a:solidFill>
                <a:latin typeface="Georgia-Bold"/>
                <a:cs typeface="Georgia-Bold"/>
              </a:rPr>
              <a:t>• </a:t>
            </a:r>
            <a:r>
              <a:rPr lang="en-US" sz="9600" dirty="0">
                <a:solidFill>
                  <a:schemeClr val="tx1">
                    <a:lumMod val="65000"/>
                    <a:lumOff val="35000"/>
                  </a:schemeClr>
                </a:solidFill>
                <a:latin typeface="Georgia"/>
                <a:cs typeface="Georgia"/>
              </a:rPr>
              <a:t>Bulleted point number two</a:t>
            </a:r>
          </a:p>
          <a:p>
            <a:pPr algn="l">
              <a:lnSpc>
                <a:spcPct val="120000"/>
              </a:lnSpc>
            </a:pPr>
            <a:endParaRPr lang="en-US" sz="9600" dirty="0">
              <a:solidFill>
                <a:schemeClr val="tx1">
                  <a:lumMod val="65000"/>
                  <a:lumOff val="35000"/>
                </a:schemeClr>
              </a:solidFill>
              <a:latin typeface="Georgia"/>
              <a:cs typeface="Georgia"/>
            </a:endParaRPr>
          </a:p>
        </p:txBody>
      </p:sp>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977580" y="1716457"/>
            <a:ext cx="9098280" cy="2789191"/>
          </a:xfrm>
          <a:prstGeom prst="rect">
            <a:avLst/>
          </a:prstGeom>
        </p:spPr>
      </p:pic>
    </p:spTree>
    <p:extLst>
      <p:ext uri="{BB962C8B-B14F-4D97-AF65-F5344CB8AC3E}">
        <p14:creationId xmlns:p14="http://schemas.microsoft.com/office/powerpoint/2010/main" val="686330687"/>
      </p:ext>
    </p:extLst>
  </p:cSld>
  <p:clrMap bg1="lt1" tx1="dk1" bg2="lt2" tx2="dk2" accent1="accent1" accent2="accent2" accent3="accent3" accent4="accent4" accent5="accent5" accent6="accent6" hlink="hlink" folHlink="folHlink"/>
  <p:sldLayoutIdLst>
    <p:sldLayoutId id="2147483662" r:id="rId1"/>
    <p:sldLayoutId id="2147483667" r:id="rId2"/>
  </p:sldLayoutIdLst>
  <p:txStyles>
    <p:titleStyle>
      <a:lvl1pPr algn="l" defTabSz="4388688" rtl="0" eaLnBrk="1" latinLnBrk="0" hangingPunct="1">
        <a:lnSpc>
          <a:spcPct val="90000"/>
        </a:lnSpc>
        <a:spcBef>
          <a:spcPct val="0"/>
        </a:spcBef>
        <a:buNone/>
        <a:defRPr sz="17280" kern="1200">
          <a:solidFill>
            <a:schemeClr val="tx2">
              <a:lumMod val="60000"/>
              <a:lumOff val="40000"/>
            </a:schemeClr>
          </a:solidFill>
          <a:latin typeface="Georgia" charset="0"/>
          <a:ea typeface="Georgia" charset="0"/>
          <a:cs typeface="Georgia" charset="0"/>
        </a:defRPr>
      </a:lvl1pPr>
    </p:titleStyle>
    <p:bodyStyle>
      <a:lvl1pPr marL="0" indent="0" algn="l" defTabSz="4388688" rtl="0" eaLnBrk="1" latinLnBrk="0" hangingPunct="1">
        <a:lnSpc>
          <a:spcPct val="120000"/>
        </a:lnSpc>
        <a:spcBef>
          <a:spcPts val="4800"/>
        </a:spcBef>
        <a:buFont typeface="Arial" panose="020B0604020202020204" pitchFamily="34" charset="0"/>
        <a:buNone/>
        <a:defRPr sz="13440" kern="1200">
          <a:solidFill>
            <a:schemeClr val="tx2">
              <a:lumMod val="60000"/>
              <a:lumOff val="40000"/>
            </a:schemeClr>
          </a:solidFill>
          <a:latin typeface="+mn-lt"/>
          <a:ea typeface="+mn-ea"/>
          <a:cs typeface="+mn-cs"/>
        </a:defRPr>
      </a:lvl1pPr>
      <a:lvl2pPr marL="3291514" indent="-1097165" algn="l" defTabSz="4388688"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5858" indent="-1097165" algn="l" defTabSz="4388688"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192"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4536"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68870"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3219"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7558"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1898" indent="-1097165" algn="l" defTabSz="4388688"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8688" rtl="0" eaLnBrk="1" latinLnBrk="0" hangingPunct="1">
        <a:defRPr sz="8640" kern="1200">
          <a:solidFill>
            <a:schemeClr val="tx1"/>
          </a:solidFill>
          <a:latin typeface="+mn-lt"/>
          <a:ea typeface="+mn-ea"/>
          <a:cs typeface="+mn-cs"/>
        </a:defRPr>
      </a:lvl1pPr>
      <a:lvl2pPr marL="2194339" algn="l" defTabSz="4388688" rtl="0" eaLnBrk="1" latinLnBrk="0" hangingPunct="1">
        <a:defRPr sz="8640" kern="1200">
          <a:solidFill>
            <a:schemeClr val="tx1"/>
          </a:solidFill>
          <a:latin typeface="+mn-lt"/>
          <a:ea typeface="+mn-ea"/>
          <a:cs typeface="+mn-cs"/>
        </a:defRPr>
      </a:lvl2pPr>
      <a:lvl3pPr marL="4388688" algn="l" defTabSz="4388688" rtl="0" eaLnBrk="1" latinLnBrk="0" hangingPunct="1">
        <a:defRPr sz="8640" kern="1200">
          <a:solidFill>
            <a:schemeClr val="tx1"/>
          </a:solidFill>
          <a:latin typeface="+mn-lt"/>
          <a:ea typeface="+mn-ea"/>
          <a:cs typeface="+mn-cs"/>
        </a:defRPr>
      </a:lvl3pPr>
      <a:lvl4pPr marL="6583027" algn="l" defTabSz="4388688" rtl="0" eaLnBrk="1" latinLnBrk="0" hangingPunct="1">
        <a:defRPr sz="8640" kern="1200">
          <a:solidFill>
            <a:schemeClr val="tx1"/>
          </a:solidFill>
          <a:latin typeface="+mn-lt"/>
          <a:ea typeface="+mn-ea"/>
          <a:cs typeface="+mn-cs"/>
        </a:defRPr>
      </a:lvl4pPr>
      <a:lvl5pPr marL="8777371" algn="l" defTabSz="4388688" rtl="0" eaLnBrk="1" latinLnBrk="0" hangingPunct="1">
        <a:defRPr sz="8640" kern="1200">
          <a:solidFill>
            <a:schemeClr val="tx1"/>
          </a:solidFill>
          <a:latin typeface="+mn-lt"/>
          <a:ea typeface="+mn-ea"/>
          <a:cs typeface="+mn-cs"/>
        </a:defRPr>
      </a:lvl5pPr>
      <a:lvl6pPr marL="10971706" algn="l" defTabSz="4388688" rtl="0" eaLnBrk="1" latinLnBrk="0" hangingPunct="1">
        <a:defRPr sz="8640" kern="1200">
          <a:solidFill>
            <a:schemeClr val="tx1"/>
          </a:solidFill>
          <a:latin typeface="+mn-lt"/>
          <a:ea typeface="+mn-ea"/>
          <a:cs typeface="+mn-cs"/>
        </a:defRPr>
      </a:lvl6pPr>
      <a:lvl7pPr marL="13166045" algn="l" defTabSz="4388688" rtl="0" eaLnBrk="1" latinLnBrk="0" hangingPunct="1">
        <a:defRPr sz="8640" kern="1200">
          <a:solidFill>
            <a:schemeClr val="tx1"/>
          </a:solidFill>
          <a:latin typeface="+mn-lt"/>
          <a:ea typeface="+mn-ea"/>
          <a:cs typeface="+mn-cs"/>
        </a:defRPr>
      </a:lvl7pPr>
      <a:lvl8pPr marL="15360384" algn="l" defTabSz="4388688" rtl="0" eaLnBrk="1" latinLnBrk="0" hangingPunct="1">
        <a:defRPr sz="8640" kern="1200">
          <a:solidFill>
            <a:schemeClr val="tx1"/>
          </a:solidFill>
          <a:latin typeface="+mn-lt"/>
          <a:ea typeface="+mn-ea"/>
          <a:cs typeface="+mn-cs"/>
        </a:defRPr>
      </a:lvl8pPr>
      <a:lvl9pPr marL="17554728" algn="l" defTabSz="4388688"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9"/>
          <p:cNvSpPr txBox="1">
            <a:spLocks noChangeArrowheads="1"/>
          </p:cNvSpPr>
          <p:nvPr/>
        </p:nvSpPr>
        <p:spPr bwMode="auto">
          <a:xfrm>
            <a:off x="0" y="1430709"/>
            <a:ext cx="33324800" cy="4937760"/>
          </a:xfrm>
          <a:prstGeom prst="rect">
            <a:avLst/>
          </a:prstGeom>
          <a:solidFill>
            <a:srgbClr val="001E78"/>
          </a:solidFill>
          <a:ln>
            <a:noFill/>
          </a:ln>
          <a:effectLst/>
          <a:extLst/>
        </p:spPr>
        <p:txBody>
          <a:bodyPr wrap="square" lIns="142235" tIns="71117" rIns="142235" bIns="71117">
            <a:spAutoFit/>
          </a:bodyPr>
          <a:lstStyle>
            <a:lvl1pPr defTabSz="4387850">
              <a:spcBef>
                <a:spcPct val="20000"/>
              </a:spcBef>
              <a:buChar char="•"/>
              <a:defRPr sz="15400">
                <a:solidFill>
                  <a:schemeClr val="tx1"/>
                </a:solidFill>
                <a:latin typeface="Arial" panose="020B0604020202020204" pitchFamily="34" charset="0"/>
              </a:defRPr>
            </a:lvl1pPr>
            <a:lvl2pPr marL="711200" indent="-1370013" defTabSz="4387850">
              <a:spcBef>
                <a:spcPct val="20000"/>
              </a:spcBef>
              <a:buChar char="–"/>
              <a:defRPr sz="13400">
                <a:solidFill>
                  <a:schemeClr val="tx1"/>
                </a:solidFill>
                <a:latin typeface="Arial" panose="020B0604020202020204" pitchFamily="34" charset="0"/>
              </a:defRPr>
            </a:lvl2pPr>
            <a:lvl3pPr marL="1422400" indent="-1098550" defTabSz="4387850">
              <a:spcBef>
                <a:spcPct val="20000"/>
              </a:spcBef>
              <a:buChar char="•"/>
              <a:defRPr sz="11500">
                <a:solidFill>
                  <a:schemeClr val="tx1"/>
                </a:solidFill>
                <a:latin typeface="Arial" panose="020B0604020202020204" pitchFamily="34" charset="0"/>
              </a:defRPr>
            </a:lvl3pPr>
            <a:lvl4pPr marL="2133600" indent="-1096963" defTabSz="4387850">
              <a:spcBef>
                <a:spcPct val="20000"/>
              </a:spcBef>
              <a:buChar char="–"/>
              <a:defRPr sz="9600">
                <a:solidFill>
                  <a:schemeClr val="tx1"/>
                </a:solidFill>
                <a:latin typeface="Arial" panose="020B0604020202020204" pitchFamily="34" charset="0"/>
              </a:defRPr>
            </a:lvl4pPr>
            <a:lvl5pPr marL="2844800" indent="-1095375" defTabSz="4387850">
              <a:spcBef>
                <a:spcPct val="20000"/>
              </a:spcBef>
              <a:buChar char="»"/>
              <a:defRPr sz="9600">
                <a:solidFill>
                  <a:schemeClr val="tx1"/>
                </a:solidFill>
                <a:latin typeface="Arial" panose="020B0604020202020204" pitchFamily="34" charset="0"/>
              </a:defRPr>
            </a:lvl5pPr>
            <a:lvl6pPr marL="33020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6pPr>
            <a:lvl7pPr marL="37592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7pPr>
            <a:lvl8pPr marL="42164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8pPr>
            <a:lvl9pPr marL="4673600" indent="-1095375" defTabSz="4387850" eaLnBrk="0" fontAlgn="base" hangingPunct="0">
              <a:spcBef>
                <a:spcPct val="20000"/>
              </a:spcBef>
              <a:spcAft>
                <a:spcPct val="0"/>
              </a:spcAft>
              <a:buChar char="»"/>
              <a:defRPr sz="9600">
                <a:solidFill>
                  <a:schemeClr val="tx1"/>
                </a:solidFill>
                <a:latin typeface="Arial" panose="020B0604020202020204" pitchFamily="34" charset="0"/>
              </a:defRPr>
            </a:lvl9pPr>
          </a:lstStyle>
          <a:p>
            <a:pPr>
              <a:buNone/>
            </a:pPr>
            <a:r>
              <a:rPr lang="en-US" sz="8000" b="1" dirty="0">
                <a:solidFill>
                  <a:schemeClr val="bg1"/>
                </a:solidFill>
              </a:rPr>
              <a:t>Insulin as a Treatment for Hypertriglyceridemia Induced Acute Pancreatitis</a:t>
            </a:r>
          </a:p>
          <a:p>
            <a:pPr>
              <a:buNone/>
            </a:pPr>
            <a:r>
              <a:rPr lang="en-US" sz="4400" dirty="0" err="1">
                <a:solidFill>
                  <a:schemeClr val="bg1"/>
                </a:solidFill>
              </a:rPr>
              <a:t>Kimyetta</a:t>
            </a:r>
            <a:r>
              <a:rPr lang="en-US" sz="4400" dirty="0">
                <a:solidFill>
                  <a:schemeClr val="bg1"/>
                </a:solidFill>
              </a:rPr>
              <a:t> Robinson DO, Erica De Clemente MD, Christopher Bader DO, Kelly Ussery-</a:t>
            </a:r>
            <a:r>
              <a:rPr lang="en-US" sz="4400" dirty="0" err="1">
                <a:solidFill>
                  <a:schemeClr val="bg1"/>
                </a:solidFill>
              </a:rPr>
              <a:t>Kronhaus</a:t>
            </a:r>
            <a:r>
              <a:rPr lang="en-US" sz="4400" dirty="0">
                <a:solidFill>
                  <a:schemeClr val="bg1"/>
                </a:solidFill>
              </a:rPr>
              <a:t> MD, Kenneth </a:t>
            </a:r>
            <a:r>
              <a:rPr lang="en-US" sz="4400" dirty="0" err="1">
                <a:solidFill>
                  <a:schemeClr val="bg1"/>
                </a:solidFill>
              </a:rPr>
              <a:t>Kronhaus</a:t>
            </a:r>
            <a:r>
              <a:rPr lang="en-US" sz="4400" dirty="0">
                <a:solidFill>
                  <a:schemeClr val="bg1"/>
                </a:solidFill>
              </a:rPr>
              <a:t> MD</a:t>
            </a:r>
          </a:p>
          <a:p>
            <a:pPr>
              <a:buNone/>
            </a:pPr>
            <a:r>
              <a:rPr lang="en-US" sz="4400" dirty="0">
                <a:solidFill>
                  <a:schemeClr val="bg1"/>
                </a:solidFill>
              </a:rPr>
              <a:t>Family Medicine, Ocean Medical Center, Brick, NJ </a:t>
            </a:r>
          </a:p>
          <a:p>
            <a:pPr>
              <a:buNone/>
            </a:pPr>
            <a:endParaRPr lang="en-US" sz="8800" dirty="0">
              <a:solidFill>
                <a:schemeClr val="bg1"/>
              </a:solidFill>
            </a:endParaRPr>
          </a:p>
        </p:txBody>
      </p:sp>
      <p:sp>
        <p:nvSpPr>
          <p:cNvPr id="3" name="Text Box 38"/>
          <p:cNvSpPr txBox="1">
            <a:spLocks noChangeArrowheads="1"/>
          </p:cNvSpPr>
          <p:nvPr/>
        </p:nvSpPr>
        <p:spPr bwMode="auto">
          <a:xfrm>
            <a:off x="472280" y="8503875"/>
            <a:ext cx="11777661" cy="448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42235" tIns="71117" rIns="142235" bIns="71117">
            <a:spAutoFit/>
          </a:bodyPr>
          <a:lstStyle>
            <a:lvl1pPr marL="457200" indent="-457200" defTabSz="5853113">
              <a:defRPr sz="8700" b="1">
                <a:solidFill>
                  <a:schemeClr val="tx1"/>
                </a:solidFill>
                <a:latin typeface="Arial" panose="020B0604020202020204" pitchFamily="34" charset="0"/>
              </a:defRPr>
            </a:lvl1pPr>
            <a:lvl2pPr marL="1195388" indent="-342900" defTabSz="5853113">
              <a:defRPr sz="8700" b="1">
                <a:solidFill>
                  <a:schemeClr val="tx1"/>
                </a:solidFill>
                <a:latin typeface="Arial" panose="020B0604020202020204" pitchFamily="34" charset="0"/>
              </a:defRPr>
            </a:lvl2pPr>
            <a:lvl3pPr marL="2051050" indent="-342900" defTabSz="5853113">
              <a:defRPr sz="8700" b="1">
                <a:solidFill>
                  <a:schemeClr val="tx1"/>
                </a:solidFill>
                <a:latin typeface="Arial" panose="020B0604020202020204" pitchFamily="34" charset="0"/>
              </a:defRPr>
            </a:lvl3pPr>
            <a:lvl4pPr marL="2903538" indent="-342900" defTabSz="5853113">
              <a:defRPr sz="8700" b="1">
                <a:solidFill>
                  <a:schemeClr val="tx1"/>
                </a:solidFill>
                <a:latin typeface="Arial" panose="020B0604020202020204" pitchFamily="34" charset="0"/>
              </a:defRPr>
            </a:lvl4pPr>
            <a:lvl5pPr marL="3757613" indent="-342900" defTabSz="5853113">
              <a:defRPr sz="8700" b="1">
                <a:solidFill>
                  <a:schemeClr val="tx1"/>
                </a:solidFill>
                <a:latin typeface="Arial" panose="020B0604020202020204" pitchFamily="34" charset="0"/>
              </a:defRPr>
            </a:lvl5pPr>
            <a:lvl6pPr marL="4214813" indent="-342900" defTabSz="5853113" eaLnBrk="0" fontAlgn="base" hangingPunct="0">
              <a:spcBef>
                <a:spcPct val="0"/>
              </a:spcBef>
              <a:spcAft>
                <a:spcPct val="0"/>
              </a:spcAft>
              <a:defRPr sz="8700" b="1">
                <a:solidFill>
                  <a:schemeClr val="tx1"/>
                </a:solidFill>
                <a:latin typeface="Arial" panose="020B0604020202020204" pitchFamily="34" charset="0"/>
              </a:defRPr>
            </a:lvl6pPr>
            <a:lvl7pPr marL="4672013" indent="-342900" defTabSz="5853113" eaLnBrk="0" fontAlgn="base" hangingPunct="0">
              <a:spcBef>
                <a:spcPct val="0"/>
              </a:spcBef>
              <a:spcAft>
                <a:spcPct val="0"/>
              </a:spcAft>
              <a:defRPr sz="8700" b="1">
                <a:solidFill>
                  <a:schemeClr val="tx1"/>
                </a:solidFill>
                <a:latin typeface="Arial" panose="020B0604020202020204" pitchFamily="34" charset="0"/>
              </a:defRPr>
            </a:lvl7pPr>
            <a:lvl8pPr marL="5129213" indent="-342900" defTabSz="5853113" eaLnBrk="0" fontAlgn="base" hangingPunct="0">
              <a:spcBef>
                <a:spcPct val="0"/>
              </a:spcBef>
              <a:spcAft>
                <a:spcPct val="0"/>
              </a:spcAft>
              <a:defRPr sz="8700" b="1">
                <a:solidFill>
                  <a:schemeClr val="tx1"/>
                </a:solidFill>
                <a:latin typeface="Arial" panose="020B0604020202020204" pitchFamily="34" charset="0"/>
              </a:defRPr>
            </a:lvl8pPr>
            <a:lvl9pPr marL="5586413" indent="-342900" defTabSz="5853113" eaLnBrk="0" fontAlgn="base" hangingPunct="0">
              <a:spcBef>
                <a:spcPct val="0"/>
              </a:spcBef>
              <a:spcAft>
                <a:spcPct val="0"/>
              </a:spcAft>
              <a:defRPr sz="8700" b="1">
                <a:solidFill>
                  <a:schemeClr val="tx1"/>
                </a:solidFill>
                <a:latin typeface="Arial" panose="020B0604020202020204" pitchFamily="34" charset="0"/>
              </a:defRPr>
            </a:lvl9pPr>
          </a:lstStyle>
          <a:p>
            <a:pPr marL="914400" indent="-914400">
              <a:lnSpc>
                <a:spcPct val="110000"/>
              </a:lnSpc>
              <a:buAutoNum type="arabicPeriod"/>
            </a:pPr>
            <a:r>
              <a:rPr lang="en-US" sz="4800" dirty="0"/>
              <a:t>Diagnose hypertriglyceridemia induced acute pancreatitis </a:t>
            </a:r>
          </a:p>
          <a:p>
            <a:pPr marL="914400" indent="-914400">
              <a:lnSpc>
                <a:spcPct val="110000"/>
              </a:lnSpc>
              <a:buAutoNum type="arabicPeriod"/>
            </a:pPr>
            <a:r>
              <a:rPr lang="en-US" sz="4800" dirty="0"/>
              <a:t>Recognize that insulin is an important part of the treatment regimen</a:t>
            </a:r>
          </a:p>
          <a:p>
            <a:pPr eaLnBrk="1" hangingPunct="1">
              <a:lnSpc>
                <a:spcPct val="110000"/>
              </a:lnSpc>
              <a:buFontTx/>
              <a:buAutoNum type="arabicPeriod"/>
            </a:pPr>
            <a:endParaRPr lang="en-US" altLang="en-US" sz="1600" dirty="0"/>
          </a:p>
        </p:txBody>
      </p:sp>
      <p:sp>
        <p:nvSpPr>
          <p:cNvPr id="4" name="Rectangle 194"/>
          <p:cNvSpPr>
            <a:spLocks noChangeArrowheads="1"/>
          </p:cNvSpPr>
          <p:nvPr/>
        </p:nvSpPr>
        <p:spPr bwMode="auto">
          <a:xfrm>
            <a:off x="847725" y="6911658"/>
            <a:ext cx="10910887" cy="911842"/>
          </a:xfrm>
          <a:prstGeom prst="rect">
            <a:avLst/>
          </a:prstGeom>
          <a:solidFill>
            <a:srgbClr val="001E78"/>
          </a:solidFill>
          <a:ln>
            <a:noFill/>
          </a:ln>
          <a:effectLst>
            <a:outerShdw dist="107763" dir="2700000" algn="ctr" rotWithShape="0">
              <a:schemeClr val="tx1">
                <a:alpha val="50000"/>
              </a:schemeClr>
            </a:outerShdw>
          </a:effectLs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dirty="0">
                <a:solidFill>
                  <a:schemeClr val="bg1"/>
                </a:solidFill>
              </a:rPr>
              <a:t>LEARNING OBJECTIVES</a:t>
            </a:r>
          </a:p>
        </p:txBody>
      </p:sp>
      <p:sp>
        <p:nvSpPr>
          <p:cNvPr id="5" name="Rectangle 195"/>
          <p:cNvSpPr>
            <a:spLocks noChangeArrowheads="1"/>
          </p:cNvSpPr>
          <p:nvPr/>
        </p:nvSpPr>
        <p:spPr bwMode="auto">
          <a:xfrm>
            <a:off x="822323" y="14013355"/>
            <a:ext cx="10915650" cy="1046163"/>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a:solidFill>
                  <a:schemeClr val="bg1"/>
                </a:solidFill>
              </a:rPr>
              <a:t>CASE PRESENTATION</a:t>
            </a:r>
            <a:endParaRPr lang="en-US" altLang="en-US" sz="4000" b="0">
              <a:solidFill>
                <a:schemeClr val="bg1"/>
              </a:solidFill>
            </a:endParaRPr>
          </a:p>
        </p:txBody>
      </p:sp>
      <p:sp>
        <p:nvSpPr>
          <p:cNvPr id="6" name="Rectangle 197"/>
          <p:cNvSpPr>
            <a:spLocks noChangeArrowheads="1"/>
          </p:cNvSpPr>
          <p:nvPr/>
        </p:nvSpPr>
        <p:spPr bwMode="auto">
          <a:xfrm>
            <a:off x="542922" y="26138487"/>
            <a:ext cx="10915650" cy="1074738"/>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dirty="0">
                <a:solidFill>
                  <a:schemeClr val="bg1"/>
                </a:solidFill>
              </a:rPr>
              <a:t>PHYSICAL EXAMINATION</a:t>
            </a:r>
          </a:p>
        </p:txBody>
      </p:sp>
      <p:sp>
        <p:nvSpPr>
          <p:cNvPr id="7" name="Rectangle 199"/>
          <p:cNvSpPr>
            <a:spLocks noChangeArrowheads="1"/>
          </p:cNvSpPr>
          <p:nvPr/>
        </p:nvSpPr>
        <p:spPr bwMode="auto">
          <a:xfrm>
            <a:off x="13662025" y="15081804"/>
            <a:ext cx="13066712" cy="913188"/>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dirty="0">
                <a:solidFill>
                  <a:schemeClr val="bg1"/>
                </a:solidFill>
              </a:rPr>
              <a:t>IMAGING</a:t>
            </a:r>
          </a:p>
        </p:txBody>
      </p:sp>
      <p:sp>
        <p:nvSpPr>
          <p:cNvPr id="8" name="Rectangle 200"/>
          <p:cNvSpPr>
            <a:spLocks noChangeArrowheads="1"/>
          </p:cNvSpPr>
          <p:nvPr/>
        </p:nvSpPr>
        <p:spPr bwMode="auto">
          <a:xfrm>
            <a:off x="28480543" y="6570494"/>
            <a:ext cx="13066713" cy="1079500"/>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dirty="0">
                <a:solidFill>
                  <a:schemeClr val="bg1"/>
                </a:solidFill>
              </a:rPr>
              <a:t>PATHOPHYSIOLOGY</a:t>
            </a:r>
          </a:p>
        </p:txBody>
      </p:sp>
      <p:sp>
        <p:nvSpPr>
          <p:cNvPr id="9" name="Text Box 201"/>
          <p:cNvSpPr txBox="1">
            <a:spLocks noChangeArrowheads="1"/>
          </p:cNvSpPr>
          <p:nvPr/>
        </p:nvSpPr>
        <p:spPr bwMode="auto">
          <a:xfrm>
            <a:off x="469899" y="15904030"/>
            <a:ext cx="11782425" cy="941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just">
              <a:buFontTx/>
              <a:buChar char="•"/>
            </a:pPr>
            <a:r>
              <a:rPr lang="en-US" sz="4800" dirty="0"/>
              <a:t>64-year-old male with a past medical history of uncontrolled type II diabetes mellitus, hypertension, and hyperlipidemia, presented to the ER with complaints of chest pain that began the night prior to admission.</a:t>
            </a:r>
          </a:p>
          <a:p>
            <a:pPr algn="just">
              <a:buFontTx/>
              <a:buChar char="•"/>
            </a:pPr>
            <a:r>
              <a:rPr lang="en-US" sz="4800" dirty="0"/>
              <a:t>The pain was located mid-</a:t>
            </a:r>
            <a:r>
              <a:rPr lang="en-US" sz="4800" dirty="0" err="1"/>
              <a:t>sternally</a:t>
            </a:r>
            <a:r>
              <a:rPr lang="en-US" sz="4800" dirty="0"/>
              <a:t> and described it as a combination of constant sharp pain associated with nausea and shortness of breath. The patient denied radiation of the pain, vomiting, diarrhea, diaphoresis. </a:t>
            </a:r>
          </a:p>
          <a:p>
            <a:pPr algn="just">
              <a:buFontTx/>
              <a:buChar char="•"/>
            </a:pPr>
            <a:endParaRPr lang="en-US" sz="1800" dirty="0"/>
          </a:p>
          <a:p>
            <a:pPr algn="just">
              <a:buFontTx/>
              <a:buChar char="•"/>
            </a:pPr>
            <a:endParaRPr lang="en-US" altLang="en-US" sz="1200" dirty="0"/>
          </a:p>
        </p:txBody>
      </p:sp>
      <p:sp>
        <p:nvSpPr>
          <p:cNvPr id="10" name="Text Box 202"/>
          <p:cNvSpPr txBox="1">
            <a:spLocks noChangeArrowheads="1"/>
          </p:cNvSpPr>
          <p:nvPr/>
        </p:nvSpPr>
        <p:spPr bwMode="auto">
          <a:xfrm>
            <a:off x="542922" y="28090393"/>
            <a:ext cx="11636375"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lvl1pPr marL="457200" indent="-45720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buFontTx/>
              <a:buChar char="•"/>
            </a:pPr>
            <a:r>
              <a:rPr lang="en-US" sz="4800" dirty="0"/>
              <a:t>BP 139/88 mmHg</a:t>
            </a:r>
          </a:p>
          <a:p>
            <a:pPr>
              <a:buFontTx/>
              <a:buChar char="•"/>
            </a:pPr>
            <a:r>
              <a:rPr lang="en-US" sz="4800" dirty="0"/>
              <a:t>Abdomen distended, tenderness to palpation in the epigastric area and left upper quadrant</a:t>
            </a:r>
            <a:endParaRPr lang="en-US" altLang="en-US" sz="1600" dirty="0"/>
          </a:p>
        </p:txBody>
      </p:sp>
      <p:sp>
        <p:nvSpPr>
          <p:cNvPr id="11" name="Text Box 204"/>
          <p:cNvSpPr txBox="1">
            <a:spLocks noChangeArrowheads="1"/>
          </p:cNvSpPr>
          <p:nvPr/>
        </p:nvSpPr>
        <p:spPr bwMode="auto">
          <a:xfrm>
            <a:off x="13079809" y="16209094"/>
            <a:ext cx="1406009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00050" indent="-400050"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just">
              <a:buFontTx/>
              <a:buChar char="•"/>
            </a:pPr>
            <a:r>
              <a:rPr lang="en-US" sz="4800" dirty="0"/>
              <a:t>EKG did not show any significant ST changes. </a:t>
            </a:r>
          </a:p>
          <a:p>
            <a:pPr algn="just">
              <a:buFontTx/>
              <a:buChar char="•"/>
            </a:pPr>
            <a:r>
              <a:rPr lang="en-US" sz="4800" dirty="0"/>
              <a:t>CT abdomen/pelvis with contrast showed fatty liver, hepatic lesions, acute superimposed upon chronic pancreatitis, and gallbladder wall thickening. </a:t>
            </a:r>
            <a:endParaRPr lang="en-US" altLang="en-US" sz="1600" dirty="0"/>
          </a:p>
        </p:txBody>
      </p:sp>
      <p:sp>
        <p:nvSpPr>
          <p:cNvPr id="13" name="Rectangle 223"/>
          <p:cNvSpPr>
            <a:spLocks noChangeArrowheads="1"/>
          </p:cNvSpPr>
          <p:nvPr/>
        </p:nvSpPr>
        <p:spPr bwMode="auto">
          <a:xfrm>
            <a:off x="13662025" y="20150138"/>
            <a:ext cx="12866687" cy="1079500"/>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dirty="0">
                <a:solidFill>
                  <a:schemeClr val="bg1"/>
                </a:solidFill>
              </a:rPr>
              <a:t>HOSPITAL COURSE </a:t>
            </a:r>
          </a:p>
        </p:txBody>
      </p:sp>
      <p:sp>
        <p:nvSpPr>
          <p:cNvPr id="15" name="Rectangle 228"/>
          <p:cNvSpPr>
            <a:spLocks noChangeArrowheads="1"/>
          </p:cNvSpPr>
          <p:nvPr/>
        </p:nvSpPr>
        <p:spPr bwMode="auto">
          <a:xfrm>
            <a:off x="28256706" y="8046341"/>
            <a:ext cx="13290550" cy="8710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8700" b="1">
                <a:solidFill>
                  <a:schemeClr val="tx1"/>
                </a:solidFill>
                <a:latin typeface="Arial" panose="020B0604020202020204" pitchFamily="34" charset="0"/>
              </a:defRPr>
            </a:lvl1pPr>
            <a:lvl2pPr marL="742950" indent="-285750">
              <a:defRPr sz="8700" b="1">
                <a:solidFill>
                  <a:schemeClr val="tx1"/>
                </a:solidFill>
                <a:latin typeface="Arial" panose="020B0604020202020204" pitchFamily="34" charset="0"/>
              </a:defRPr>
            </a:lvl2pPr>
            <a:lvl3pPr marL="1143000" indent="-228600">
              <a:defRPr sz="8700" b="1">
                <a:solidFill>
                  <a:schemeClr val="tx1"/>
                </a:solidFill>
                <a:latin typeface="Arial" panose="020B0604020202020204" pitchFamily="34" charset="0"/>
              </a:defRPr>
            </a:lvl3pPr>
            <a:lvl4pPr marL="1600200" indent="-228600">
              <a:defRPr sz="8700" b="1">
                <a:solidFill>
                  <a:schemeClr val="tx1"/>
                </a:solidFill>
                <a:latin typeface="Arial" panose="020B0604020202020204" pitchFamily="34" charset="0"/>
              </a:defRPr>
            </a:lvl4pPr>
            <a:lvl5pPr marL="2057400" indent="-228600">
              <a:defRPr sz="8700" b="1">
                <a:solidFill>
                  <a:schemeClr val="tx1"/>
                </a:solidFill>
                <a:latin typeface="Arial" panose="020B0604020202020204" pitchFamily="34" charset="0"/>
              </a:defRPr>
            </a:lvl5pPr>
            <a:lvl6pPr marL="2514600" indent="-228600" eaLnBrk="0" fontAlgn="base" hangingPunct="0">
              <a:spcBef>
                <a:spcPct val="0"/>
              </a:spcBef>
              <a:spcAft>
                <a:spcPct val="0"/>
              </a:spcAft>
              <a:defRPr sz="8700" b="1">
                <a:solidFill>
                  <a:schemeClr val="tx1"/>
                </a:solidFill>
                <a:latin typeface="Arial" panose="020B0604020202020204" pitchFamily="34" charset="0"/>
              </a:defRPr>
            </a:lvl6pPr>
            <a:lvl7pPr marL="2971800" indent="-228600" eaLnBrk="0" fontAlgn="base" hangingPunct="0">
              <a:spcBef>
                <a:spcPct val="0"/>
              </a:spcBef>
              <a:spcAft>
                <a:spcPct val="0"/>
              </a:spcAft>
              <a:defRPr sz="8700" b="1">
                <a:solidFill>
                  <a:schemeClr val="tx1"/>
                </a:solidFill>
                <a:latin typeface="Arial" panose="020B0604020202020204" pitchFamily="34" charset="0"/>
              </a:defRPr>
            </a:lvl7pPr>
            <a:lvl8pPr marL="3429000" indent="-228600" eaLnBrk="0" fontAlgn="base" hangingPunct="0">
              <a:spcBef>
                <a:spcPct val="0"/>
              </a:spcBef>
              <a:spcAft>
                <a:spcPct val="0"/>
              </a:spcAft>
              <a:defRPr sz="8700" b="1">
                <a:solidFill>
                  <a:schemeClr val="tx1"/>
                </a:solidFill>
                <a:latin typeface="Arial" panose="020B0604020202020204" pitchFamily="34" charset="0"/>
              </a:defRPr>
            </a:lvl8pPr>
            <a:lvl9pPr marL="3886200" indent="-228600" eaLnBrk="0" fontAlgn="base" hangingPunct="0">
              <a:spcBef>
                <a:spcPct val="0"/>
              </a:spcBef>
              <a:spcAft>
                <a:spcPct val="0"/>
              </a:spcAft>
              <a:defRPr sz="8700" b="1">
                <a:solidFill>
                  <a:schemeClr val="tx1"/>
                </a:solidFill>
                <a:latin typeface="Arial" panose="020B0604020202020204" pitchFamily="34" charset="0"/>
              </a:defRPr>
            </a:lvl9pPr>
          </a:lstStyle>
          <a:p>
            <a:pPr algn="just">
              <a:buFontTx/>
              <a:buChar char="•"/>
            </a:pPr>
            <a:r>
              <a:rPr lang="en-US" sz="4000" dirty="0"/>
              <a:t>Hypertriglyceridemia induced pancreatitis (HTGP) causes 1-14% of cases of acute pancreatitis. The risk of acute pancreatitis is 5% with triglyceride levels of over 1000 and rises to 10 to 20% with levels greater than 2000 mg/dL. </a:t>
            </a:r>
          </a:p>
          <a:p>
            <a:pPr algn="just">
              <a:buFontTx/>
              <a:buChar char="•"/>
            </a:pPr>
            <a:r>
              <a:rPr lang="en-US" sz="4000" dirty="0"/>
              <a:t>When triglycerides are broken down into free fatty acids (FFA), they are toxic to the pancreas. </a:t>
            </a:r>
          </a:p>
          <a:p>
            <a:pPr algn="just">
              <a:buFontTx/>
              <a:buChar char="•"/>
            </a:pPr>
            <a:r>
              <a:rPr lang="en-US" sz="4000" dirty="0"/>
              <a:t>Uncontrolled diabetes can cause HTGP because lack of insulin results in lipolysis in adipose tissue which releases FFA.</a:t>
            </a:r>
          </a:p>
          <a:p>
            <a:pPr algn="just">
              <a:buFontTx/>
              <a:buChar char="•"/>
            </a:pPr>
            <a:r>
              <a:rPr lang="en-US" sz="4000" dirty="0"/>
              <a:t>FFA are delivered to the liver leading to a high output of VLDL and in combination with the inhibition of lipoprotein lipase in peripheral tissues, triglyceride levels increase in the blood.</a:t>
            </a:r>
            <a:endParaRPr lang="en-US" altLang="en-US" sz="4000" dirty="0">
              <a:solidFill>
                <a:srgbClr val="000000"/>
              </a:solidFill>
              <a:cs typeface="Times New Roman" panose="02020603050405020304" pitchFamily="18" charset="0"/>
            </a:endParaRPr>
          </a:p>
        </p:txBody>
      </p:sp>
      <p:sp>
        <p:nvSpPr>
          <p:cNvPr id="16" name="Rectangle 229"/>
          <p:cNvSpPr>
            <a:spLocks noChangeArrowheads="1"/>
          </p:cNvSpPr>
          <p:nvPr/>
        </p:nvSpPr>
        <p:spPr bwMode="auto">
          <a:xfrm>
            <a:off x="28378943" y="23792559"/>
            <a:ext cx="13168313" cy="1079500"/>
          </a:xfrm>
          <a:prstGeom prst="rect">
            <a:avLst/>
          </a:prstGeom>
          <a:solidFill>
            <a:srgbClr val="001E78"/>
          </a:solidFill>
          <a:ln>
            <a:noFill/>
          </a:ln>
          <a:effectLst>
            <a:outerShdw dist="107763" dir="2700000" algn="ctr" rotWithShape="0">
              <a:schemeClr val="tx1">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37160" tIns="68580" rIns="137160" bIns="68580" anchor="ctr"/>
          <a:lstStyle>
            <a:lvl1pPr defTabSz="4703763">
              <a:defRPr sz="8700" b="1">
                <a:solidFill>
                  <a:schemeClr val="tx1"/>
                </a:solidFill>
                <a:latin typeface="Arial" panose="020B0604020202020204" pitchFamily="34" charset="0"/>
              </a:defRPr>
            </a:lvl1pPr>
            <a:lvl2pPr marL="742950" indent="-285750" defTabSz="4703763">
              <a:defRPr sz="8700" b="1">
                <a:solidFill>
                  <a:schemeClr val="tx1"/>
                </a:solidFill>
                <a:latin typeface="Arial" panose="020B0604020202020204" pitchFamily="34" charset="0"/>
              </a:defRPr>
            </a:lvl2pPr>
            <a:lvl3pPr marL="1143000" indent="-228600" defTabSz="4703763">
              <a:defRPr sz="8700" b="1">
                <a:solidFill>
                  <a:schemeClr val="tx1"/>
                </a:solidFill>
                <a:latin typeface="Arial" panose="020B0604020202020204" pitchFamily="34" charset="0"/>
              </a:defRPr>
            </a:lvl3pPr>
            <a:lvl4pPr marL="1600200" indent="-228600" defTabSz="4703763">
              <a:defRPr sz="8700" b="1">
                <a:solidFill>
                  <a:schemeClr val="tx1"/>
                </a:solidFill>
                <a:latin typeface="Arial" panose="020B0604020202020204" pitchFamily="34" charset="0"/>
              </a:defRPr>
            </a:lvl4pPr>
            <a:lvl5pPr marL="2057400" indent="-228600" defTabSz="4703763">
              <a:defRPr sz="8700" b="1">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8700" b="1">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8700" b="1">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8700" b="1">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8700" b="1">
                <a:solidFill>
                  <a:schemeClr val="tx1"/>
                </a:solidFill>
                <a:latin typeface="Arial" panose="020B0604020202020204" pitchFamily="34" charset="0"/>
              </a:defRPr>
            </a:lvl9pPr>
          </a:lstStyle>
          <a:p>
            <a:pPr algn="ctr" eaLnBrk="1" hangingPunct="1"/>
            <a:r>
              <a:rPr lang="en-US" altLang="en-US" sz="4000" dirty="0">
                <a:solidFill>
                  <a:schemeClr val="bg1"/>
                </a:solidFill>
              </a:rPr>
              <a:t>CONCLUSIONS</a:t>
            </a:r>
          </a:p>
        </p:txBody>
      </p:sp>
      <p:sp>
        <p:nvSpPr>
          <p:cNvPr id="17" name="Text Box 230"/>
          <p:cNvSpPr txBox="1">
            <a:spLocks noChangeArrowheads="1"/>
          </p:cNvSpPr>
          <p:nvPr/>
        </p:nvSpPr>
        <p:spPr bwMode="auto">
          <a:xfrm>
            <a:off x="28018583" y="25181904"/>
            <a:ext cx="13477874"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8700" b="1">
                <a:solidFill>
                  <a:schemeClr val="tx1"/>
                </a:solidFill>
                <a:latin typeface="Arial" panose="020B0604020202020204" pitchFamily="34" charset="0"/>
              </a:defRPr>
            </a:lvl1pPr>
            <a:lvl2pPr marL="742950" indent="-285750">
              <a:defRPr sz="8700" b="1">
                <a:solidFill>
                  <a:schemeClr val="tx1"/>
                </a:solidFill>
                <a:latin typeface="Arial" panose="020B0604020202020204" pitchFamily="34" charset="0"/>
              </a:defRPr>
            </a:lvl2pPr>
            <a:lvl3pPr marL="1143000" indent="-228600">
              <a:defRPr sz="8700" b="1">
                <a:solidFill>
                  <a:schemeClr val="tx1"/>
                </a:solidFill>
                <a:latin typeface="Arial" panose="020B0604020202020204" pitchFamily="34" charset="0"/>
              </a:defRPr>
            </a:lvl3pPr>
            <a:lvl4pPr marL="1600200" indent="-228600">
              <a:defRPr sz="8700" b="1">
                <a:solidFill>
                  <a:schemeClr val="tx1"/>
                </a:solidFill>
                <a:latin typeface="Arial" panose="020B0604020202020204" pitchFamily="34" charset="0"/>
              </a:defRPr>
            </a:lvl4pPr>
            <a:lvl5pPr marL="2057400" indent="-228600">
              <a:defRPr sz="8700" b="1">
                <a:solidFill>
                  <a:schemeClr val="tx1"/>
                </a:solidFill>
                <a:latin typeface="Arial" panose="020B0604020202020204" pitchFamily="34" charset="0"/>
              </a:defRPr>
            </a:lvl5pPr>
            <a:lvl6pPr marL="2514600" indent="-228600" eaLnBrk="0" fontAlgn="base" hangingPunct="0">
              <a:spcBef>
                <a:spcPct val="0"/>
              </a:spcBef>
              <a:spcAft>
                <a:spcPct val="0"/>
              </a:spcAft>
              <a:defRPr sz="8700" b="1">
                <a:solidFill>
                  <a:schemeClr val="tx1"/>
                </a:solidFill>
                <a:latin typeface="Arial" panose="020B0604020202020204" pitchFamily="34" charset="0"/>
              </a:defRPr>
            </a:lvl6pPr>
            <a:lvl7pPr marL="2971800" indent="-228600" eaLnBrk="0" fontAlgn="base" hangingPunct="0">
              <a:spcBef>
                <a:spcPct val="0"/>
              </a:spcBef>
              <a:spcAft>
                <a:spcPct val="0"/>
              </a:spcAft>
              <a:defRPr sz="8700" b="1">
                <a:solidFill>
                  <a:schemeClr val="tx1"/>
                </a:solidFill>
                <a:latin typeface="Arial" panose="020B0604020202020204" pitchFamily="34" charset="0"/>
              </a:defRPr>
            </a:lvl7pPr>
            <a:lvl8pPr marL="3429000" indent="-228600" eaLnBrk="0" fontAlgn="base" hangingPunct="0">
              <a:spcBef>
                <a:spcPct val="0"/>
              </a:spcBef>
              <a:spcAft>
                <a:spcPct val="0"/>
              </a:spcAft>
              <a:defRPr sz="8700" b="1">
                <a:solidFill>
                  <a:schemeClr val="tx1"/>
                </a:solidFill>
                <a:latin typeface="Arial" panose="020B0604020202020204" pitchFamily="34" charset="0"/>
              </a:defRPr>
            </a:lvl8pPr>
            <a:lvl9pPr marL="3886200" indent="-228600" eaLnBrk="0" fontAlgn="base" hangingPunct="0">
              <a:spcBef>
                <a:spcPct val="0"/>
              </a:spcBef>
              <a:spcAft>
                <a:spcPct val="0"/>
              </a:spcAft>
              <a:defRPr sz="8700" b="1">
                <a:solidFill>
                  <a:schemeClr val="tx1"/>
                </a:solidFill>
                <a:latin typeface="Arial" panose="020B0604020202020204" pitchFamily="34" charset="0"/>
              </a:defRPr>
            </a:lvl9pPr>
          </a:lstStyle>
          <a:p>
            <a:pPr algn="just">
              <a:buFontTx/>
              <a:buChar char="•"/>
            </a:pPr>
            <a:r>
              <a:rPr lang="en-US" sz="4800" dirty="0"/>
              <a:t>Insulin can lower triglyceride levels. More importantly it helps to reverse the release of fatty acids from adipocytes in the response to stress and can promote fatty acid metabolism in insulin sensitive cells.</a:t>
            </a:r>
          </a:p>
          <a:p>
            <a:pPr algn="just">
              <a:buFontTx/>
              <a:buChar char="•"/>
            </a:pPr>
            <a:r>
              <a:rPr lang="en-US" sz="4800" dirty="0"/>
              <a:t>It is important to utilize insulin as a treatment in all cases of HTGP because its effects can expedite clinical improvement.</a:t>
            </a:r>
            <a:endParaRPr lang="en-US" altLang="en-US" sz="1600" dirty="0"/>
          </a:p>
        </p:txBody>
      </p:sp>
      <p:sp>
        <p:nvSpPr>
          <p:cNvPr id="24" name="TextBox 23">
            <a:extLst>
              <a:ext uri="{FF2B5EF4-FFF2-40B4-BE49-F238E27FC236}">
                <a16:creationId xmlns:a16="http://schemas.microsoft.com/office/drawing/2014/main" id="{8ED392F6-68B9-44FF-8B72-7EA20DDF96D8}"/>
              </a:ext>
            </a:extLst>
          </p:cNvPr>
          <p:cNvSpPr txBox="1"/>
          <p:nvPr/>
        </p:nvSpPr>
        <p:spPr>
          <a:xfrm>
            <a:off x="13079809" y="21466921"/>
            <a:ext cx="13477874" cy="11910953"/>
          </a:xfrm>
          <a:prstGeom prst="rect">
            <a:avLst/>
          </a:prstGeom>
          <a:noFill/>
        </p:spPr>
        <p:txBody>
          <a:bodyPr wrap="square" rtlCol="0">
            <a:spAutoFit/>
          </a:bodyPr>
          <a:lstStyle/>
          <a:p>
            <a:pPr marL="685800" indent="-685800" algn="just">
              <a:buFont typeface="Arial" panose="020B0604020202020204" pitchFamily="34" charset="0"/>
              <a:buChar char="•"/>
            </a:pPr>
            <a:r>
              <a:rPr lang="en-US" sz="4800" b="1" dirty="0">
                <a:latin typeface="Arial" panose="020B0604020202020204" pitchFamily="34" charset="0"/>
                <a:cs typeface="Arial" panose="020B0604020202020204" pitchFamily="34" charset="0"/>
              </a:rPr>
              <a:t>Patient was made NPO and was started on IV fluids, a weight based basal/bolus insulin regimen, and a moderate dose sliding scale regimen.</a:t>
            </a:r>
          </a:p>
          <a:p>
            <a:pPr marL="685800" indent="-685800" algn="just">
              <a:buFont typeface="Arial" panose="020B0604020202020204" pitchFamily="34" charset="0"/>
              <a:buChar char="•"/>
            </a:pPr>
            <a:r>
              <a:rPr lang="en-US" sz="4800" b="1" dirty="0">
                <a:latin typeface="Arial" panose="020B0604020202020204" pitchFamily="34" charset="0"/>
                <a:cs typeface="Arial" panose="020B0604020202020204" pitchFamily="34" charset="0"/>
              </a:rPr>
              <a:t>After one day of treatment, triglycerides trended down to 733 mg/dL (0-150), and lipase trended down to 219 U/L (20-55). </a:t>
            </a:r>
          </a:p>
          <a:p>
            <a:pPr marL="685800" indent="-685800" algn="just">
              <a:buFont typeface="Arial" panose="020B0604020202020204" pitchFamily="34" charset="0"/>
              <a:buChar char="•"/>
            </a:pPr>
            <a:r>
              <a:rPr lang="en-US" sz="4800" b="1" dirty="0" err="1">
                <a:latin typeface="Arial" panose="020B0604020202020204" pitchFamily="34" charset="0"/>
                <a:cs typeface="Arial" panose="020B0604020202020204" pitchFamily="34" charset="0"/>
              </a:rPr>
              <a:t>Accuchecks</a:t>
            </a:r>
            <a:r>
              <a:rPr lang="en-US" sz="4800" b="1" dirty="0">
                <a:latin typeface="Arial" panose="020B0604020202020204" pitchFamily="34" charset="0"/>
                <a:cs typeface="Arial" panose="020B0604020202020204" pitchFamily="34" charset="0"/>
              </a:rPr>
              <a:t> ranged from 111-407 mg/dL (70-99). He was started on a clear liquid diet and was advanced to a fat restricted-regular diet. He was started on fenofibrate 145 mg and a high intensity statin. The patient improved clinically, and his triglyceride levels continued to trend down to 231 on day 5 when he was discharged. </a:t>
            </a:r>
          </a:p>
          <a:p>
            <a:pPr algn="just"/>
            <a:endParaRPr lang="en-US" sz="4800" b="1" dirty="0">
              <a:latin typeface="Arial" panose="020B0604020202020204" pitchFamily="34" charset="0"/>
              <a:cs typeface="Arial" panose="020B0604020202020204" pitchFamily="34" charset="0"/>
            </a:endParaRPr>
          </a:p>
        </p:txBody>
      </p:sp>
      <p:graphicFrame>
        <p:nvGraphicFramePr>
          <p:cNvPr id="25" name="Table 24">
            <a:extLst>
              <a:ext uri="{FF2B5EF4-FFF2-40B4-BE49-F238E27FC236}">
                <a16:creationId xmlns:a16="http://schemas.microsoft.com/office/drawing/2014/main" id="{160A7F84-D425-4E8C-BD1F-CD8F2693265C}"/>
              </a:ext>
            </a:extLst>
          </p:cNvPr>
          <p:cNvGraphicFramePr>
            <a:graphicFrameLocks noGrp="1"/>
          </p:cNvGraphicFramePr>
          <p:nvPr>
            <p:extLst>
              <p:ext uri="{D42A27DB-BD31-4B8C-83A1-F6EECF244321}">
                <p14:modId xmlns:p14="http://schemas.microsoft.com/office/powerpoint/2010/main" val="2751246915"/>
              </p:ext>
            </p:extLst>
          </p:nvPr>
        </p:nvGraphicFramePr>
        <p:xfrm>
          <a:off x="13984287" y="6758994"/>
          <a:ext cx="12222162" cy="7777443"/>
        </p:xfrm>
        <a:graphic>
          <a:graphicData uri="http://schemas.openxmlformats.org/drawingml/2006/table">
            <a:tbl>
              <a:tblPr firstRow="1" bandRow="1">
                <a:tableStyleId>{22838BEF-8BB2-4498-84A7-C5851F593DF1}</a:tableStyleId>
              </a:tblPr>
              <a:tblGrid>
                <a:gridCol w="5861050">
                  <a:extLst>
                    <a:ext uri="{9D8B030D-6E8A-4147-A177-3AD203B41FA5}">
                      <a16:colId xmlns:a16="http://schemas.microsoft.com/office/drawing/2014/main" val="3996654055"/>
                    </a:ext>
                  </a:extLst>
                </a:gridCol>
                <a:gridCol w="6361112">
                  <a:extLst>
                    <a:ext uri="{9D8B030D-6E8A-4147-A177-3AD203B41FA5}">
                      <a16:colId xmlns:a16="http://schemas.microsoft.com/office/drawing/2014/main" val="2491404979"/>
                    </a:ext>
                  </a:extLst>
                </a:gridCol>
              </a:tblGrid>
              <a:tr h="879207">
                <a:tc gridSpan="2">
                  <a:txBody>
                    <a:bodyPr/>
                    <a:lstStyle/>
                    <a:p>
                      <a:pPr algn="ctr"/>
                      <a:r>
                        <a:rPr lang="en-US" sz="4400" b="1" dirty="0"/>
                        <a:t>LABORATORY DATA</a:t>
                      </a:r>
                      <a:endParaRPr lang="en-US" sz="4400" b="1" dirty="0">
                        <a:latin typeface="Arial" panose="020B0604020202020204" pitchFamily="34" charset="0"/>
                        <a:cs typeface="Arial" panose="020B0604020202020204" pitchFamily="34" charset="0"/>
                      </a:endParaRPr>
                    </a:p>
                  </a:txBody>
                  <a:tcPr/>
                </a:tc>
                <a:tc hMerge="1">
                  <a:txBody>
                    <a:bodyPr/>
                    <a:lstStyle/>
                    <a:p>
                      <a:endParaRPr lang="en-US" sz="4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79320440"/>
                  </a:ext>
                </a:extLst>
              </a:tr>
              <a:tr h="978201">
                <a:tc>
                  <a:txBody>
                    <a:bodyPr/>
                    <a:lstStyle/>
                    <a:p>
                      <a:r>
                        <a:rPr lang="en-US" sz="4400" b="1" dirty="0"/>
                        <a:t>Creatinine</a:t>
                      </a:r>
                      <a:endParaRPr lang="en-US" sz="4400" b="1" dirty="0">
                        <a:latin typeface="Arial" panose="020B0604020202020204" pitchFamily="34" charset="0"/>
                        <a:cs typeface="Arial" panose="020B0604020202020204" pitchFamily="34" charset="0"/>
                      </a:endParaRPr>
                    </a:p>
                  </a:txBody>
                  <a:tcPr/>
                </a:tc>
                <a:tc>
                  <a:txBody>
                    <a:bodyPr/>
                    <a:lstStyle/>
                    <a:p>
                      <a:r>
                        <a:rPr lang="en-US" sz="4400" dirty="0"/>
                        <a:t>1.4 mg/dL (1.61-1.24)</a:t>
                      </a:r>
                      <a:endParaRPr lang="en-US" sz="4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90847126"/>
                  </a:ext>
                </a:extLst>
              </a:tr>
              <a:tr h="879207">
                <a:tc>
                  <a:txBody>
                    <a:bodyPr/>
                    <a:lstStyle/>
                    <a:p>
                      <a:r>
                        <a:rPr lang="en-US" sz="4400" b="1" dirty="0"/>
                        <a:t>Glucose</a:t>
                      </a:r>
                      <a:endParaRPr lang="en-US" sz="4400" b="1" dirty="0">
                        <a:latin typeface="Arial" panose="020B0604020202020204" pitchFamily="34" charset="0"/>
                        <a:cs typeface="Arial" panose="020B0604020202020204" pitchFamily="34" charset="0"/>
                      </a:endParaRPr>
                    </a:p>
                  </a:txBody>
                  <a:tcPr/>
                </a:tc>
                <a:tc>
                  <a:txBody>
                    <a:bodyPr/>
                    <a:lstStyle/>
                    <a:p>
                      <a:r>
                        <a:rPr lang="en-US" sz="4400" dirty="0"/>
                        <a:t>445 mg/dL (70-99)</a:t>
                      </a:r>
                      <a:endParaRPr lang="en-US" sz="4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38535415"/>
                  </a:ext>
                </a:extLst>
              </a:tr>
              <a:tr h="692692">
                <a:tc>
                  <a:txBody>
                    <a:bodyPr/>
                    <a:lstStyle/>
                    <a:p>
                      <a:r>
                        <a:rPr lang="en-US" sz="4400" b="1" dirty="0"/>
                        <a:t>Amylase</a:t>
                      </a:r>
                      <a:endParaRPr lang="en-US" sz="4400" b="1" dirty="0">
                        <a:latin typeface="Arial" panose="020B0604020202020204" pitchFamily="34" charset="0"/>
                        <a:cs typeface="Arial" panose="020B0604020202020204" pitchFamily="34" charset="0"/>
                      </a:endParaRPr>
                    </a:p>
                  </a:txBody>
                  <a:tcPr/>
                </a:tc>
                <a:tc>
                  <a:txBody>
                    <a:bodyPr/>
                    <a:lstStyle/>
                    <a:p>
                      <a:pPr marL="0" marR="0" lvl="0" indent="0" algn="l" defTabSz="4388688" rtl="0" eaLnBrk="1" fontAlgn="auto" latinLnBrk="0" hangingPunct="1">
                        <a:lnSpc>
                          <a:spcPct val="100000"/>
                        </a:lnSpc>
                        <a:spcBef>
                          <a:spcPts val="0"/>
                        </a:spcBef>
                        <a:spcAft>
                          <a:spcPts val="0"/>
                        </a:spcAft>
                        <a:buClrTx/>
                        <a:buSzTx/>
                        <a:buFontTx/>
                        <a:buNone/>
                        <a:tabLst/>
                        <a:defRPr/>
                      </a:pPr>
                      <a:r>
                        <a:rPr lang="en-US" sz="4400" dirty="0"/>
                        <a:t>1740 U/L (28-100)</a:t>
                      </a:r>
                      <a:endParaRPr lang="en-US" sz="4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0832212"/>
                  </a:ext>
                </a:extLst>
              </a:tr>
              <a:tr h="692692">
                <a:tc>
                  <a:txBody>
                    <a:bodyPr/>
                    <a:lstStyle/>
                    <a:p>
                      <a:r>
                        <a:rPr lang="en-US" sz="4400" b="1" dirty="0"/>
                        <a:t>Lipase</a:t>
                      </a:r>
                      <a:endParaRPr lang="en-US" sz="4400" b="1" dirty="0">
                        <a:latin typeface="Arial" panose="020B0604020202020204" pitchFamily="34" charset="0"/>
                        <a:cs typeface="Arial" panose="020B0604020202020204" pitchFamily="34" charset="0"/>
                      </a:endParaRPr>
                    </a:p>
                  </a:txBody>
                  <a:tcPr/>
                </a:tc>
                <a:tc>
                  <a:txBody>
                    <a:bodyPr/>
                    <a:lstStyle/>
                    <a:p>
                      <a:pPr marL="0" marR="0" lvl="0" indent="0" algn="l" defTabSz="4388688" rtl="0" eaLnBrk="1" fontAlgn="auto" latinLnBrk="0" hangingPunct="1">
                        <a:lnSpc>
                          <a:spcPct val="100000"/>
                        </a:lnSpc>
                        <a:spcBef>
                          <a:spcPts val="0"/>
                        </a:spcBef>
                        <a:spcAft>
                          <a:spcPts val="0"/>
                        </a:spcAft>
                        <a:buClrTx/>
                        <a:buSzTx/>
                        <a:buFontTx/>
                        <a:buNone/>
                        <a:tabLst/>
                        <a:defRPr/>
                      </a:pPr>
                      <a:r>
                        <a:rPr lang="en-US" sz="4400" dirty="0"/>
                        <a:t>3390 U/L (20-55)</a:t>
                      </a:r>
                      <a:endParaRPr lang="en-US" sz="4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6115755"/>
                  </a:ext>
                </a:extLst>
              </a:tr>
              <a:tr h="879207">
                <a:tc>
                  <a:txBody>
                    <a:bodyPr/>
                    <a:lstStyle/>
                    <a:p>
                      <a:r>
                        <a:rPr lang="en-US" sz="4400" b="1" dirty="0"/>
                        <a:t>AST</a:t>
                      </a:r>
                      <a:endParaRPr lang="en-US" sz="4400" b="1" dirty="0">
                        <a:latin typeface="Arial" panose="020B0604020202020204" pitchFamily="34" charset="0"/>
                        <a:cs typeface="Arial" panose="020B0604020202020204" pitchFamily="34" charset="0"/>
                      </a:endParaRPr>
                    </a:p>
                  </a:txBody>
                  <a:tcPr/>
                </a:tc>
                <a:tc>
                  <a:txBody>
                    <a:bodyPr/>
                    <a:lstStyle/>
                    <a:p>
                      <a:pPr marL="0" marR="0" lvl="0" indent="0" algn="l" defTabSz="4388688" rtl="0" eaLnBrk="1" fontAlgn="auto" latinLnBrk="0" hangingPunct="1">
                        <a:lnSpc>
                          <a:spcPct val="100000"/>
                        </a:lnSpc>
                        <a:spcBef>
                          <a:spcPts val="0"/>
                        </a:spcBef>
                        <a:spcAft>
                          <a:spcPts val="0"/>
                        </a:spcAft>
                        <a:buClrTx/>
                        <a:buSzTx/>
                        <a:buFontTx/>
                        <a:buNone/>
                        <a:tabLst/>
                        <a:defRPr/>
                      </a:pPr>
                      <a:r>
                        <a:rPr lang="en-US" sz="4400" dirty="0"/>
                        <a:t>84 U/L (10-42)</a:t>
                      </a:r>
                      <a:endParaRPr lang="en-US" sz="4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60490599"/>
                  </a:ext>
                </a:extLst>
              </a:tr>
              <a:tr h="879207">
                <a:tc>
                  <a:txBody>
                    <a:bodyPr/>
                    <a:lstStyle/>
                    <a:p>
                      <a:r>
                        <a:rPr lang="en-US" sz="4400" b="1" dirty="0"/>
                        <a:t>Triglycerides</a:t>
                      </a:r>
                      <a:endParaRPr lang="en-US" sz="4400" b="1" dirty="0">
                        <a:latin typeface="Arial" panose="020B0604020202020204" pitchFamily="34" charset="0"/>
                        <a:cs typeface="Arial" panose="020B0604020202020204" pitchFamily="34" charset="0"/>
                      </a:endParaRPr>
                    </a:p>
                  </a:txBody>
                  <a:tcPr/>
                </a:tc>
                <a:tc>
                  <a:txBody>
                    <a:bodyPr/>
                    <a:lstStyle/>
                    <a:p>
                      <a:pPr marL="0" marR="0" lvl="0" indent="0" algn="l" defTabSz="4388688" rtl="0" eaLnBrk="1" fontAlgn="auto" latinLnBrk="0" hangingPunct="1">
                        <a:lnSpc>
                          <a:spcPct val="100000"/>
                        </a:lnSpc>
                        <a:spcBef>
                          <a:spcPts val="0"/>
                        </a:spcBef>
                        <a:spcAft>
                          <a:spcPts val="0"/>
                        </a:spcAft>
                        <a:buClrTx/>
                        <a:buSzTx/>
                        <a:buFontTx/>
                        <a:buNone/>
                        <a:tabLst/>
                        <a:defRPr/>
                      </a:pPr>
                      <a:r>
                        <a:rPr lang="en-US" sz="4400" dirty="0"/>
                        <a:t>1022 mg/dL (0-150)</a:t>
                      </a:r>
                      <a:endParaRPr lang="en-US" sz="4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58458693"/>
                  </a:ext>
                </a:extLst>
              </a:tr>
              <a:tr h="879207">
                <a:tc>
                  <a:txBody>
                    <a:bodyPr/>
                    <a:lstStyle/>
                    <a:p>
                      <a:r>
                        <a:rPr lang="en-US" sz="4400" b="1" dirty="0"/>
                        <a:t>Total Cholesterol </a:t>
                      </a:r>
                      <a:endParaRPr lang="en-US" sz="4400" b="1" dirty="0">
                        <a:latin typeface="Arial" panose="020B0604020202020204" pitchFamily="34" charset="0"/>
                        <a:cs typeface="Arial" panose="020B0604020202020204" pitchFamily="34" charset="0"/>
                      </a:endParaRPr>
                    </a:p>
                  </a:txBody>
                  <a:tcPr/>
                </a:tc>
                <a:tc>
                  <a:txBody>
                    <a:bodyPr/>
                    <a:lstStyle/>
                    <a:p>
                      <a:r>
                        <a:rPr lang="en-US" sz="4400" dirty="0"/>
                        <a:t>386 mg/dL (&lt;200)</a:t>
                      </a:r>
                      <a:endParaRPr lang="en-US" sz="4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3631729"/>
                  </a:ext>
                </a:extLst>
              </a:tr>
              <a:tr h="879207">
                <a:tc>
                  <a:txBody>
                    <a:bodyPr/>
                    <a:lstStyle/>
                    <a:p>
                      <a:r>
                        <a:rPr lang="en-US" sz="4400" b="1" dirty="0"/>
                        <a:t>LDL </a:t>
                      </a:r>
                      <a:endParaRPr lang="en-US" sz="4400" b="1" dirty="0">
                        <a:latin typeface="Arial" panose="020B0604020202020204" pitchFamily="34" charset="0"/>
                        <a:cs typeface="Arial" panose="020B0604020202020204" pitchFamily="34" charset="0"/>
                      </a:endParaRPr>
                    </a:p>
                  </a:txBody>
                  <a:tcPr/>
                </a:tc>
                <a:tc>
                  <a:txBody>
                    <a:bodyPr/>
                    <a:lstStyle/>
                    <a:p>
                      <a:r>
                        <a:rPr lang="en-US" sz="4400" dirty="0"/>
                        <a:t>153 mg/dL (&lt;100)</a:t>
                      </a:r>
                      <a:endParaRPr lang="en-US" sz="4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33958848"/>
                  </a:ext>
                </a:extLst>
              </a:tr>
            </a:tbl>
          </a:graphicData>
        </a:graphic>
      </p:graphicFrame>
      <p:pic>
        <p:nvPicPr>
          <p:cNvPr id="14" name="Picture 13">
            <a:extLst>
              <a:ext uri="{FF2B5EF4-FFF2-40B4-BE49-F238E27FC236}">
                <a16:creationId xmlns:a16="http://schemas.microsoft.com/office/drawing/2014/main" id="{84B69CA1-20C8-4B11-BF8F-C10C0AB10812}"/>
              </a:ext>
            </a:extLst>
          </p:cNvPr>
          <p:cNvPicPr>
            <a:picLocks noChangeAspect="1"/>
          </p:cNvPicPr>
          <p:nvPr/>
        </p:nvPicPr>
        <p:blipFill>
          <a:blip r:embed="rId2"/>
          <a:stretch>
            <a:fillRect/>
          </a:stretch>
        </p:blipFill>
        <p:spPr>
          <a:xfrm>
            <a:off x="31051499" y="16661992"/>
            <a:ext cx="6062863" cy="6820721"/>
          </a:xfrm>
          <a:prstGeom prst="rect">
            <a:avLst/>
          </a:prstGeom>
        </p:spPr>
      </p:pic>
    </p:spTree>
    <p:extLst>
      <p:ext uri="{BB962C8B-B14F-4D97-AF65-F5344CB8AC3E}">
        <p14:creationId xmlns:p14="http://schemas.microsoft.com/office/powerpoint/2010/main" val="1095128155"/>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MH-Blue" id="{1590A865-0721-A449-8C64-759FEDC94FF6}" vid="{CD41AA0C-7D34-5841-80BF-FC65E8332D28}"/>
    </a:ext>
  </a:extLst>
</a:theme>
</file>

<file path=docProps/app.xml><?xml version="1.0" encoding="utf-8"?>
<Properties xmlns="http://schemas.openxmlformats.org/officeDocument/2006/extended-properties" xmlns:vt="http://schemas.openxmlformats.org/officeDocument/2006/docPropsVTypes">
  <Template>HMH-White</Template>
  <TotalTime>189</TotalTime>
  <Words>549</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Georgia</vt:lpstr>
      <vt:lpstr>Georgia-Bold</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Sammons, Christopher</dc:creator>
  <cp:lastModifiedBy>Declemente, Erica</cp:lastModifiedBy>
  <cp:revision>19</cp:revision>
  <dcterms:created xsi:type="dcterms:W3CDTF">2017-03-21T19:09:34Z</dcterms:created>
  <dcterms:modified xsi:type="dcterms:W3CDTF">2020-05-18T14:25:15Z</dcterms:modified>
</cp:coreProperties>
</file>