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4" autoAdjust="0"/>
    <p:restoredTop sz="94672"/>
  </p:normalViewPr>
  <p:slideViewPr>
    <p:cSldViewPr snapToGrid="0" snapToObjects="1">
      <p:cViewPr varScale="1">
        <p:scale>
          <a:sx n="16" d="100"/>
          <a:sy n="16" d="100"/>
        </p:scale>
        <p:origin x="1224" y="144"/>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3600" b="1" dirty="0">
                <a:latin typeface="Arial" panose="020B0604020202020204" pitchFamily="34" charset="0"/>
                <a:cs typeface="Arial" panose="020B0604020202020204" pitchFamily="34" charset="0"/>
              </a:rPr>
              <a:t>Psychiatry CME</a:t>
            </a:r>
            <a:r>
              <a:rPr lang="en-US" sz="3600" b="1" baseline="0" dirty="0">
                <a:latin typeface="Arial" panose="020B0604020202020204" pitchFamily="34" charset="0"/>
                <a:cs typeface="Arial" panose="020B0604020202020204" pitchFamily="34" charset="0"/>
              </a:rPr>
              <a:t> Speakers</a:t>
            </a:r>
            <a:endParaRPr lang="en-US" sz="3600" b="1" dirty="0">
              <a:latin typeface="Arial" panose="020B0604020202020204" pitchFamily="34" charset="0"/>
              <a:cs typeface="Arial" panose="020B0604020202020204" pitchFamily="34" charset="0"/>
            </a:endParaRPr>
          </a:p>
        </c:rich>
      </c:tx>
      <c:layout>
        <c:manualLayout>
          <c:xMode val="edge"/>
          <c:yMode val="edge"/>
          <c:x val="0.28264576951555642"/>
          <c:y val="4.8130765043208554E-2"/>
        </c:manualLayout>
      </c:layout>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0728757252334499E-2"/>
          <c:y val="0.19167935125425603"/>
          <c:w val="0.9190529308836396"/>
          <c:h val="0.66998656417947755"/>
        </c:manualLayout>
      </c:layout>
      <c:bar3DChart>
        <c:barDir val="col"/>
        <c:grouping val="stacked"/>
        <c:varyColors val="0"/>
        <c:ser>
          <c:idx val="0"/>
          <c:order val="0"/>
          <c:tx>
            <c:strRef>
              <c:f>Sheet1!$B$1</c:f>
              <c:strCache>
                <c:ptCount val="1"/>
                <c:pt idx="0">
                  <c:v>Male</c:v>
                </c:pt>
              </c:strCache>
            </c:strRef>
          </c:tx>
          <c:spPr>
            <a:solidFill>
              <a:schemeClr val="accent1"/>
            </a:solidFill>
            <a:ln>
              <a:noFill/>
            </a:ln>
            <a:effectLst/>
            <a:sp3d/>
          </c:spPr>
          <c:invertIfNegative val="0"/>
          <c:cat>
            <c:numRef>
              <c:f>Sheet1!$A$2:$A$9</c:f>
              <c:numCache>
                <c:formatCode>General</c:formatCode>
                <c:ptCount val="8"/>
                <c:pt idx="0">
                  <c:v>2011</c:v>
                </c:pt>
                <c:pt idx="1">
                  <c:v>2012</c:v>
                </c:pt>
                <c:pt idx="2">
                  <c:v>2013</c:v>
                </c:pt>
                <c:pt idx="3">
                  <c:v>2014</c:v>
                </c:pt>
                <c:pt idx="4">
                  <c:v>2015</c:v>
                </c:pt>
                <c:pt idx="5">
                  <c:v>2016</c:v>
                </c:pt>
                <c:pt idx="6">
                  <c:v>2017</c:v>
                </c:pt>
                <c:pt idx="7">
                  <c:v>2018</c:v>
                </c:pt>
              </c:numCache>
            </c:numRef>
          </c:cat>
          <c:val>
            <c:numRef>
              <c:f>Sheet1!$B$2:$B$9</c:f>
              <c:numCache>
                <c:formatCode>General</c:formatCode>
                <c:ptCount val="8"/>
                <c:pt idx="0">
                  <c:v>13</c:v>
                </c:pt>
                <c:pt idx="1">
                  <c:v>11</c:v>
                </c:pt>
                <c:pt idx="2">
                  <c:v>17</c:v>
                </c:pt>
                <c:pt idx="3">
                  <c:v>19</c:v>
                </c:pt>
                <c:pt idx="4">
                  <c:v>19</c:v>
                </c:pt>
                <c:pt idx="5">
                  <c:v>16</c:v>
                </c:pt>
                <c:pt idx="6">
                  <c:v>33</c:v>
                </c:pt>
                <c:pt idx="7">
                  <c:v>27</c:v>
                </c:pt>
              </c:numCache>
            </c:numRef>
          </c:val>
          <c:extLst>
            <c:ext xmlns:c16="http://schemas.microsoft.com/office/drawing/2014/chart" uri="{C3380CC4-5D6E-409C-BE32-E72D297353CC}">
              <c16:uniqueId val="{00000000-65A9-0941-AD51-B4E6BD5808AB}"/>
            </c:ext>
          </c:extLst>
        </c:ser>
        <c:ser>
          <c:idx val="1"/>
          <c:order val="1"/>
          <c:tx>
            <c:strRef>
              <c:f>Sheet1!$C$1</c:f>
              <c:strCache>
                <c:ptCount val="1"/>
                <c:pt idx="0">
                  <c:v>Female</c:v>
                </c:pt>
              </c:strCache>
            </c:strRef>
          </c:tx>
          <c:spPr>
            <a:solidFill>
              <a:schemeClr val="accent2"/>
            </a:solidFill>
            <a:ln>
              <a:noFill/>
            </a:ln>
            <a:effectLst/>
            <a:sp3d/>
          </c:spPr>
          <c:invertIfNegative val="0"/>
          <c:cat>
            <c:numRef>
              <c:f>Sheet1!$A$2:$A$9</c:f>
              <c:numCache>
                <c:formatCode>General</c:formatCode>
                <c:ptCount val="8"/>
                <c:pt idx="0">
                  <c:v>2011</c:v>
                </c:pt>
                <c:pt idx="1">
                  <c:v>2012</c:v>
                </c:pt>
                <c:pt idx="2">
                  <c:v>2013</c:v>
                </c:pt>
                <c:pt idx="3">
                  <c:v>2014</c:v>
                </c:pt>
                <c:pt idx="4">
                  <c:v>2015</c:v>
                </c:pt>
                <c:pt idx="5">
                  <c:v>2016</c:v>
                </c:pt>
                <c:pt idx="6">
                  <c:v>2017</c:v>
                </c:pt>
                <c:pt idx="7">
                  <c:v>2018</c:v>
                </c:pt>
              </c:numCache>
            </c:numRef>
          </c:cat>
          <c:val>
            <c:numRef>
              <c:f>Sheet1!$C$2:$C$9</c:f>
              <c:numCache>
                <c:formatCode>General</c:formatCode>
                <c:ptCount val="8"/>
                <c:pt idx="0">
                  <c:v>12</c:v>
                </c:pt>
                <c:pt idx="1">
                  <c:v>8</c:v>
                </c:pt>
                <c:pt idx="2">
                  <c:v>8</c:v>
                </c:pt>
                <c:pt idx="3">
                  <c:v>10</c:v>
                </c:pt>
                <c:pt idx="4">
                  <c:v>11</c:v>
                </c:pt>
                <c:pt idx="5">
                  <c:v>15</c:v>
                </c:pt>
                <c:pt idx="6">
                  <c:v>18</c:v>
                </c:pt>
                <c:pt idx="7">
                  <c:v>21</c:v>
                </c:pt>
              </c:numCache>
            </c:numRef>
          </c:val>
          <c:extLst>
            <c:ext xmlns:c16="http://schemas.microsoft.com/office/drawing/2014/chart" uri="{C3380CC4-5D6E-409C-BE32-E72D297353CC}">
              <c16:uniqueId val="{00000001-65A9-0941-AD51-B4E6BD5808AB}"/>
            </c:ext>
          </c:extLst>
        </c:ser>
        <c:dLbls>
          <c:showLegendKey val="0"/>
          <c:showVal val="0"/>
          <c:showCatName val="0"/>
          <c:showSerName val="0"/>
          <c:showPercent val="0"/>
          <c:showBubbleSize val="0"/>
        </c:dLbls>
        <c:gapWidth val="150"/>
        <c:shape val="box"/>
        <c:axId val="210485712"/>
        <c:axId val="211908080"/>
        <c:axId val="0"/>
      </c:bar3DChart>
      <c:catAx>
        <c:axId val="21048571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211908080"/>
        <c:crosses val="autoZero"/>
        <c:auto val="1"/>
        <c:lblAlgn val="ctr"/>
        <c:lblOffset val="100"/>
        <c:noMultiLvlLbl val="0"/>
      </c:catAx>
      <c:valAx>
        <c:axId val="211908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crossAx val="210485712"/>
        <c:crosses val="autoZero"/>
        <c:crossBetween val="between"/>
      </c:valAx>
      <c:spPr>
        <a:noFill/>
        <a:ln>
          <a:noFill/>
        </a:ln>
        <a:effectLst/>
      </c:spPr>
    </c:plotArea>
    <c:legend>
      <c:legendPos val="b"/>
      <c:layout>
        <c:manualLayout>
          <c:xMode val="edge"/>
          <c:yMode val="edge"/>
          <c:x val="0.41655713902034563"/>
          <c:y val="0.9569797853052846"/>
          <c:w val="0.1766843796049351"/>
          <c:h val="3.2794026589554146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47" y="2725677"/>
            <a:ext cx="33478315" cy="322957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3017520" y="7399839"/>
            <a:ext cx="37856160" cy="24265958"/>
          </a:xfrm>
          <a:prstGeom prst="rect">
            <a:avLst/>
          </a:prstGeom>
        </p:spPr>
        <p:txBody>
          <a:bodyPr/>
          <a:lstStyle>
            <a:lvl1pPr>
              <a:defRPr>
                <a:latin typeface="Georgia" charset="0"/>
                <a:ea typeface="Georgia" charset="0"/>
                <a:cs typeface="Georgia" charset="0"/>
              </a:defRPr>
            </a:lvl1pPr>
            <a:lvl2pPr>
              <a:defRPr>
                <a:latin typeface="Georgia" charset="0"/>
                <a:ea typeface="Georgia" charset="0"/>
                <a:cs typeface="Georgia" charset="0"/>
              </a:defRPr>
            </a:lvl2pPr>
            <a:lvl3pPr>
              <a:defRPr>
                <a:latin typeface="Georgia" charset="0"/>
                <a:ea typeface="Georgia" charset="0"/>
                <a:cs typeface="Georgia" charset="0"/>
              </a:defRPr>
            </a:lvl3pPr>
            <a:lvl4pPr>
              <a:defRPr>
                <a:latin typeface="Georgia" charset="0"/>
                <a:ea typeface="Georgia" charset="0"/>
                <a:cs typeface="Georgia" charset="0"/>
              </a:defRPr>
            </a:lvl4pPr>
            <a:lvl5pPr>
              <a:defRPr>
                <a:latin typeface="Georgia" charset="0"/>
                <a:ea typeface="Georgia" charset="0"/>
                <a:cs typeface="Georgia"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30998160" y="29966383"/>
            <a:ext cx="9875520" cy="1752600"/>
          </a:xfrm>
          <a:prstGeom prst="rect">
            <a:avLst/>
          </a:prstGeom>
        </p:spPr>
        <p:txBody>
          <a:bodyPr/>
          <a:lstStyle/>
          <a:p>
            <a:fld id="{AF533643-1408-F849-97EB-1DBBD1291A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0998160" y="29966383"/>
            <a:ext cx="9875520" cy="1752600"/>
          </a:xfrm>
          <a:prstGeom prst="rect">
            <a:avLst/>
          </a:prstGeom>
        </p:spPr>
        <p:txBody>
          <a:bodyPr/>
          <a:lstStyle/>
          <a:p>
            <a:fld id="{AF533643-1408-F849-97EB-1DBBD1291A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wmf"/><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Content Placeholder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62" y="-1"/>
            <a:ext cx="43929300" cy="1281060"/>
          </a:xfrm>
          <a:prstGeom prst="rect">
            <a:avLst/>
          </a:prstGeom>
        </p:spPr>
      </p:pic>
      <p:sp>
        <p:nvSpPr>
          <p:cNvPr id="16" name="Title Placeholder 1"/>
          <p:cNvSpPr>
            <a:spLocks noGrp="1"/>
          </p:cNvSpPr>
          <p:nvPr>
            <p:ph type="title"/>
          </p:nvPr>
        </p:nvSpPr>
        <p:spPr>
          <a:xfrm>
            <a:off x="3017542" y="2044258"/>
            <a:ext cx="33478315" cy="24221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7" name="Text Placeholder 2"/>
          <p:cNvSpPr>
            <a:spLocks noGrp="1"/>
          </p:cNvSpPr>
          <p:nvPr>
            <p:ph type="body" idx="1"/>
          </p:nvPr>
        </p:nvSpPr>
        <p:spPr>
          <a:xfrm>
            <a:off x="3017520" y="5549880"/>
            <a:ext cx="37856160" cy="18199469"/>
          </a:xfrm>
          <a:prstGeom prst="rect">
            <a:avLst/>
          </a:prstGeom>
        </p:spPr>
        <p:txBody>
          <a:bodyPr vert="horz" lIns="91440" tIns="45720" rIns="91440" bIns="45720" rtlCol="0">
            <a:normAutofit/>
          </a:bodyPr>
          <a:lstStyle/>
          <a:p>
            <a:pPr algn="l">
              <a:lnSpc>
                <a:spcPct val="120000"/>
              </a:lnSpc>
            </a:pPr>
            <a:r>
              <a:rPr lang="en-US" sz="9600" dirty="0">
                <a:solidFill>
                  <a:schemeClr val="tx2">
                    <a:lumMod val="60000"/>
                    <a:lumOff val="40000"/>
                  </a:schemeClr>
                </a:solidFill>
                <a:latin typeface="Georgia"/>
                <a:cs typeface="Georgia"/>
              </a:rPr>
              <a:t>This headline is only for position</a:t>
            </a:r>
            <a:br>
              <a:rPr lang="en-US" sz="9600" dirty="0">
                <a:solidFill>
                  <a:schemeClr val="tx2">
                    <a:lumMod val="60000"/>
                    <a:lumOff val="40000"/>
                  </a:schemeClr>
                </a:solidFill>
                <a:latin typeface="Georgia"/>
                <a:cs typeface="Georgia"/>
              </a:rPr>
            </a:br>
            <a:r>
              <a:rPr lang="en-US" sz="9600" dirty="0">
                <a:solidFill>
                  <a:schemeClr val="tx1">
                    <a:lumMod val="65000"/>
                    <a:lumOff val="35000"/>
                  </a:schemeClr>
                </a:solidFill>
                <a:latin typeface="Georgia"/>
                <a:cs typeface="Georgia"/>
              </a:rPr>
              <a:t>This type is for layout purposes only, it is not really intended to be read for content. The main intention here is to demonstrate size and style of typography.</a:t>
            </a:r>
          </a:p>
          <a:p>
            <a:pPr algn="l">
              <a:lnSpc>
                <a:spcPct val="120000"/>
              </a:lnSpc>
            </a:pPr>
            <a:r>
              <a:rPr lang="en-US" sz="9600" dirty="0">
                <a:solidFill>
                  <a:schemeClr val="tx2">
                    <a:lumMod val="60000"/>
                    <a:lumOff val="40000"/>
                  </a:schemeClr>
                </a:solidFill>
                <a:latin typeface="Georgia"/>
                <a:cs typeface="Georgia"/>
              </a:rPr>
              <a:t>This headline is only for position</a:t>
            </a:r>
          </a:p>
          <a:p>
            <a:pPr algn="l">
              <a:lnSpc>
                <a:spcPct val="120000"/>
              </a:lnSpc>
            </a:pPr>
            <a:r>
              <a:rPr lang="en-US" sz="9600" b="1" dirty="0">
                <a:solidFill>
                  <a:schemeClr val="accent1">
                    <a:lumMod val="75000"/>
                  </a:schemeClr>
                </a:solidFill>
                <a:latin typeface="Georgia-Bold"/>
                <a:cs typeface="Georgia-Bold"/>
              </a:rPr>
              <a:t>	</a:t>
            </a:r>
            <a:r>
              <a:rPr lang="en-US" sz="9600" b="1" dirty="0">
                <a:solidFill>
                  <a:schemeClr val="tx1">
                    <a:lumMod val="65000"/>
                    <a:lumOff val="35000"/>
                  </a:schemeClr>
                </a:solidFill>
                <a:latin typeface="Georgia-Bold"/>
                <a:cs typeface="Georgia-Bold"/>
              </a:rPr>
              <a:t>• </a:t>
            </a:r>
            <a:r>
              <a:rPr lang="en-US" sz="9600" dirty="0">
                <a:solidFill>
                  <a:schemeClr val="tx1">
                    <a:lumMod val="65000"/>
                    <a:lumOff val="35000"/>
                  </a:schemeClr>
                </a:solidFill>
                <a:latin typeface="Georgia"/>
                <a:cs typeface="Georgia"/>
              </a:rPr>
              <a:t>Bulleted point number one</a:t>
            </a:r>
          </a:p>
          <a:p>
            <a:pPr algn="l">
              <a:lnSpc>
                <a:spcPct val="120000"/>
              </a:lnSpc>
            </a:pPr>
            <a:r>
              <a:rPr lang="en-US" sz="9600" dirty="0">
                <a:solidFill>
                  <a:schemeClr val="tx1">
                    <a:lumMod val="65000"/>
                    <a:lumOff val="35000"/>
                  </a:schemeClr>
                </a:solidFill>
                <a:latin typeface="Georgia"/>
                <a:cs typeface="Georgia"/>
              </a:rPr>
              <a:t>	</a:t>
            </a:r>
            <a:r>
              <a:rPr lang="en-US" sz="9600" b="1" dirty="0">
                <a:solidFill>
                  <a:schemeClr val="tx1">
                    <a:lumMod val="65000"/>
                    <a:lumOff val="35000"/>
                  </a:schemeClr>
                </a:solidFill>
                <a:latin typeface="Georgia-Bold"/>
                <a:cs typeface="Georgia-Bold"/>
              </a:rPr>
              <a:t>• </a:t>
            </a:r>
            <a:r>
              <a:rPr lang="en-US" sz="9600" dirty="0">
                <a:solidFill>
                  <a:schemeClr val="tx1">
                    <a:lumMod val="65000"/>
                    <a:lumOff val="35000"/>
                  </a:schemeClr>
                </a:solidFill>
                <a:latin typeface="Georgia"/>
                <a:cs typeface="Georgia"/>
              </a:rPr>
              <a:t>Bulleted point number two</a:t>
            </a:r>
          </a:p>
          <a:p>
            <a:pPr algn="l">
              <a:lnSpc>
                <a:spcPct val="120000"/>
              </a:lnSpc>
            </a:pPr>
            <a:endParaRPr lang="en-US" sz="9600" dirty="0">
              <a:solidFill>
                <a:schemeClr val="tx1">
                  <a:lumMod val="65000"/>
                  <a:lumOff val="35000"/>
                </a:schemeClr>
              </a:solidFill>
              <a:latin typeface="Georgia"/>
              <a:cs typeface="Georgia"/>
            </a:endParaRPr>
          </a:p>
        </p:txBody>
      </p:sp>
      <p:pic>
        <p:nvPicPr>
          <p:cNvPr id="7" name="Picture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977580" y="1716457"/>
            <a:ext cx="9098280" cy="2789191"/>
          </a:xfrm>
          <a:prstGeom prst="rect">
            <a:avLst/>
          </a:prstGeom>
        </p:spPr>
      </p:pic>
    </p:spTree>
    <p:extLst>
      <p:ext uri="{BB962C8B-B14F-4D97-AF65-F5344CB8AC3E}">
        <p14:creationId xmlns:p14="http://schemas.microsoft.com/office/powerpoint/2010/main" val="686330687"/>
      </p:ext>
    </p:extLst>
  </p:cSld>
  <p:clrMap bg1="lt1" tx1="dk1" bg2="lt2" tx2="dk2" accent1="accent1" accent2="accent2" accent3="accent3" accent4="accent4" accent5="accent5" accent6="accent6" hlink="hlink" folHlink="folHlink"/>
  <p:sldLayoutIdLst>
    <p:sldLayoutId id="2147483662" r:id="rId1"/>
    <p:sldLayoutId id="2147483667" r:id="rId2"/>
  </p:sldLayoutIdLst>
  <p:txStyles>
    <p:titleStyle>
      <a:lvl1pPr algn="l" defTabSz="4388688" rtl="0" eaLnBrk="1" latinLnBrk="0" hangingPunct="1">
        <a:lnSpc>
          <a:spcPct val="90000"/>
        </a:lnSpc>
        <a:spcBef>
          <a:spcPct val="0"/>
        </a:spcBef>
        <a:buNone/>
        <a:defRPr sz="17280" kern="1200">
          <a:solidFill>
            <a:schemeClr val="tx2">
              <a:lumMod val="60000"/>
              <a:lumOff val="40000"/>
            </a:schemeClr>
          </a:solidFill>
          <a:latin typeface="Georgia" charset="0"/>
          <a:ea typeface="Georgia" charset="0"/>
          <a:cs typeface="Georgia" charset="0"/>
        </a:defRPr>
      </a:lvl1pPr>
    </p:titleStyle>
    <p:bodyStyle>
      <a:lvl1pPr marL="0" indent="0" algn="l" defTabSz="4388688" rtl="0" eaLnBrk="1" latinLnBrk="0" hangingPunct="1">
        <a:lnSpc>
          <a:spcPct val="120000"/>
        </a:lnSpc>
        <a:spcBef>
          <a:spcPts val="4800"/>
        </a:spcBef>
        <a:buFont typeface="Arial" panose="020B0604020202020204" pitchFamily="34" charset="0"/>
        <a:buNone/>
        <a:defRPr sz="13440" kern="1200">
          <a:solidFill>
            <a:schemeClr val="tx2">
              <a:lumMod val="60000"/>
              <a:lumOff val="40000"/>
            </a:schemeClr>
          </a:solidFill>
          <a:latin typeface="+mn-lt"/>
          <a:ea typeface="+mn-ea"/>
          <a:cs typeface="+mn-cs"/>
        </a:defRPr>
      </a:lvl1pPr>
      <a:lvl2pPr marL="3291514" indent="-1097165" algn="l" defTabSz="4388688"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5858" indent="-1097165" algn="l" defTabSz="4388688"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192"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4536"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68870"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3219"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7558"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1898"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8688" rtl="0" eaLnBrk="1" latinLnBrk="0" hangingPunct="1">
        <a:defRPr sz="8640" kern="1200">
          <a:solidFill>
            <a:schemeClr val="tx1"/>
          </a:solidFill>
          <a:latin typeface="+mn-lt"/>
          <a:ea typeface="+mn-ea"/>
          <a:cs typeface="+mn-cs"/>
        </a:defRPr>
      </a:lvl1pPr>
      <a:lvl2pPr marL="2194339" algn="l" defTabSz="4388688" rtl="0" eaLnBrk="1" latinLnBrk="0" hangingPunct="1">
        <a:defRPr sz="8640" kern="1200">
          <a:solidFill>
            <a:schemeClr val="tx1"/>
          </a:solidFill>
          <a:latin typeface="+mn-lt"/>
          <a:ea typeface="+mn-ea"/>
          <a:cs typeface="+mn-cs"/>
        </a:defRPr>
      </a:lvl2pPr>
      <a:lvl3pPr marL="4388688" algn="l" defTabSz="4388688" rtl="0" eaLnBrk="1" latinLnBrk="0" hangingPunct="1">
        <a:defRPr sz="8640" kern="1200">
          <a:solidFill>
            <a:schemeClr val="tx1"/>
          </a:solidFill>
          <a:latin typeface="+mn-lt"/>
          <a:ea typeface="+mn-ea"/>
          <a:cs typeface="+mn-cs"/>
        </a:defRPr>
      </a:lvl3pPr>
      <a:lvl4pPr marL="6583027" algn="l" defTabSz="4388688" rtl="0" eaLnBrk="1" latinLnBrk="0" hangingPunct="1">
        <a:defRPr sz="8640" kern="1200">
          <a:solidFill>
            <a:schemeClr val="tx1"/>
          </a:solidFill>
          <a:latin typeface="+mn-lt"/>
          <a:ea typeface="+mn-ea"/>
          <a:cs typeface="+mn-cs"/>
        </a:defRPr>
      </a:lvl4pPr>
      <a:lvl5pPr marL="8777371" algn="l" defTabSz="4388688" rtl="0" eaLnBrk="1" latinLnBrk="0" hangingPunct="1">
        <a:defRPr sz="8640" kern="1200">
          <a:solidFill>
            <a:schemeClr val="tx1"/>
          </a:solidFill>
          <a:latin typeface="+mn-lt"/>
          <a:ea typeface="+mn-ea"/>
          <a:cs typeface="+mn-cs"/>
        </a:defRPr>
      </a:lvl5pPr>
      <a:lvl6pPr marL="10971706" algn="l" defTabSz="4388688" rtl="0" eaLnBrk="1" latinLnBrk="0" hangingPunct="1">
        <a:defRPr sz="8640" kern="1200">
          <a:solidFill>
            <a:schemeClr val="tx1"/>
          </a:solidFill>
          <a:latin typeface="+mn-lt"/>
          <a:ea typeface="+mn-ea"/>
          <a:cs typeface="+mn-cs"/>
        </a:defRPr>
      </a:lvl6pPr>
      <a:lvl7pPr marL="13166045" algn="l" defTabSz="4388688" rtl="0" eaLnBrk="1" latinLnBrk="0" hangingPunct="1">
        <a:defRPr sz="8640" kern="1200">
          <a:solidFill>
            <a:schemeClr val="tx1"/>
          </a:solidFill>
          <a:latin typeface="+mn-lt"/>
          <a:ea typeface="+mn-ea"/>
          <a:cs typeface="+mn-cs"/>
        </a:defRPr>
      </a:lvl7pPr>
      <a:lvl8pPr marL="15360384" algn="l" defTabSz="4388688" rtl="0" eaLnBrk="1" latinLnBrk="0" hangingPunct="1">
        <a:defRPr sz="8640" kern="1200">
          <a:solidFill>
            <a:schemeClr val="tx1"/>
          </a:solidFill>
          <a:latin typeface="+mn-lt"/>
          <a:ea typeface="+mn-ea"/>
          <a:cs typeface="+mn-cs"/>
        </a:defRPr>
      </a:lvl8pPr>
      <a:lvl9pPr marL="17554728" algn="l" defTabSz="4388688"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9"/>
          <p:cNvSpPr txBox="1">
            <a:spLocks noChangeArrowheads="1"/>
          </p:cNvSpPr>
          <p:nvPr/>
        </p:nvSpPr>
        <p:spPr bwMode="auto">
          <a:xfrm>
            <a:off x="1" y="1345750"/>
            <a:ext cx="33767486" cy="5529713"/>
          </a:xfrm>
          <a:prstGeom prst="rect">
            <a:avLst/>
          </a:prstGeom>
          <a:solidFill>
            <a:srgbClr val="001E78"/>
          </a:solidFill>
          <a:ln>
            <a:noFill/>
          </a:ln>
          <a:effectLst/>
        </p:spPr>
        <p:txBody>
          <a:bodyPr wrap="square" lIns="142235" tIns="71117" rIns="142235" bIns="71117">
            <a:spAutoFit/>
          </a:bodyPr>
          <a:lstStyle>
            <a:lvl1pPr defTabSz="4387850">
              <a:spcBef>
                <a:spcPct val="20000"/>
              </a:spcBef>
              <a:buChar char="•"/>
              <a:defRPr sz="15400">
                <a:solidFill>
                  <a:schemeClr val="tx1"/>
                </a:solidFill>
                <a:latin typeface="Arial" panose="020B0604020202020204" pitchFamily="34" charset="0"/>
              </a:defRPr>
            </a:lvl1pPr>
            <a:lvl2pPr marL="711200" indent="-1370013" defTabSz="4387850">
              <a:spcBef>
                <a:spcPct val="20000"/>
              </a:spcBef>
              <a:buChar char="–"/>
              <a:defRPr sz="13400">
                <a:solidFill>
                  <a:schemeClr val="tx1"/>
                </a:solidFill>
                <a:latin typeface="Arial" panose="020B0604020202020204" pitchFamily="34" charset="0"/>
              </a:defRPr>
            </a:lvl2pPr>
            <a:lvl3pPr marL="1422400" indent="-1098550" defTabSz="4387850">
              <a:spcBef>
                <a:spcPct val="20000"/>
              </a:spcBef>
              <a:buChar char="•"/>
              <a:defRPr sz="11500">
                <a:solidFill>
                  <a:schemeClr val="tx1"/>
                </a:solidFill>
                <a:latin typeface="Arial" panose="020B0604020202020204" pitchFamily="34" charset="0"/>
              </a:defRPr>
            </a:lvl3pPr>
            <a:lvl4pPr marL="2133600" indent="-1096963" defTabSz="4387850">
              <a:spcBef>
                <a:spcPct val="20000"/>
              </a:spcBef>
              <a:buChar char="–"/>
              <a:defRPr sz="9600">
                <a:solidFill>
                  <a:schemeClr val="tx1"/>
                </a:solidFill>
                <a:latin typeface="Arial" panose="020B0604020202020204" pitchFamily="34" charset="0"/>
              </a:defRPr>
            </a:lvl4pPr>
            <a:lvl5pPr marL="2844800" indent="-1095375" defTabSz="4387850">
              <a:spcBef>
                <a:spcPct val="20000"/>
              </a:spcBef>
              <a:buChar char="»"/>
              <a:defRPr sz="9600">
                <a:solidFill>
                  <a:schemeClr val="tx1"/>
                </a:solidFill>
                <a:latin typeface="Arial" panose="020B0604020202020204" pitchFamily="34" charset="0"/>
              </a:defRPr>
            </a:lvl5pPr>
            <a:lvl6pPr marL="33020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6pPr>
            <a:lvl7pPr marL="37592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7pPr>
            <a:lvl8pPr marL="42164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8pPr>
            <a:lvl9pPr marL="46736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9pPr>
          </a:lstStyle>
          <a:p>
            <a:pPr eaLnBrk="1" hangingPunct="1">
              <a:spcBef>
                <a:spcPct val="0"/>
              </a:spcBef>
              <a:buFontTx/>
              <a:buNone/>
            </a:pPr>
            <a:r>
              <a:rPr lang="en-US" altLang="en-US" sz="8800" dirty="0">
                <a:solidFill>
                  <a:schemeClr val="bg1"/>
                </a:solidFill>
              </a:rPr>
              <a:t>Female Gender Representation in Psychiatry CME Programs: Are Female Voices Heard?</a:t>
            </a:r>
          </a:p>
          <a:p>
            <a:pPr eaLnBrk="1" hangingPunct="1">
              <a:spcBef>
                <a:spcPct val="0"/>
              </a:spcBef>
              <a:buFontTx/>
              <a:buNone/>
            </a:pPr>
            <a:r>
              <a:rPr lang="en-US" altLang="en-US" sz="6000" dirty="0">
                <a:solidFill>
                  <a:schemeClr val="bg1"/>
                </a:solidFill>
              </a:rPr>
              <a:t>Michelle Jaehning, M.D., Diane </a:t>
            </a:r>
            <a:r>
              <a:rPr lang="en-US" altLang="en-US" sz="6000" dirty="0" err="1">
                <a:solidFill>
                  <a:schemeClr val="bg1"/>
                </a:solidFill>
              </a:rPr>
              <a:t>Bencks</a:t>
            </a:r>
            <a:r>
              <a:rPr lang="en-US" altLang="en-US" sz="6000" dirty="0">
                <a:solidFill>
                  <a:schemeClr val="bg1"/>
                </a:solidFill>
              </a:rPr>
              <a:t>, M.D., Stacy </a:t>
            </a:r>
            <a:r>
              <a:rPr lang="en-US" altLang="en-US" sz="6000" dirty="0" err="1">
                <a:solidFill>
                  <a:schemeClr val="bg1"/>
                </a:solidFill>
              </a:rPr>
              <a:t>Doumas</a:t>
            </a:r>
            <a:r>
              <a:rPr lang="en-US" altLang="en-US" sz="6000" dirty="0">
                <a:solidFill>
                  <a:schemeClr val="bg1"/>
                </a:solidFill>
              </a:rPr>
              <a:t>, M.D., </a:t>
            </a:r>
            <a:r>
              <a:rPr lang="en-US" altLang="en-US" sz="6000" dirty="0" err="1">
                <a:solidFill>
                  <a:schemeClr val="bg1"/>
                </a:solidFill>
              </a:rPr>
              <a:t>Siana</a:t>
            </a:r>
            <a:r>
              <a:rPr lang="en-US" altLang="en-US" sz="6000" dirty="0">
                <a:solidFill>
                  <a:schemeClr val="bg1"/>
                </a:solidFill>
              </a:rPr>
              <a:t> Ziemba, D.O., and Ramon </a:t>
            </a:r>
            <a:r>
              <a:rPr lang="en-US" altLang="en-US" sz="6000" dirty="0" err="1">
                <a:solidFill>
                  <a:schemeClr val="bg1"/>
                </a:solidFill>
              </a:rPr>
              <a:t>Solhkhah</a:t>
            </a:r>
            <a:r>
              <a:rPr lang="en-US" altLang="en-US" sz="6000" dirty="0">
                <a:solidFill>
                  <a:schemeClr val="bg1"/>
                </a:solidFill>
              </a:rPr>
              <a:t>, M.D.</a:t>
            </a:r>
          </a:p>
          <a:p>
            <a:pPr eaLnBrk="1" hangingPunct="1">
              <a:spcBef>
                <a:spcPct val="0"/>
              </a:spcBef>
              <a:buFontTx/>
              <a:buNone/>
            </a:pPr>
            <a:r>
              <a:rPr lang="en-US" altLang="en-US" sz="5400" dirty="0">
                <a:solidFill>
                  <a:schemeClr val="bg1"/>
                </a:solidFill>
              </a:rPr>
              <a:t>Department of Psychiatry. Jersey Shore University Medical Center, Neptune NJ</a:t>
            </a:r>
            <a:endParaRPr lang="en-US" altLang="en-US" sz="7200" dirty="0">
              <a:solidFill>
                <a:schemeClr val="bg1"/>
              </a:solidFill>
            </a:endParaRPr>
          </a:p>
        </p:txBody>
      </p:sp>
      <p:sp>
        <p:nvSpPr>
          <p:cNvPr id="4" name="Rectangle 194"/>
          <p:cNvSpPr>
            <a:spLocks noChangeArrowheads="1"/>
          </p:cNvSpPr>
          <p:nvPr/>
        </p:nvSpPr>
        <p:spPr bwMode="auto">
          <a:xfrm>
            <a:off x="1113631" y="7217909"/>
            <a:ext cx="10915650" cy="1046163"/>
          </a:xfrm>
          <a:prstGeom prst="rect">
            <a:avLst/>
          </a:prstGeom>
          <a:solidFill>
            <a:srgbClr val="001E78"/>
          </a:solidFill>
          <a:ln>
            <a:noFill/>
          </a:ln>
          <a:effectLst>
            <a:outerShdw dist="107763" dir="2700000" algn="ctr" rotWithShape="0">
              <a:schemeClr val="tx1">
                <a:alpha val="50000"/>
              </a:schemeClr>
            </a:outerShdw>
          </a:effec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000" dirty="0">
                <a:solidFill>
                  <a:schemeClr val="bg1"/>
                </a:solidFill>
              </a:rPr>
              <a:t>Background</a:t>
            </a:r>
          </a:p>
        </p:txBody>
      </p:sp>
      <p:sp>
        <p:nvSpPr>
          <p:cNvPr id="6" name="Rectangle 197"/>
          <p:cNvSpPr>
            <a:spLocks noChangeArrowheads="1"/>
          </p:cNvSpPr>
          <p:nvPr/>
        </p:nvSpPr>
        <p:spPr bwMode="auto">
          <a:xfrm>
            <a:off x="28676600" y="26822014"/>
            <a:ext cx="13168313" cy="1079500"/>
          </a:xfrm>
          <a:prstGeom prst="rect">
            <a:avLst/>
          </a:prstGeom>
          <a:solidFill>
            <a:srgbClr val="001E78"/>
          </a:solidFill>
          <a:ln>
            <a:noFill/>
          </a:ln>
          <a:effectLst>
            <a:outerShdw dist="107763" dir="2700000" algn="ctr" rotWithShape="0">
              <a:schemeClr val="tx1">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000" dirty="0">
                <a:solidFill>
                  <a:schemeClr val="bg1"/>
                </a:solidFill>
              </a:rPr>
              <a:t>References</a:t>
            </a:r>
          </a:p>
        </p:txBody>
      </p:sp>
      <p:sp>
        <p:nvSpPr>
          <p:cNvPr id="7" name="Rectangle 199"/>
          <p:cNvSpPr>
            <a:spLocks noChangeArrowheads="1"/>
          </p:cNvSpPr>
          <p:nvPr/>
        </p:nvSpPr>
        <p:spPr bwMode="auto">
          <a:xfrm>
            <a:off x="13835459" y="7317036"/>
            <a:ext cx="12974637" cy="1098550"/>
          </a:xfrm>
          <a:prstGeom prst="rect">
            <a:avLst/>
          </a:prstGeom>
          <a:solidFill>
            <a:srgbClr val="001E78"/>
          </a:solidFill>
          <a:ln>
            <a:noFill/>
          </a:ln>
          <a:effectLst>
            <a:outerShdw dist="107763" dir="2700000" algn="ctr" rotWithShape="0">
              <a:schemeClr val="tx1">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000" dirty="0">
                <a:solidFill>
                  <a:schemeClr val="bg1"/>
                </a:solidFill>
              </a:rPr>
              <a:t>Methods</a:t>
            </a:r>
          </a:p>
        </p:txBody>
      </p:sp>
      <p:sp>
        <p:nvSpPr>
          <p:cNvPr id="8" name="Rectangle 200"/>
          <p:cNvSpPr>
            <a:spLocks noChangeArrowheads="1"/>
          </p:cNvSpPr>
          <p:nvPr/>
        </p:nvSpPr>
        <p:spPr bwMode="auto">
          <a:xfrm>
            <a:off x="28616275" y="7452257"/>
            <a:ext cx="12974637" cy="1023405"/>
          </a:xfrm>
          <a:prstGeom prst="rect">
            <a:avLst/>
          </a:prstGeom>
          <a:solidFill>
            <a:srgbClr val="001E78"/>
          </a:solidFill>
          <a:ln>
            <a:noFill/>
          </a:ln>
          <a:effectLst>
            <a:outerShdw dist="107763" dir="2700000" algn="ctr" rotWithShape="0">
              <a:schemeClr val="tx1">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000" dirty="0">
                <a:solidFill>
                  <a:schemeClr val="bg1"/>
                </a:solidFill>
              </a:rPr>
              <a:t>Conclusion</a:t>
            </a:r>
          </a:p>
        </p:txBody>
      </p:sp>
      <p:sp>
        <p:nvSpPr>
          <p:cNvPr id="9" name="Text Box 201"/>
          <p:cNvSpPr txBox="1">
            <a:spLocks noChangeArrowheads="1"/>
          </p:cNvSpPr>
          <p:nvPr/>
        </p:nvSpPr>
        <p:spPr bwMode="auto">
          <a:xfrm>
            <a:off x="1113631" y="9064547"/>
            <a:ext cx="11379200" cy="1726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marL="0" indent="0" algn="just"/>
            <a:r>
              <a:rPr lang="en-US" sz="3600" b="0" dirty="0"/>
              <a:t>Although half of all medical students and psychiatry residents are female, there are still fewer women in academic psychiatry and in leadership roles. Data suggests women are also underrepresented at speaking programs such as at Grand Rounds and on academic committees (1,2,3).</a:t>
            </a:r>
          </a:p>
          <a:p>
            <a:pPr marL="0" indent="0" algn="just"/>
            <a:endParaRPr lang="en-US" sz="3600" b="0" dirty="0"/>
          </a:p>
          <a:p>
            <a:pPr marL="0" indent="0" algn="just"/>
            <a:r>
              <a:rPr lang="en-US" sz="3600" b="0" dirty="0"/>
              <a:t>At Jersey Shore University Medical Center (JSUMC), female faculty members account for 56% of those employed in psychiatry. A retrospective study was performed to document the number of female speakers represented in Continuing Medical Education (CME) Programs in the Department of Psychiatry at JSUMC between 2011 and 2015. </a:t>
            </a:r>
          </a:p>
          <a:p>
            <a:pPr marL="0" indent="0" algn="just"/>
            <a:endParaRPr lang="en-US" sz="3600" b="0" dirty="0"/>
          </a:p>
          <a:p>
            <a:pPr marL="0" indent="0" algn="just"/>
            <a:r>
              <a:rPr lang="en-US" sz="3600" b="0" dirty="0"/>
              <a:t>In this study, CME paperwork from Grand Rounds and Symposia was retrospectively reviewed. Results for the invited speakers showed that males overrepresented female speakers, especially from outside institutions. Females represented an average of only 38% of the invited speakers over that given period. Improvement initiatives were implemented at the onset of 2016 to establish gender equality in CME programs. These initiatives included:</a:t>
            </a:r>
          </a:p>
          <a:p>
            <a:pPr marL="0" indent="0" algn="just"/>
            <a:endParaRPr lang="en-US" sz="3600" b="0" dirty="0"/>
          </a:p>
          <a:p>
            <a:pPr marL="1257300" lvl="2" indent="-571500" algn="just">
              <a:buFont typeface="Arial" panose="020B0604020202020204" pitchFamily="34" charset="0"/>
              <a:buChar char="•"/>
            </a:pPr>
            <a:r>
              <a:rPr lang="en-US" sz="3600" b="0" dirty="0"/>
              <a:t>Actively seeking out female speakers</a:t>
            </a:r>
          </a:p>
          <a:p>
            <a:pPr marL="1257300" lvl="2" indent="-571500" algn="just">
              <a:buFont typeface="Arial" panose="020B0604020202020204" pitchFamily="34" charset="0"/>
              <a:buChar char="•"/>
            </a:pPr>
            <a:r>
              <a:rPr lang="en-US" sz="3600" b="0" dirty="0"/>
              <a:t>Providing flexibility to accommodate all speakers</a:t>
            </a:r>
          </a:p>
          <a:p>
            <a:pPr marL="1257300" lvl="2" indent="-571500" algn="just">
              <a:buFont typeface="Arial" panose="020B0604020202020204" pitchFamily="34" charset="0"/>
              <a:buChar char="•"/>
            </a:pPr>
            <a:r>
              <a:rPr lang="en-US" sz="3600" b="0" dirty="0"/>
              <a:t>Utilizing faculty connections in finding female speakers</a:t>
            </a:r>
          </a:p>
          <a:p>
            <a:pPr marL="1257300" lvl="2" indent="-571500" algn="just">
              <a:buFont typeface="Arial" panose="020B0604020202020204" pitchFamily="34" charset="0"/>
              <a:buChar char="•"/>
            </a:pPr>
            <a:r>
              <a:rPr lang="en-US" sz="3600" b="0" dirty="0"/>
              <a:t>Highlighting female faculty members within the institution with expertise.</a:t>
            </a:r>
            <a:endParaRPr lang="en-US" altLang="en-US" sz="3600" dirty="0"/>
          </a:p>
        </p:txBody>
      </p:sp>
      <p:sp>
        <p:nvSpPr>
          <p:cNvPr id="12" name="Rectangle 219"/>
          <p:cNvSpPr>
            <a:spLocks noChangeArrowheads="1"/>
          </p:cNvSpPr>
          <p:nvPr/>
        </p:nvSpPr>
        <p:spPr bwMode="auto">
          <a:xfrm>
            <a:off x="1008063" y="26786811"/>
            <a:ext cx="11484768" cy="1033915"/>
          </a:xfrm>
          <a:prstGeom prst="rect">
            <a:avLst/>
          </a:prstGeom>
          <a:solidFill>
            <a:srgbClr val="001E78"/>
          </a:solidFill>
          <a:ln>
            <a:noFill/>
          </a:ln>
          <a:effectLst>
            <a:outerShdw dist="107763" dir="2700000" algn="ctr" rotWithShape="0">
              <a:schemeClr val="tx1">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000" dirty="0">
                <a:solidFill>
                  <a:schemeClr val="bg1"/>
                </a:solidFill>
              </a:rPr>
              <a:t>Objective</a:t>
            </a:r>
          </a:p>
        </p:txBody>
      </p:sp>
      <p:sp>
        <p:nvSpPr>
          <p:cNvPr id="13" name="Rectangle 223"/>
          <p:cNvSpPr>
            <a:spLocks noChangeArrowheads="1"/>
          </p:cNvSpPr>
          <p:nvPr/>
        </p:nvSpPr>
        <p:spPr bwMode="auto">
          <a:xfrm>
            <a:off x="13889433" y="12397473"/>
            <a:ext cx="12866687" cy="1098550"/>
          </a:xfrm>
          <a:prstGeom prst="rect">
            <a:avLst/>
          </a:prstGeom>
          <a:solidFill>
            <a:srgbClr val="001E78"/>
          </a:solidFill>
          <a:ln>
            <a:noFill/>
          </a:ln>
          <a:effectLst>
            <a:outerShdw dist="107763" dir="2700000" algn="ctr" rotWithShape="0">
              <a:schemeClr val="tx1">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000" dirty="0">
                <a:solidFill>
                  <a:schemeClr val="bg1"/>
                </a:solidFill>
              </a:rPr>
              <a:t>Results</a:t>
            </a:r>
          </a:p>
        </p:txBody>
      </p:sp>
      <p:sp>
        <p:nvSpPr>
          <p:cNvPr id="14" name="Text Box 205"/>
          <p:cNvSpPr txBox="1">
            <a:spLocks noChangeArrowheads="1"/>
          </p:cNvSpPr>
          <p:nvPr/>
        </p:nvSpPr>
        <p:spPr bwMode="auto">
          <a:xfrm>
            <a:off x="28616275" y="28408379"/>
            <a:ext cx="1316831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defTabSz="4703763">
              <a:defRPr sz="8700" b="1">
                <a:solidFill>
                  <a:schemeClr val="tx1"/>
                </a:solidFill>
                <a:latin typeface="Arial" panose="020B0604020202020204" pitchFamily="34" charset="0"/>
              </a:defRPr>
            </a:lvl1pPr>
            <a:lvl2pPr marL="3371850" indent="-1657350" defTabSz="4703763">
              <a:defRPr sz="8700" b="1">
                <a:solidFill>
                  <a:schemeClr val="tx1"/>
                </a:solidFill>
                <a:latin typeface="Arial" panose="020B0604020202020204" pitchFamily="34" charset="0"/>
              </a:defRPr>
            </a:lvl2pPr>
            <a:lvl3pPr marL="5143500" indent="-1657350" defTabSz="4703763">
              <a:defRPr sz="8700" b="1">
                <a:solidFill>
                  <a:schemeClr val="tx1"/>
                </a:solidFill>
                <a:latin typeface="Arial" panose="020B0604020202020204" pitchFamily="34" charset="0"/>
              </a:defRPr>
            </a:lvl3pPr>
            <a:lvl4pPr marL="6915150" indent="-1657350" defTabSz="4703763">
              <a:defRPr sz="8700" b="1">
                <a:solidFill>
                  <a:schemeClr val="tx1"/>
                </a:solidFill>
                <a:latin typeface="Arial" panose="020B0604020202020204" pitchFamily="34" charset="0"/>
              </a:defRPr>
            </a:lvl4pPr>
            <a:lvl5pPr marL="8686800" indent="-1657350" defTabSz="4703763">
              <a:defRPr sz="8700" b="1">
                <a:solidFill>
                  <a:schemeClr val="tx1"/>
                </a:solidFill>
                <a:latin typeface="Arial" panose="020B0604020202020204" pitchFamily="34" charset="0"/>
              </a:defRPr>
            </a:lvl5pPr>
            <a:lvl6pPr marL="9144000" indent="-1657350" defTabSz="4703763" eaLnBrk="0" fontAlgn="base" hangingPunct="0">
              <a:spcBef>
                <a:spcPct val="0"/>
              </a:spcBef>
              <a:spcAft>
                <a:spcPct val="0"/>
              </a:spcAft>
              <a:defRPr sz="8700" b="1">
                <a:solidFill>
                  <a:schemeClr val="tx1"/>
                </a:solidFill>
                <a:latin typeface="Arial" panose="020B0604020202020204" pitchFamily="34" charset="0"/>
              </a:defRPr>
            </a:lvl6pPr>
            <a:lvl7pPr marL="9601200" indent="-1657350" defTabSz="4703763" eaLnBrk="0" fontAlgn="base" hangingPunct="0">
              <a:spcBef>
                <a:spcPct val="0"/>
              </a:spcBef>
              <a:spcAft>
                <a:spcPct val="0"/>
              </a:spcAft>
              <a:defRPr sz="8700" b="1">
                <a:solidFill>
                  <a:schemeClr val="tx1"/>
                </a:solidFill>
                <a:latin typeface="Arial" panose="020B0604020202020204" pitchFamily="34" charset="0"/>
              </a:defRPr>
            </a:lvl7pPr>
            <a:lvl8pPr marL="10058400" indent="-1657350" defTabSz="4703763" eaLnBrk="0" fontAlgn="base" hangingPunct="0">
              <a:spcBef>
                <a:spcPct val="0"/>
              </a:spcBef>
              <a:spcAft>
                <a:spcPct val="0"/>
              </a:spcAft>
              <a:defRPr sz="8700" b="1">
                <a:solidFill>
                  <a:schemeClr val="tx1"/>
                </a:solidFill>
                <a:latin typeface="Arial" panose="020B0604020202020204" pitchFamily="34" charset="0"/>
              </a:defRPr>
            </a:lvl8pPr>
            <a:lvl9pPr marL="10515600" indent="-1657350" defTabSz="4703763" eaLnBrk="0" fontAlgn="base" hangingPunct="0">
              <a:spcBef>
                <a:spcPct val="0"/>
              </a:spcBef>
              <a:spcAft>
                <a:spcPct val="0"/>
              </a:spcAft>
              <a:defRPr sz="8700" b="1">
                <a:solidFill>
                  <a:schemeClr val="tx1"/>
                </a:solidFill>
                <a:latin typeface="Arial" panose="020B0604020202020204" pitchFamily="34" charset="0"/>
              </a:defRPr>
            </a:lvl9pPr>
          </a:lstStyle>
          <a:p>
            <a:r>
              <a:rPr lang="en-US" sz="2400" b="0" dirty="0"/>
              <a:t>1. </a:t>
            </a:r>
            <a:r>
              <a:rPr lang="en-US" sz="2400" b="0" dirty="0" err="1"/>
              <a:t>Tecco</a:t>
            </a:r>
            <a:r>
              <a:rPr lang="en-US" sz="2400" b="0" dirty="0"/>
              <a:t> H. Women’s Voices Largely Missing from Healthcare Conferences (and How We Can Fix It in 2014). Rock Health website. 2013.</a:t>
            </a:r>
          </a:p>
          <a:p>
            <a:pPr algn="just"/>
            <a:r>
              <a:rPr lang="en-US" sz="2400" b="0" dirty="0"/>
              <a:t>2. Jain S. Where Are the Women Academic Speakers at Psychiatry Grand Rounds? Academic Psychiatry. July 2005;29(3);322.</a:t>
            </a:r>
          </a:p>
          <a:p>
            <a:r>
              <a:rPr lang="en-US" sz="2400" b="0" dirty="0"/>
              <a:t>3. Golding P. Overcoming the Gender Gap: Increasing Gender Diversity, Scientific Scholarship and Social Legitimacy of our Profession. Australian Psychiatry. March 2016;23(3):222-225.</a:t>
            </a:r>
          </a:p>
        </p:txBody>
      </p:sp>
      <p:sp>
        <p:nvSpPr>
          <p:cNvPr id="15" name="Rectangle 228"/>
          <p:cNvSpPr>
            <a:spLocks noChangeArrowheads="1"/>
          </p:cNvSpPr>
          <p:nvPr/>
        </p:nvSpPr>
        <p:spPr bwMode="auto">
          <a:xfrm>
            <a:off x="28676600" y="9243868"/>
            <a:ext cx="13005594" cy="1671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8700" b="1">
                <a:solidFill>
                  <a:schemeClr val="tx1"/>
                </a:solidFill>
                <a:latin typeface="Arial" panose="020B0604020202020204" pitchFamily="34" charset="0"/>
              </a:defRPr>
            </a:lvl1pPr>
            <a:lvl2pPr marL="742950" indent="-285750">
              <a:defRPr sz="8700" b="1">
                <a:solidFill>
                  <a:schemeClr val="tx1"/>
                </a:solidFill>
                <a:latin typeface="Arial" panose="020B0604020202020204" pitchFamily="34" charset="0"/>
              </a:defRPr>
            </a:lvl2pPr>
            <a:lvl3pPr marL="1143000" indent="-228600">
              <a:defRPr sz="8700" b="1">
                <a:solidFill>
                  <a:schemeClr val="tx1"/>
                </a:solidFill>
                <a:latin typeface="Arial" panose="020B0604020202020204" pitchFamily="34" charset="0"/>
              </a:defRPr>
            </a:lvl3pPr>
            <a:lvl4pPr marL="1600200" indent="-228600">
              <a:defRPr sz="8700" b="1">
                <a:solidFill>
                  <a:schemeClr val="tx1"/>
                </a:solidFill>
                <a:latin typeface="Arial" panose="020B0604020202020204" pitchFamily="34" charset="0"/>
              </a:defRPr>
            </a:lvl4pPr>
            <a:lvl5pPr marL="2057400" indent="-228600">
              <a:defRPr sz="8700" b="1">
                <a:solidFill>
                  <a:schemeClr val="tx1"/>
                </a:solidFill>
                <a:latin typeface="Arial" panose="020B0604020202020204" pitchFamily="34" charset="0"/>
              </a:defRPr>
            </a:lvl5pPr>
            <a:lvl6pPr marL="2514600" indent="-228600" eaLnBrk="0" fontAlgn="base" hangingPunct="0">
              <a:spcBef>
                <a:spcPct val="0"/>
              </a:spcBef>
              <a:spcAft>
                <a:spcPct val="0"/>
              </a:spcAft>
              <a:defRPr sz="8700" b="1">
                <a:solidFill>
                  <a:schemeClr val="tx1"/>
                </a:solidFill>
                <a:latin typeface="Arial" panose="020B0604020202020204" pitchFamily="34" charset="0"/>
              </a:defRPr>
            </a:lvl6pPr>
            <a:lvl7pPr marL="2971800" indent="-228600" eaLnBrk="0" fontAlgn="base" hangingPunct="0">
              <a:spcBef>
                <a:spcPct val="0"/>
              </a:spcBef>
              <a:spcAft>
                <a:spcPct val="0"/>
              </a:spcAft>
              <a:defRPr sz="8700" b="1">
                <a:solidFill>
                  <a:schemeClr val="tx1"/>
                </a:solidFill>
                <a:latin typeface="Arial" panose="020B0604020202020204" pitchFamily="34" charset="0"/>
              </a:defRPr>
            </a:lvl7pPr>
            <a:lvl8pPr marL="3429000" indent="-228600" eaLnBrk="0" fontAlgn="base" hangingPunct="0">
              <a:spcBef>
                <a:spcPct val="0"/>
              </a:spcBef>
              <a:spcAft>
                <a:spcPct val="0"/>
              </a:spcAft>
              <a:defRPr sz="8700" b="1">
                <a:solidFill>
                  <a:schemeClr val="tx1"/>
                </a:solidFill>
                <a:latin typeface="Arial" panose="020B0604020202020204" pitchFamily="34" charset="0"/>
              </a:defRPr>
            </a:lvl8pPr>
            <a:lvl9pPr marL="3886200" indent="-228600" eaLnBrk="0" fontAlgn="base" hangingPunct="0">
              <a:spcBef>
                <a:spcPct val="0"/>
              </a:spcBef>
              <a:spcAft>
                <a:spcPct val="0"/>
              </a:spcAft>
              <a:defRPr sz="8700" b="1">
                <a:solidFill>
                  <a:schemeClr val="tx1"/>
                </a:solidFill>
                <a:latin typeface="Arial" panose="020B0604020202020204" pitchFamily="34" charset="0"/>
              </a:defRPr>
            </a:lvl9pPr>
          </a:lstStyle>
          <a:p>
            <a:pPr marL="0" indent="0" algn="just"/>
            <a:r>
              <a:rPr lang="en-US" sz="3600" b="0" dirty="0"/>
              <a:t>There was a peak in which gender equality was nearly accomplished in 2016. This correlates with when our initial study was being written, at which time there was an acute emphasis on gender diversity. Even with the continuation of the interventions described, the average rate of female speakers has since declined to an almost identical rate in 2017-2018 (39%) to the prior average of 38%. The interventions were not enough to maintain gender equality in CME programs. After speaking to leadership involved in recruiting Grand Rounds speakers, it is speculated that gender discrepancy may be attributed to broader issues including societal pressures driving differences between males and females and leading to fewer women obtaining higher academic ranks and leadership positions. </a:t>
            </a:r>
          </a:p>
          <a:p>
            <a:pPr marL="0" indent="0"/>
            <a:endParaRPr lang="en-US" sz="3600" b="0" dirty="0"/>
          </a:p>
          <a:p>
            <a:pPr marL="0" indent="0"/>
            <a:r>
              <a:rPr lang="en-US" sz="3600" b="0" dirty="0"/>
              <a:t>We need to further investigate the root cause for this gender discrepancy through studies that look at demographics of the invited speakers: </a:t>
            </a:r>
          </a:p>
          <a:p>
            <a:pPr marL="0" indent="0"/>
            <a:endParaRPr lang="en-US" sz="3600" b="0" dirty="0"/>
          </a:p>
          <a:p>
            <a:pPr marL="1714500" lvl="3" indent="-571500">
              <a:buFont typeface="Arial" panose="020B0604020202020204" pitchFamily="34" charset="0"/>
              <a:buChar char="•"/>
            </a:pPr>
            <a:r>
              <a:rPr lang="en-US" sz="3600" b="0" dirty="0"/>
              <a:t>Age</a:t>
            </a:r>
          </a:p>
          <a:p>
            <a:pPr marL="1714500" lvl="3" indent="-571500">
              <a:buFont typeface="Arial" panose="020B0604020202020204" pitchFamily="34" charset="0"/>
              <a:buChar char="•"/>
            </a:pPr>
            <a:r>
              <a:rPr lang="en-US" sz="3600" b="0" dirty="0"/>
              <a:t>education level</a:t>
            </a:r>
          </a:p>
          <a:p>
            <a:pPr marL="1714500" lvl="3" indent="-571500" algn="just">
              <a:buFont typeface="Arial" panose="020B0604020202020204" pitchFamily="34" charset="0"/>
              <a:buChar char="•"/>
            </a:pPr>
            <a:r>
              <a:rPr lang="en-US" sz="3600" b="0" dirty="0"/>
              <a:t>academic rank</a:t>
            </a:r>
          </a:p>
          <a:p>
            <a:pPr marL="1714500" lvl="3" indent="-571500">
              <a:buFont typeface="Arial" panose="020B0604020202020204" pitchFamily="34" charset="0"/>
              <a:buChar char="•"/>
            </a:pPr>
            <a:r>
              <a:rPr lang="en-US" sz="3600" b="0" dirty="0"/>
              <a:t>societal factors</a:t>
            </a:r>
          </a:p>
          <a:p>
            <a:pPr marL="0" indent="0"/>
            <a:endParaRPr lang="en-US" sz="3600" b="0" dirty="0"/>
          </a:p>
          <a:p>
            <a:pPr marL="0" indent="0"/>
            <a:r>
              <a:rPr lang="en-US" sz="3600" b="0" dirty="0"/>
              <a:t>A quick solution to establishing gender balance in the short-term would be affirmative action in which there is a set minimum requirement of female speakers. However, education to increase awareness of the chronic lack of recruitment and promotion of women in medicine may help to establish gender equality in the long-term.</a:t>
            </a:r>
            <a:endParaRPr lang="en-US" altLang="en-US" sz="3600" dirty="0"/>
          </a:p>
        </p:txBody>
      </p:sp>
      <p:sp>
        <p:nvSpPr>
          <p:cNvPr id="23" name="Text Box 230">
            <a:extLst>
              <a:ext uri="{FF2B5EF4-FFF2-40B4-BE49-F238E27FC236}">
                <a16:creationId xmlns:a16="http://schemas.microsoft.com/office/drawing/2014/main" id="{2CBCCF7F-C61C-E34B-B50A-79020BD5A89B}"/>
              </a:ext>
            </a:extLst>
          </p:cNvPr>
          <p:cNvSpPr txBox="1">
            <a:spLocks noChangeArrowheads="1"/>
          </p:cNvSpPr>
          <p:nvPr/>
        </p:nvSpPr>
        <p:spPr bwMode="auto">
          <a:xfrm>
            <a:off x="1008063" y="28408379"/>
            <a:ext cx="1148476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8700" b="1">
                <a:solidFill>
                  <a:schemeClr val="tx1"/>
                </a:solidFill>
                <a:latin typeface="Arial" panose="020B0604020202020204" pitchFamily="34" charset="0"/>
              </a:defRPr>
            </a:lvl1pPr>
            <a:lvl2pPr marL="742950" indent="-285750">
              <a:defRPr sz="8700" b="1">
                <a:solidFill>
                  <a:schemeClr val="tx1"/>
                </a:solidFill>
                <a:latin typeface="Arial" panose="020B0604020202020204" pitchFamily="34" charset="0"/>
              </a:defRPr>
            </a:lvl2pPr>
            <a:lvl3pPr marL="1143000" indent="-228600">
              <a:defRPr sz="8700" b="1">
                <a:solidFill>
                  <a:schemeClr val="tx1"/>
                </a:solidFill>
                <a:latin typeface="Arial" panose="020B0604020202020204" pitchFamily="34" charset="0"/>
              </a:defRPr>
            </a:lvl3pPr>
            <a:lvl4pPr marL="1600200" indent="-228600">
              <a:defRPr sz="8700" b="1">
                <a:solidFill>
                  <a:schemeClr val="tx1"/>
                </a:solidFill>
                <a:latin typeface="Arial" panose="020B0604020202020204" pitchFamily="34" charset="0"/>
              </a:defRPr>
            </a:lvl4pPr>
            <a:lvl5pPr marL="2057400" indent="-228600">
              <a:defRPr sz="8700" b="1">
                <a:solidFill>
                  <a:schemeClr val="tx1"/>
                </a:solidFill>
                <a:latin typeface="Arial" panose="020B0604020202020204" pitchFamily="34" charset="0"/>
              </a:defRPr>
            </a:lvl5pPr>
            <a:lvl6pPr marL="2514600" indent="-228600" eaLnBrk="0" fontAlgn="base" hangingPunct="0">
              <a:spcBef>
                <a:spcPct val="0"/>
              </a:spcBef>
              <a:spcAft>
                <a:spcPct val="0"/>
              </a:spcAft>
              <a:defRPr sz="8700" b="1">
                <a:solidFill>
                  <a:schemeClr val="tx1"/>
                </a:solidFill>
                <a:latin typeface="Arial" panose="020B0604020202020204" pitchFamily="34" charset="0"/>
              </a:defRPr>
            </a:lvl6pPr>
            <a:lvl7pPr marL="2971800" indent="-228600" eaLnBrk="0" fontAlgn="base" hangingPunct="0">
              <a:spcBef>
                <a:spcPct val="0"/>
              </a:spcBef>
              <a:spcAft>
                <a:spcPct val="0"/>
              </a:spcAft>
              <a:defRPr sz="8700" b="1">
                <a:solidFill>
                  <a:schemeClr val="tx1"/>
                </a:solidFill>
                <a:latin typeface="Arial" panose="020B0604020202020204" pitchFamily="34" charset="0"/>
              </a:defRPr>
            </a:lvl7pPr>
            <a:lvl8pPr marL="3429000" indent="-228600" eaLnBrk="0" fontAlgn="base" hangingPunct="0">
              <a:spcBef>
                <a:spcPct val="0"/>
              </a:spcBef>
              <a:spcAft>
                <a:spcPct val="0"/>
              </a:spcAft>
              <a:defRPr sz="8700" b="1">
                <a:solidFill>
                  <a:schemeClr val="tx1"/>
                </a:solidFill>
                <a:latin typeface="Arial" panose="020B0604020202020204" pitchFamily="34" charset="0"/>
              </a:defRPr>
            </a:lvl8pPr>
            <a:lvl9pPr marL="3886200" indent="-228600" eaLnBrk="0" fontAlgn="base" hangingPunct="0">
              <a:spcBef>
                <a:spcPct val="0"/>
              </a:spcBef>
              <a:spcAft>
                <a:spcPct val="0"/>
              </a:spcAft>
              <a:defRPr sz="8700" b="1">
                <a:solidFill>
                  <a:schemeClr val="tx1"/>
                </a:solidFill>
                <a:latin typeface="Arial" panose="020B0604020202020204" pitchFamily="34" charset="0"/>
              </a:defRPr>
            </a:lvl9pPr>
          </a:lstStyle>
          <a:p>
            <a:pPr marL="0" indent="0" algn="just"/>
            <a:r>
              <a:rPr lang="en-US" sz="3600" b="0" dirty="0"/>
              <a:t>The aim of our current study was to determine whether implementing these interventions helped us achieve speaker gender equality in the CME programs as we hypothesized it would.</a:t>
            </a:r>
            <a:endParaRPr lang="en-US" altLang="en-US" sz="3600" dirty="0"/>
          </a:p>
        </p:txBody>
      </p:sp>
      <p:sp>
        <p:nvSpPr>
          <p:cNvPr id="24" name="Rectangle 228">
            <a:extLst>
              <a:ext uri="{FF2B5EF4-FFF2-40B4-BE49-F238E27FC236}">
                <a16:creationId xmlns:a16="http://schemas.microsoft.com/office/drawing/2014/main" id="{5FFA2196-521D-8D49-93ED-4DAD65B966E7}"/>
              </a:ext>
            </a:extLst>
          </p:cNvPr>
          <p:cNvSpPr>
            <a:spLocks noChangeArrowheads="1"/>
          </p:cNvSpPr>
          <p:nvPr/>
        </p:nvSpPr>
        <p:spPr bwMode="auto">
          <a:xfrm>
            <a:off x="13835459" y="9033786"/>
            <a:ext cx="1286668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8700" b="1">
                <a:solidFill>
                  <a:schemeClr val="tx1"/>
                </a:solidFill>
                <a:latin typeface="Arial" panose="020B0604020202020204" pitchFamily="34" charset="0"/>
              </a:defRPr>
            </a:lvl1pPr>
            <a:lvl2pPr marL="742950" indent="-285750">
              <a:defRPr sz="8700" b="1">
                <a:solidFill>
                  <a:schemeClr val="tx1"/>
                </a:solidFill>
                <a:latin typeface="Arial" panose="020B0604020202020204" pitchFamily="34" charset="0"/>
              </a:defRPr>
            </a:lvl2pPr>
            <a:lvl3pPr marL="1143000" indent="-228600">
              <a:defRPr sz="8700" b="1">
                <a:solidFill>
                  <a:schemeClr val="tx1"/>
                </a:solidFill>
                <a:latin typeface="Arial" panose="020B0604020202020204" pitchFamily="34" charset="0"/>
              </a:defRPr>
            </a:lvl3pPr>
            <a:lvl4pPr marL="1600200" indent="-228600">
              <a:defRPr sz="8700" b="1">
                <a:solidFill>
                  <a:schemeClr val="tx1"/>
                </a:solidFill>
                <a:latin typeface="Arial" panose="020B0604020202020204" pitchFamily="34" charset="0"/>
              </a:defRPr>
            </a:lvl4pPr>
            <a:lvl5pPr marL="2057400" indent="-228600">
              <a:defRPr sz="8700" b="1">
                <a:solidFill>
                  <a:schemeClr val="tx1"/>
                </a:solidFill>
                <a:latin typeface="Arial" panose="020B0604020202020204" pitchFamily="34" charset="0"/>
              </a:defRPr>
            </a:lvl5pPr>
            <a:lvl6pPr marL="2514600" indent="-228600" eaLnBrk="0" fontAlgn="base" hangingPunct="0">
              <a:spcBef>
                <a:spcPct val="0"/>
              </a:spcBef>
              <a:spcAft>
                <a:spcPct val="0"/>
              </a:spcAft>
              <a:defRPr sz="8700" b="1">
                <a:solidFill>
                  <a:schemeClr val="tx1"/>
                </a:solidFill>
                <a:latin typeface="Arial" panose="020B0604020202020204" pitchFamily="34" charset="0"/>
              </a:defRPr>
            </a:lvl6pPr>
            <a:lvl7pPr marL="2971800" indent="-228600" eaLnBrk="0" fontAlgn="base" hangingPunct="0">
              <a:spcBef>
                <a:spcPct val="0"/>
              </a:spcBef>
              <a:spcAft>
                <a:spcPct val="0"/>
              </a:spcAft>
              <a:defRPr sz="8700" b="1">
                <a:solidFill>
                  <a:schemeClr val="tx1"/>
                </a:solidFill>
                <a:latin typeface="Arial" panose="020B0604020202020204" pitchFamily="34" charset="0"/>
              </a:defRPr>
            </a:lvl7pPr>
            <a:lvl8pPr marL="3429000" indent="-228600" eaLnBrk="0" fontAlgn="base" hangingPunct="0">
              <a:spcBef>
                <a:spcPct val="0"/>
              </a:spcBef>
              <a:spcAft>
                <a:spcPct val="0"/>
              </a:spcAft>
              <a:defRPr sz="8700" b="1">
                <a:solidFill>
                  <a:schemeClr val="tx1"/>
                </a:solidFill>
                <a:latin typeface="Arial" panose="020B0604020202020204" pitchFamily="34" charset="0"/>
              </a:defRPr>
            </a:lvl8pPr>
            <a:lvl9pPr marL="3886200" indent="-228600" eaLnBrk="0" fontAlgn="base" hangingPunct="0">
              <a:spcBef>
                <a:spcPct val="0"/>
              </a:spcBef>
              <a:spcAft>
                <a:spcPct val="0"/>
              </a:spcAft>
              <a:defRPr sz="8700" b="1">
                <a:solidFill>
                  <a:schemeClr val="tx1"/>
                </a:solidFill>
                <a:latin typeface="Arial" panose="020B0604020202020204" pitchFamily="34" charset="0"/>
              </a:defRPr>
            </a:lvl9pPr>
          </a:lstStyle>
          <a:p>
            <a:pPr marL="0" indent="0" algn="just"/>
            <a:r>
              <a:rPr lang="en-US" sz="3600" b="0" dirty="0"/>
              <a:t>CME paperwork from all Grand Rounds and Symposia held by the Department of Psychiatry at JSUMC between 2016 and 2018 were retrospectively reviewed. Invited speakers’ gender was the only data collected. Programs with assigned speakers including residents were excluded. </a:t>
            </a:r>
            <a:endParaRPr lang="en-US" altLang="en-US" sz="3600" dirty="0">
              <a:solidFill>
                <a:srgbClr val="000000"/>
              </a:solidFill>
              <a:cs typeface="Times New Roman" panose="02020603050405020304" pitchFamily="18" charset="0"/>
            </a:endParaRPr>
          </a:p>
        </p:txBody>
      </p:sp>
      <p:sp>
        <p:nvSpPr>
          <p:cNvPr id="25" name="Rectangle 228">
            <a:extLst>
              <a:ext uri="{FF2B5EF4-FFF2-40B4-BE49-F238E27FC236}">
                <a16:creationId xmlns:a16="http://schemas.microsoft.com/office/drawing/2014/main" id="{A8DF9200-D606-C945-9F80-CDD024C5B018}"/>
              </a:ext>
            </a:extLst>
          </p:cNvPr>
          <p:cNvSpPr>
            <a:spLocks noChangeArrowheads="1"/>
          </p:cNvSpPr>
          <p:nvPr/>
        </p:nvSpPr>
        <p:spPr bwMode="auto">
          <a:xfrm>
            <a:off x="14042015" y="14123669"/>
            <a:ext cx="1280837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8700" b="1">
                <a:solidFill>
                  <a:schemeClr val="tx1"/>
                </a:solidFill>
                <a:latin typeface="Arial" panose="020B0604020202020204" pitchFamily="34" charset="0"/>
              </a:defRPr>
            </a:lvl1pPr>
            <a:lvl2pPr marL="742950" indent="-285750">
              <a:defRPr sz="8700" b="1">
                <a:solidFill>
                  <a:schemeClr val="tx1"/>
                </a:solidFill>
                <a:latin typeface="Arial" panose="020B0604020202020204" pitchFamily="34" charset="0"/>
              </a:defRPr>
            </a:lvl2pPr>
            <a:lvl3pPr marL="1143000" indent="-228600">
              <a:defRPr sz="8700" b="1">
                <a:solidFill>
                  <a:schemeClr val="tx1"/>
                </a:solidFill>
                <a:latin typeface="Arial" panose="020B0604020202020204" pitchFamily="34" charset="0"/>
              </a:defRPr>
            </a:lvl3pPr>
            <a:lvl4pPr marL="1600200" indent="-228600">
              <a:defRPr sz="8700" b="1">
                <a:solidFill>
                  <a:schemeClr val="tx1"/>
                </a:solidFill>
                <a:latin typeface="Arial" panose="020B0604020202020204" pitchFamily="34" charset="0"/>
              </a:defRPr>
            </a:lvl4pPr>
            <a:lvl5pPr marL="2057400" indent="-228600">
              <a:defRPr sz="8700" b="1">
                <a:solidFill>
                  <a:schemeClr val="tx1"/>
                </a:solidFill>
                <a:latin typeface="Arial" panose="020B0604020202020204" pitchFamily="34" charset="0"/>
              </a:defRPr>
            </a:lvl5pPr>
            <a:lvl6pPr marL="2514600" indent="-228600" eaLnBrk="0" fontAlgn="base" hangingPunct="0">
              <a:spcBef>
                <a:spcPct val="0"/>
              </a:spcBef>
              <a:spcAft>
                <a:spcPct val="0"/>
              </a:spcAft>
              <a:defRPr sz="8700" b="1">
                <a:solidFill>
                  <a:schemeClr val="tx1"/>
                </a:solidFill>
                <a:latin typeface="Arial" panose="020B0604020202020204" pitchFamily="34" charset="0"/>
              </a:defRPr>
            </a:lvl6pPr>
            <a:lvl7pPr marL="2971800" indent="-228600" eaLnBrk="0" fontAlgn="base" hangingPunct="0">
              <a:spcBef>
                <a:spcPct val="0"/>
              </a:spcBef>
              <a:spcAft>
                <a:spcPct val="0"/>
              </a:spcAft>
              <a:defRPr sz="8700" b="1">
                <a:solidFill>
                  <a:schemeClr val="tx1"/>
                </a:solidFill>
                <a:latin typeface="Arial" panose="020B0604020202020204" pitchFamily="34" charset="0"/>
              </a:defRPr>
            </a:lvl7pPr>
            <a:lvl8pPr marL="3429000" indent="-228600" eaLnBrk="0" fontAlgn="base" hangingPunct="0">
              <a:spcBef>
                <a:spcPct val="0"/>
              </a:spcBef>
              <a:spcAft>
                <a:spcPct val="0"/>
              </a:spcAft>
              <a:defRPr sz="8700" b="1">
                <a:solidFill>
                  <a:schemeClr val="tx1"/>
                </a:solidFill>
                <a:latin typeface="Arial" panose="020B0604020202020204" pitchFamily="34" charset="0"/>
              </a:defRPr>
            </a:lvl8pPr>
            <a:lvl9pPr marL="3886200" indent="-228600" eaLnBrk="0" fontAlgn="base" hangingPunct="0">
              <a:spcBef>
                <a:spcPct val="0"/>
              </a:spcBef>
              <a:spcAft>
                <a:spcPct val="0"/>
              </a:spcAft>
              <a:defRPr sz="8700" b="1">
                <a:solidFill>
                  <a:schemeClr val="tx1"/>
                </a:solidFill>
                <a:latin typeface="Arial" panose="020B0604020202020204" pitchFamily="34" charset="0"/>
              </a:defRPr>
            </a:lvl9pPr>
          </a:lstStyle>
          <a:p>
            <a:pPr marL="0" indent="0" algn="just"/>
            <a:r>
              <a:rPr lang="en-US" sz="3600" b="0" dirty="0"/>
              <a:t>15 of 31 speakers were female in 2016 (48.4%). 18 of 51 speakers were female in 2017 (37.5%). 21 of 48 speakers were female in 2018 (41.2%).</a:t>
            </a:r>
            <a:endParaRPr lang="en-US" altLang="en-US" sz="3600" dirty="0">
              <a:solidFill>
                <a:srgbClr val="000000"/>
              </a:solidFill>
              <a:cs typeface="Times New Roman" panose="02020603050405020304" pitchFamily="18" charset="0"/>
            </a:endParaRPr>
          </a:p>
        </p:txBody>
      </p:sp>
      <p:graphicFrame>
        <p:nvGraphicFramePr>
          <p:cNvPr id="27" name="Table 26">
            <a:extLst>
              <a:ext uri="{FF2B5EF4-FFF2-40B4-BE49-F238E27FC236}">
                <a16:creationId xmlns:a16="http://schemas.microsoft.com/office/drawing/2014/main" id="{D1A828F7-2179-4645-893B-CDBCA804296B}"/>
              </a:ext>
            </a:extLst>
          </p:cNvPr>
          <p:cNvGraphicFramePr>
            <a:graphicFrameLocks noGrp="1"/>
          </p:cNvGraphicFramePr>
          <p:nvPr>
            <p:extLst>
              <p:ext uri="{D42A27DB-BD31-4B8C-83A1-F6EECF244321}">
                <p14:modId xmlns:p14="http://schemas.microsoft.com/office/powerpoint/2010/main" val="2549285349"/>
              </p:ext>
            </p:extLst>
          </p:nvPr>
        </p:nvGraphicFramePr>
        <p:xfrm>
          <a:off x="13889433" y="23834434"/>
          <a:ext cx="12812715" cy="6882269"/>
        </p:xfrm>
        <a:graphic>
          <a:graphicData uri="http://schemas.openxmlformats.org/drawingml/2006/table">
            <a:tbl>
              <a:tblPr firstRow="1" firstCol="1" bandRow="1">
                <a:tableStyleId>{5C22544A-7EE6-4342-B048-85BDC9FD1C3A}</a:tableStyleId>
              </a:tblPr>
              <a:tblGrid>
                <a:gridCol w="2948725">
                  <a:extLst>
                    <a:ext uri="{9D8B030D-6E8A-4147-A177-3AD203B41FA5}">
                      <a16:colId xmlns:a16="http://schemas.microsoft.com/office/drawing/2014/main" val="1268569845"/>
                    </a:ext>
                  </a:extLst>
                </a:gridCol>
                <a:gridCol w="3089452">
                  <a:extLst>
                    <a:ext uri="{9D8B030D-6E8A-4147-A177-3AD203B41FA5}">
                      <a16:colId xmlns:a16="http://schemas.microsoft.com/office/drawing/2014/main" val="582935042"/>
                    </a:ext>
                  </a:extLst>
                </a:gridCol>
                <a:gridCol w="3387269">
                  <a:extLst>
                    <a:ext uri="{9D8B030D-6E8A-4147-A177-3AD203B41FA5}">
                      <a16:colId xmlns:a16="http://schemas.microsoft.com/office/drawing/2014/main" val="3872976358"/>
                    </a:ext>
                  </a:extLst>
                </a:gridCol>
                <a:gridCol w="3387269">
                  <a:extLst>
                    <a:ext uri="{9D8B030D-6E8A-4147-A177-3AD203B41FA5}">
                      <a16:colId xmlns:a16="http://schemas.microsoft.com/office/drawing/2014/main" val="423294654"/>
                    </a:ext>
                  </a:extLst>
                </a:gridCol>
              </a:tblGrid>
              <a:tr h="1334989">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Year</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600" dirty="0">
                          <a:effectLst/>
                          <a:latin typeface="Arial" panose="020B0604020202020204" pitchFamily="34" charset="0"/>
                          <a:cs typeface="Arial" panose="020B0604020202020204" pitchFamily="34" charset="0"/>
                        </a:rPr>
                        <a:t>Total Speakers</a:t>
                      </a:r>
                      <a:endParaRPr lang="en-US" sz="3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600" dirty="0">
                          <a:effectLst/>
                          <a:latin typeface="Arial" panose="020B0604020202020204" pitchFamily="34" charset="0"/>
                          <a:cs typeface="Arial" panose="020B0604020202020204" pitchFamily="34" charset="0"/>
                        </a:rPr>
                        <a:t>Male Speakers</a:t>
                      </a:r>
                      <a:endParaRPr lang="en-US" sz="3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Female Speakers</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80834545"/>
                  </a:ext>
                </a:extLst>
              </a:tr>
              <a:tr h="693410">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2011</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25</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13</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12</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91038234"/>
                  </a:ext>
                </a:extLst>
              </a:tr>
              <a:tr h="693410">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2012</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19</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11</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8</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83115759"/>
                  </a:ext>
                </a:extLst>
              </a:tr>
              <a:tr h="693410">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2013</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25</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17</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8</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10064140"/>
                  </a:ext>
                </a:extLst>
              </a:tr>
              <a:tr h="693410">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2014</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29</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19</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10</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99831256"/>
                  </a:ext>
                </a:extLst>
              </a:tr>
              <a:tr h="693410">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2015</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30</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600" dirty="0">
                          <a:effectLst/>
                          <a:latin typeface="Arial" panose="020B0604020202020204" pitchFamily="34" charset="0"/>
                          <a:cs typeface="Arial" panose="020B0604020202020204" pitchFamily="34" charset="0"/>
                        </a:rPr>
                        <a:t>19</a:t>
                      </a:r>
                      <a:endParaRPr lang="en-US" sz="3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11</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53613211"/>
                  </a:ext>
                </a:extLst>
              </a:tr>
              <a:tr h="693410">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2016</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31</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16</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15</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26461758"/>
                  </a:ext>
                </a:extLst>
              </a:tr>
              <a:tr h="693410">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2017</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51</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33</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18</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41856420"/>
                  </a:ext>
                </a:extLst>
              </a:tr>
              <a:tr h="693410">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2018</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600" dirty="0">
                          <a:effectLst/>
                          <a:latin typeface="Arial" panose="020B0604020202020204" pitchFamily="34" charset="0"/>
                          <a:cs typeface="Arial" panose="020B0604020202020204" pitchFamily="34" charset="0"/>
                        </a:rPr>
                        <a:t>48</a:t>
                      </a:r>
                      <a:endParaRPr lang="en-US" sz="3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600">
                          <a:effectLst/>
                          <a:latin typeface="Arial" panose="020B0604020202020204" pitchFamily="34" charset="0"/>
                          <a:cs typeface="Arial" panose="020B0604020202020204" pitchFamily="34" charset="0"/>
                        </a:rPr>
                        <a:t>27</a:t>
                      </a:r>
                      <a:endParaRPr lang="en-US" sz="3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3600" dirty="0">
                          <a:effectLst/>
                          <a:latin typeface="Arial" panose="020B0604020202020204" pitchFamily="34" charset="0"/>
                          <a:cs typeface="Arial" panose="020B0604020202020204" pitchFamily="34" charset="0"/>
                        </a:rPr>
                        <a:t>21</a:t>
                      </a:r>
                      <a:endParaRPr lang="en-US" sz="3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31112734"/>
                  </a:ext>
                </a:extLst>
              </a:tr>
            </a:tbl>
          </a:graphicData>
        </a:graphic>
      </p:graphicFrame>
      <p:graphicFrame>
        <p:nvGraphicFramePr>
          <p:cNvPr id="19" name="Chart 18">
            <a:extLst>
              <a:ext uri="{FF2B5EF4-FFF2-40B4-BE49-F238E27FC236}">
                <a16:creationId xmlns:a16="http://schemas.microsoft.com/office/drawing/2014/main" id="{B5BE138B-52F0-EF47-921A-392CFC74C757}"/>
              </a:ext>
            </a:extLst>
          </p:cNvPr>
          <p:cNvGraphicFramePr/>
          <p:nvPr>
            <p:extLst>
              <p:ext uri="{D42A27DB-BD31-4B8C-83A1-F6EECF244321}">
                <p14:modId xmlns:p14="http://schemas.microsoft.com/office/powerpoint/2010/main" val="1188201505"/>
              </p:ext>
            </p:extLst>
          </p:nvPr>
        </p:nvGraphicFramePr>
        <p:xfrm>
          <a:off x="14097396" y="16504539"/>
          <a:ext cx="12712699" cy="67033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95128155"/>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MH-Blue" id="{1590A865-0721-A449-8C64-759FEDC94FF6}" vid="{CD41AA0C-7D34-5841-80BF-FC65E8332D28}"/>
    </a:ext>
  </a:extLst>
</a:theme>
</file>

<file path=docProps/app.xml><?xml version="1.0" encoding="utf-8"?>
<Properties xmlns="http://schemas.openxmlformats.org/officeDocument/2006/extended-properties" xmlns:vt="http://schemas.openxmlformats.org/officeDocument/2006/docPropsVTypes">
  <Template>HMH-White</Template>
  <TotalTime>137</TotalTime>
  <Words>626</Words>
  <Application>Microsoft Office PowerPoint</Application>
  <PresentationFormat>Custom</PresentationFormat>
  <Paragraphs>72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Georgia</vt:lpstr>
      <vt:lpstr>Georgia-Bold</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Sammons, Christopher</dc:creator>
  <cp:lastModifiedBy>Meyer, Danette C</cp:lastModifiedBy>
  <cp:revision>22</cp:revision>
  <dcterms:created xsi:type="dcterms:W3CDTF">2017-03-21T19:09:34Z</dcterms:created>
  <dcterms:modified xsi:type="dcterms:W3CDTF">2020-06-01T16:10:58Z</dcterms:modified>
</cp:coreProperties>
</file>