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72"/>
  </p:normalViewPr>
  <p:slideViewPr>
    <p:cSldViewPr snapToGrid="0" snapToObjects="1">
      <p:cViewPr varScale="1">
        <p:scale>
          <a:sx n="26" d="100"/>
          <a:sy n="26" d="100"/>
        </p:scale>
        <p:origin x="2280" y="36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7" y="2725677"/>
            <a:ext cx="33478315" cy="3229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7399839"/>
            <a:ext cx="37856160" cy="2426595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1pPr>
            <a:lvl2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2pPr>
            <a:lvl3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3pPr>
            <a:lvl4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4pPr>
            <a:lvl5pPr>
              <a:defRPr b="0" i="0">
                <a:latin typeface="Times" pitchFamily="2" charset="0"/>
                <a:ea typeface="Times" pitchFamily="2" charset="0"/>
                <a:cs typeface="Time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</a:defRPr>
            </a:lvl1pPr>
          </a:lstStyle>
          <a:p>
            <a:fld id="{AF533643-1408-F849-97EB-1DBBD1291A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" pitchFamily="2" charset="0"/>
              </a:defRPr>
            </a:lvl1pPr>
          </a:lstStyle>
          <a:p>
            <a:fld id="{AF533643-1408-F849-97EB-1DBBD1291A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17542" y="2044258"/>
            <a:ext cx="33478315" cy="24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549880"/>
            <a:ext cx="37856160" cy="1819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  <a:b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</a:b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This type is for layout purposes only, it is not really intended to be read for content. The main intention here is to demonstrate size and style of typography.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</a:p>
          <a:p>
            <a:pPr algn="l">
              <a:lnSpc>
                <a:spcPct val="120000"/>
              </a:lnSpc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Georgia-Bold"/>
                <a:cs typeface="Georgia-Bold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one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two</a:t>
            </a:r>
          </a:p>
          <a:p>
            <a:pPr algn="l">
              <a:lnSpc>
                <a:spcPct val="120000"/>
              </a:lnSpc>
            </a:pPr>
            <a:endParaRPr lang="en-US" sz="9600" dirty="0">
              <a:solidFill>
                <a:schemeClr val="tx1">
                  <a:lumMod val="65000"/>
                  <a:lumOff val="3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4388688" rtl="0" eaLnBrk="1" latinLnBrk="0" hangingPunct="1">
        <a:lnSpc>
          <a:spcPct val="90000"/>
        </a:lnSpc>
        <a:spcBef>
          <a:spcPct val="0"/>
        </a:spcBef>
        <a:buNone/>
        <a:defRPr sz="17280" b="0" i="0" kern="1200">
          <a:solidFill>
            <a:schemeClr val="tx2">
              <a:lumMod val="60000"/>
              <a:lumOff val="40000"/>
            </a:schemeClr>
          </a:solidFill>
          <a:latin typeface="Times" pitchFamily="2" charset="0"/>
          <a:ea typeface="Times" pitchFamily="2" charset="0"/>
          <a:cs typeface="Times" pitchFamily="2" charset="0"/>
        </a:defRPr>
      </a:lvl1pPr>
    </p:titleStyle>
    <p:bodyStyle>
      <a:lvl1pPr marL="0" indent="0" algn="l" defTabSz="4388688" rtl="0" eaLnBrk="1" latinLnBrk="0" hangingPunct="1">
        <a:lnSpc>
          <a:spcPct val="120000"/>
        </a:lnSpc>
        <a:spcBef>
          <a:spcPts val="4800"/>
        </a:spcBef>
        <a:buFont typeface="Arial" panose="020B0604020202020204" pitchFamily="34" charset="0"/>
        <a:buNone/>
        <a:defRPr sz="13440" b="0" i="0" kern="1200">
          <a:solidFill>
            <a:schemeClr val="tx2">
              <a:lumMod val="60000"/>
              <a:lumOff val="40000"/>
            </a:schemeClr>
          </a:solidFill>
          <a:latin typeface="Times" pitchFamily="2" charset="0"/>
          <a:ea typeface="+mn-ea"/>
          <a:cs typeface="+mn-cs"/>
        </a:defRPr>
      </a:lvl1pPr>
      <a:lvl2pPr marL="3291514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58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192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4536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870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19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5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89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39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868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27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7371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706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045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384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72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0" y="1228639"/>
            <a:ext cx="33768011" cy="3159833"/>
          </a:xfrm>
          <a:prstGeom prst="rect">
            <a:avLst/>
          </a:prstGeom>
          <a:solidFill>
            <a:srgbClr val="001E78"/>
          </a:solidFill>
          <a:ln>
            <a:noFill/>
          </a:ln>
          <a:effectLst/>
          <a:extLst/>
        </p:spPr>
        <p:txBody>
          <a:bodyPr wrap="square"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6600" b="1" dirty="0">
                <a:solidFill>
                  <a:schemeClr val="bg1"/>
                </a:solidFill>
                <a:latin typeface="Times" pitchFamily="2" charset="0"/>
              </a:rPr>
              <a:t>Complete Heart Block Secondary to Microscopic Polyangiitis: A Rare Case Presentation</a:t>
            </a:r>
            <a:r>
              <a:rPr lang="en-US" sz="6000" dirty="0">
                <a:solidFill>
                  <a:schemeClr val="bg1"/>
                </a:solidFill>
                <a:latin typeface="Times" pitchFamily="2" charset="0"/>
              </a:rPr>
              <a:t> </a:t>
            </a:r>
            <a:endParaRPr lang="en-US" altLang="en-US" sz="6000" dirty="0">
              <a:solidFill>
                <a:schemeClr val="bg1"/>
              </a:solidFill>
              <a:latin typeface="Times" pitchFamily="2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en-US" sz="6000" dirty="0">
                <a:solidFill>
                  <a:schemeClr val="bg1"/>
                </a:solidFill>
                <a:latin typeface="Times" pitchFamily="2" charset="0"/>
              </a:rPr>
              <a:t>Giuseppe Filice, MD; Ivan Richard, MD; Palak Patel, DO; Jeffrey Miskoff, 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dirty="0">
                <a:solidFill>
                  <a:schemeClr val="bg1"/>
                </a:solidFill>
                <a:latin typeface="Times" pitchFamily="2" charset="0"/>
              </a:rPr>
              <a:t>Department of Internal Medicine, Hackensack Meridian Health-Ocean Medical Center, Brick, NJ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5" name="Rectangle 195"/>
          <p:cNvSpPr>
            <a:spLocks noChangeArrowheads="1"/>
          </p:cNvSpPr>
          <p:nvPr/>
        </p:nvSpPr>
        <p:spPr bwMode="auto">
          <a:xfrm>
            <a:off x="1029788" y="10248752"/>
            <a:ext cx="11512897" cy="13372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0" dirty="0">
                <a:solidFill>
                  <a:schemeClr val="bg1"/>
                </a:solidFill>
                <a:latin typeface="Times" pitchFamily="2" charset="0"/>
              </a:rPr>
              <a:t>CASE PRESENTATION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1120921" y="6952600"/>
            <a:ext cx="11472564" cy="23596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2235" tIns="71117" rIns="142235" bIns="71117">
            <a:spAutoFit/>
          </a:bodyPr>
          <a:lstStyle>
            <a:lvl1pPr marL="457200" indent="-4572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9538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1050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0353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757613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2148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6720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51292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5864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b="0" dirty="0">
                <a:latin typeface="Times" pitchFamily="2" charset="0"/>
              </a:rPr>
              <a:t>To recognize the cardiac complications associated with microscopic polyangiitis.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0" dirty="0">
                <a:latin typeface="Times" pitchFamily="2" charset="0"/>
              </a:rPr>
              <a:t>To discuss the similarities between microscopic polyangiitis and granulomatosis with polyangiitis. </a:t>
            </a:r>
          </a:p>
        </p:txBody>
      </p:sp>
      <p:sp>
        <p:nvSpPr>
          <p:cNvPr id="4" name="Rectangle 194"/>
          <p:cNvSpPr>
            <a:spLocks noChangeArrowheads="1"/>
          </p:cNvSpPr>
          <p:nvPr/>
        </p:nvSpPr>
        <p:spPr bwMode="auto">
          <a:xfrm>
            <a:off x="1120475" y="5585340"/>
            <a:ext cx="11465714" cy="13372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/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0" dirty="0">
                <a:solidFill>
                  <a:schemeClr val="bg1"/>
                </a:solidFill>
                <a:latin typeface="Times" pitchFamily="2" charset="0"/>
              </a:rPr>
              <a:t>LEARNING OBJECTIVES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029788" y="11738393"/>
            <a:ext cx="11512897" cy="7294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Wingdings" pitchFamily="2" charset="2"/>
              <a:buChar char="v"/>
            </a:pPr>
            <a:r>
              <a:rPr lang="en-US" sz="3600" b="0" dirty="0">
                <a:latin typeface="Times" pitchFamily="2" charset="0"/>
              </a:rPr>
              <a:t>A 77-year-old Caucasian female with a past medical history of coronary artery disease status post-two-vessel coronary artery bypass graft (CABG) and chronic kidney disease with underlying microscopic polyangiitis presented to the emergency room with dyspnea on exertion and dizziness for two days.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sz="3600" b="0" dirty="0">
                <a:latin typeface="Times" pitchFamily="2" charset="0"/>
              </a:rPr>
              <a:t>The patient was previously seen by her Primary Care Physician (PCP) for bilateral lower extremity pain. Bilateral Venous Doppler ultrasound of her lower extremities and a 2-Dimensional echocardiogram were performed and resulted negative for any acute pathology.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sz="3600" b="0" dirty="0">
                <a:latin typeface="Times" pitchFamily="2" charset="0"/>
              </a:rPr>
              <a:t>She was also found to have a heart rate of 37 beats/min and she was placed on a holter monitor.</a:t>
            </a:r>
          </a:p>
        </p:txBody>
      </p:sp>
      <p:sp>
        <p:nvSpPr>
          <p:cNvPr id="16" name="Rectangle 229"/>
          <p:cNvSpPr>
            <a:spLocks noChangeArrowheads="1"/>
          </p:cNvSpPr>
          <p:nvPr/>
        </p:nvSpPr>
        <p:spPr bwMode="auto">
          <a:xfrm>
            <a:off x="28410010" y="14919197"/>
            <a:ext cx="13123503" cy="14855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0" dirty="0">
                <a:solidFill>
                  <a:schemeClr val="bg1"/>
                </a:solidFill>
                <a:latin typeface="Times" pitchFamily="2" charset="0"/>
              </a:rPr>
              <a:t>SUMMARY</a:t>
            </a:r>
          </a:p>
        </p:txBody>
      </p:sp>
      <p:sp>
        <p:nvSpPr>
          <p:cNvPr id="17" name="Text Box 230"/>
          <p:cNvSpPr txBox="1">
            <a:spLocks noChangeArrowheads="1"/>
          </p:cNvSpPr>
          <p:nvPr/>
        </p:nvSpPr>
        <p:spPr bwMode="auto">
          <a:xfrm>
            <a:off x="28464048" y="16459200"/>
            <a:ext cx="13123503" cy="12280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Wingdings" pitchFamily="2" charset="2"/>
              <a:buChar char="v"/>
            </a:pPr>
            <a:endParaRPr lang="en-US" altLang="en-US" sz="3600" b="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v"/>
            </a:pPr>
            <a:endParaRPr lang="en-US" altLang="en-US" sz="3600" b="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altLang="en-US" sz="3600" b="0" dirty="0">
                <a:latin typeface="Times" pitchFamily="2" charset="0"/>
              </a:rPr>
              <a:t>Microscopic Polyangiitis (MPA) is a small vessel vasculitis with rapidly progressive glomerulonephritis and alveolar hemorrhage; however, the manifestation of the disease varies depending on the organ system involved.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altLang="en-US" sz="3600" b="0" dirty="0">
                <a:latin typeface="Times" pitchFamily="2" charset="0"/>
              </a:rPr>
              <a:t>The patient initially presented to the hospital with sudden onset of dyspnea and dizziness, and on further investigation, she was found to be having a complete heart block and severe bradycardia on an electrocardiogram.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altLang="en-US" sz="3600" b="0" dirty="0">
                <a:latin typeface="Times" pitchFamily="2" charset="0"/>
              </a:rPr>
              <a:t>To date, there are no other cases of microscopic polyangiitis with complete heart block but the literature shows some association between granulomatosis with polyangiitis (GPA) and cardiac conduction abnormalities.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altLang="en-US" sz="3600" b="0" dirty="0">
                <a:latin typeface="Times" pitchFamily="2" charset="0"/>
              </a:rPr>
              <a:t>Granulomatosis with polyangiitis (GPA) may present with endocarditis, pericarditis, myocardial infarction and atrioventricular block due to infiltration causing a mass to form in the interatrial septum.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b="0" dirty="0">
                <a:latin typeface="Times" pitchFamily="2" charset="0"/>
              </a:rPr>
              <a:t>This substantiates the argument that microscopic polyangiitis (MPA) and granulomatosis with polyangiitis (GPA) may exist under a single spectrum instead of two separate entities. </a:t>
            </a:r>
            <a:endParaRPr lang="en-US" altLang="en-US" sz="3600" b="0" dirty="0">
              <a:latin typeface="Times" pitchFamily="2" charset="0"/>
            </a:endParaRPr>
          </a:p>
          <a:p>
            <a:pPr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35" name="Rectangle 199">
            <a:extLst>
              <a:ext uri="{FF2B5EF4-FFF2-40B4-BE49-F238E27FC236}">
                <a16:creationId xmlns:a16="http://schemas.microsoft.com/office/drawing/2014/main" id="{51C20701-4CF9-4E4B-BB73-2DCF77754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28" y="20897487"/>
            <a:ext cx="11512897" cy="11209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0" dirty="0">
                <a:solidFill>
                  <a:schemeClr val="bg1"/>
                </a:solidFill>
                <a:latin typeface="Times" pitchFamily="2" charset="0"/>
              </a:rPr>
              <a:t>VITALS &amp; PHYSICAL EXMAINATION</a:t>
            </a:r>
          </a:p>
        </p:txBody>
      </p:sp>
      <p:sp>
        <p:nvSpPr>
          <p:cNvPr id="38" name="Text Box 202">
            <a:extLst>
              <a:ext uri="{FF2B5EF4-FFF2-40B4-BE49-F238E27FC236}">
                <a16:creationId xmlns:a16="http://schemas.microsoft.com/office/drawing/2014/main" id="{C31780DB-1AD2-5841-8148-07794D2CE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3675" y="23067823"/>
            <a:ext cx="1142824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39" name="Text Box 202">
            <a:extLst>
              <a:ext uri="{FF2B5EF4-FFF2-40B4-BE49-F238E27FC236}">
                <a16:creationId xmlns:a16="http://schemas.microsoft.com/office/drawing/2014/main" id="{A5F04DA3-FB5A-9C43-A72D-88B9BFCB4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6075" y="23220223"/>
            <a:ext cx="1142824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40" name="Text Box 202">
            <a:extLst>
              <a:ext uri="{FF2B5EF4-FFF2-40B4-BE49-F238E27FC236}">
                <a16:creationId xmlns:a16="http://schemas.microsoft.com/office/drawing/2014/main" id="{BE3F6A29-2516-AC49-B6C4-9D488431B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947" y="21972611"/>
            <a:ext cx="1142824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41" name="Text Box 202">
            <a:extLst>
              <a:ext uri="{FF2B5EF4-FFF2-40B4-BE49-F238E27FC236}">
                <a16:creationId xmlns:a16="http://schemas.microsoft.com/office/drawing/2014/main" id="{E597E006-1085-674D-ACB9-493235DE2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347" y="22125011"/>
            <a:ext cx="1142824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42" name="Text Box 202">
            <a:extLst>
              <a:ext uri="{FF2B5EF4-FFF2-40B4-BE49-F238E27FC236}">
                <a16:creationId xmlns:a16="http://schemas.microsoft.com/office/drawing/2014/main" id="{3180A049-DD56-D84A-AFDB-1E03C3C17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747" y="22277411"/>
            <a:ext cx="1142824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3600" b="0" dirty="0">
              <a:latin typeface="Times" pitchFamily="2" charset="0"/>
            </a:endParaRPr>
          </a:p>
        </p:txBody>
      </p:sp>
      <p:sp>
        <p:nvSpPr>
          <p:cNvPr id="43" name="Text Box 202">
            <a:extLst>
              <a:ext uri="{FF2B5EF4-FFF2-40B4-BE49-F238E27FC236}">
                <a16:creationId xmlns:a16="http://schemas.microsoft.com/office/drawing/2014/main" id="{4F5ED1E6-2A43-C948-9996-A571C4D28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72" y="22080174"/>
            <a:ext cx="11551253" cy="62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dirty="0">
                <a:latin typeface="Times" pitchFamily="2" charset="0"/>
              </a:rPr>
              <a:t>During the time of admission: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dirty="0">
              <a:latin typeface="Times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dirty="0">
              <a:latin typeface="Times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dirty="0">
              <a:latin typeface="Times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dirty="0">
              <a:latin typeface="Times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dirty="0">
              <a:latin typeface="Times" pitchFamily="2" charset="0"/>
            </a:endParaRPr>
          </a:p>
          <a:p>
            <a:pPr marL="0" indent="0" algn="just"/>
            <a:endParaRPr lang="en-US" sz="3600" b="0" dirty="0">
              <a:latin typeface="Times" pitchFamily="2" charset="0"/>
            </a:endParaRP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sz="3600" dirty="0">
                <a:latin typeface="Times" pitchFamily="2" charset="0"/>
              </a:rPr>
              <a:t>On examination</a:t>
            </a:r>
            <a:r>
              <a:rPr lang="en-US" sz="3600" b="0" dirty="0">
                <a:latin typeface="Times" pitchFamily="2" charset="0"/>
              </a:rPr>
              <a:t>:</a:t>
            </a:r>
            <a:endParaRPr lang="en-US" sz="3600" b="0" u="sng" dirty="0">
              <a:latin typeface="Times" pitchFamily="2" charset="0"/>
            </a:endParaRPr>
          </a:p>
          <a:p>
            <a:pPr marL="571500" indent="-571500" algn="just">
              <a:buFont typeface="Wingdings" pitchFamily="2" charset="2"/>
              <a:buChar char="v"/>
            </a:pPr>
            <a:r>
              <a:rPr lang="en-US" sz="3600" b="0" dirty="0">
                <a:latin typeface="Times" pitchFamily="2" charset="0"/>
              </a:rPr>
              <a:t>Bradycardia and a 3/6 systolic murmur that was appreciated best at the second intercostal space on the right upper sternal border.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F48305-460A-DE42-BB58-CED15EE772FA}"/>
              </a:ext>
            </a:extLst>
          </p:cNvPr>
          <p:cNvSpPr txBox="1"/>
          <p:nvPr/>
        </p:nvSpPr>
        <p:spPr>
          <a:xfrm>
            <a:off x="13545595" y="17646781"/>
            <a:ext cx="13498848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Times" pitchFamily="2" charset="0"/>
              </a:rPr>
              <a:t>The patient's EKG showed a sinus rhythm with 36 beats/min and a new-onset complete heart block, right bundle branch block, left ventricular hypertrophy, and left anterior fascicular block. </a:t>
            </a:r>
          </a:p>
        </p:txBody>
      </p:sp>
      <p:sp>
        <p:nvSpPr>
          <p:cNvPr id="46" name="Rectangle 194">
            <a:extLst>
              <a:ext uri="{FF2B5EF4-FFF2-40B4-BE49-F238E27FC236}">
                <a16:creationId xmlns:a16="http://schemas.microsoft.com/office/drawing/2014/main" id="{BD060DC3-C0F2-0C42-9626-17FD1CD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409" y="12875658"/>
            <a:ext cx="13606033" cy="1218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/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0" dirty="0">
                <a:solidFill>
                  <a:schemeClr val="bg1"/>
                </a:solidFill>
                <a:latin typeface="Times" pitchFamily="2" charset="0"/>
              </a:rPr>
              <a:t>ELECTROCARDIOGRAM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02BDF-6D9C-2D4B-AF6B-C1A3D890F621}"/>
              </a:ext>
            </a:extLst>
          </p:cNvPr>
          <p:cNvSpPr txBox="1"/>
          <p:nvPr/>
        </p:nvSpPr>
        <p:spPr>
          <a:xfrm>
            <a:off x="13371703" y="7352701"/>
            <a:ext cx="13672739" cy="51133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RBC 2.63 M/uL, hemoglobin 8.8 g/dL, hematocrit 27.3%, MCV 103.8 fL, MCH 33 pg, MCHC 32.2 g/dL, and RDW 13.8%.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Troponins – Normal</a:t>
            </a:r>
          </a:p>
        </p:txBody>
      </p:sp>
      <p:sp>
        <p:nvSpPr>
          <p:cNvPr id="48" name="Rectangle 194">
            <a:extLst>
              <a:ext uri="{FF2B5EF4-FFF2-40B4-BE49-F238E27FC236}">
                <a16:creationId xmlns:a16="http://schemas.microsoft.com/office/drawing/2014/main" id="{1573D510-1A79-8549-94A6-3C3BE00C3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703" y="5585340"/>
            <a:ext cx="13672740" cy="12830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/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0" dirty="0">
                <a:solidFill>
                  <a:schemeClr val="bg1"/>
                </a:solidFill>
                <a:latin typeface="Times" pitchFamily="2" charset="0"/>
              </a:rPr>
              <a:t>LABORATORY INVESTIGATIONS</a:t>
            </a:r>
          </a:p>
        </p:txBody>
      </p:sp>
      <p:sp>
        <p:nvSpPr>
          <p:cNvPr id="51" name="Rectangle 199">
            <a:extLst>
              <a:ext uri="{FF2B5EF4-FFF2-40B4-BE49-F238E27FC236}">
                <a16:creationId xmlns:a16="http://schemas.microsoft.com/office/drawing/2014/main" id="{1AF1FF10-7F51-F64C-9286-9B0D0B21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1931" y="5475567"/>
            <a:ext cx="12875191" cy="14470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0" dirty="0">
                <a:solidFill>
                  <a:schemeClr val="bg1"/>
                </a:solidFill>
                <a:latin typeface="Times" pitchFamily="2" charset="0"/>
              </a:rPr>
              <a:t>HOSPITAL COURSE</a:t>
            </a:r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84C19AD6-497C-9A45-8807-27DE60ED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1931" y="7044643"/>
            <a:ext cx="12875191" cy="51296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2235" tIns="71117" rIns="142235" bIns="71117">
            <a:spAutoFit/>
          </a:bodyPr>
          <a:lstStyle>
            <a:lvl1pPr marL="457200" indent="-4572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9538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1050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0353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757613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2148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6720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51292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5864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Wingdings" pitchFamily="2" charset="2"/>
              <a:buChar char="v"/>
            </a:pPr>
            <a:endParaRPr lang="en-US" sz="3600" b="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b="0" dirty="0">
                <a:latin typeface="Times" pitchFamily="2" charset="0"/>
              </a:rPr>
              <a:t>She was admitted to the ICU for telemetry monitoring and anti-hypertensive medications were started.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b="0" dirty="0">
                <a:latin typeface="Times" pitchFamily="2" charset="0"/>
              </a:rPr>
              <a:t>She had a dual chamber pacemaker placed the next day.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b="0" dirty="0">
                <a:latin typeface="Times" pitchFamily="2" charset="0"/>
              </a:rPr>
              <a:t>The patient was monitored for the next 2 days, during which she had no further episodes of bradycardia. </a:t>
            </a:r>
          </a:p>
          <a:p>
            <a:pPr marL="571500" indent="-571500">
              <a:buFont typeface="Wingdings" pitchFamily="2" charset="2"/>
              <a:buChar char="v"/>
            </a:pPr>
            <a:r>
              <a:rPr lang="en-US" sz="3600" b="0" dirty="0">
                <a:latin typeface="Times" pitchFamily="2" charset="0"/>
              </a:rPr>
              <a:t>Later, she was discharged home and was advised to follow up with her cardiologist. </a:t>
            </a:r>
          </a:p>
          <a:p>
            <a:endParaRPr lang="en-US" sz="3600" b="0" dirty="0">
              <a:latin typeface="Times" pitchFamily="2" charset="0"/>
            </a:endParaRPr>
          </a:p>
        </p:txBody>
      </p:sp>
      <p:pic>
        <p:nvPicPr>
          <p:cNvPr id="23" name="image1.png">
            <a:extLst>
              <a:ext uri="{FF2B5EF4-FFF2-40B4-BE49-F238E27FC236}">
                <a16:creationId xmlns:a16="http://schemas.microsoft.com/office/drawing/2014/main" id="{8DF31BB5-73D6-274B-8665-044A65D089D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545595" y="14199108"/>
            <a:ext cx="13498848" cy="3518999"/>
          </a:xfrm>
          <a:prstGeom prst="rect">
            <a:avLst/>
          </a:prstGeom>
          <a:ln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B2B0DD-3B2B-5049-99D5-1F80A4450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27455"/>
              </p:ext>
            </p:extLst>
          </p:nvPr>
        </p:nvGraphicFramePr>
        <p:xfrm>
          <a:off x="995328" y="22734304"/>
          <a:ext cx="11512897" cy="28212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8296343">
                  <a:extLst>
                    <a:ext uri="{9D8B030D-6E8A-4147-A177-3AD203B41FA5}">
                      <a16:colId xmlns:a16="http://schemas.microsoft.com/office/drawing/2014/main" val="132431654"/>
                    </a:ext>
                  </a:extLst>
                </a:gridCol>
                <a:gridCol w="3216554">
                  <a:extLst>
                    <a:ext uri="{9D8B030D-6E8A-4147-A177-3AD203B41FA5}">
                      <a16:colId xmlns:a16="http://schemas.microsoft.com/office/drawing/2014/main" val="3941543073"/>
                    </a:ext>
                  </a:extLst>
                </a:gridCol>
              </a:tblGrid>
              <a:tr h="705320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" pitchFamily="2" charset="0"/>
                        </a:rPr>
                        <a:t>Temperature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" pitchFamily="2" charset="0"/>
                        </a:rPr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56167"/>
                  </a:ext>
                </a:extLst>
              </a:tr>
              <a:tr h="705320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" pitchFamily="2" charset="0"/>
                        </a:rPr>
                        <a:t>Blood Pressure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" pitchFamily="2" charset="0"/>
                        </a:rPr>
                        <a:t>260/70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31738"/>
                  </a:ext>
                </a:extLst>
              </a:tr>
              <a:tr h="705320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" pitchFamily="2" charset="0"/>
                        </a:rPr>
                        <a:t>Heart Rate ( beats/min)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" pitchFamily="2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17776"/>
                  </a:ext>
                </a:extLst>
              </a:tr>
              <a:tr h="705320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" pitchFamily="2" charset="0"/>
                        </a:rPr>
                        <a:t>Respiratory rate (breaths/min)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" pitchFamily="2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237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AD7371-157F-5F48-880D-FB29988E7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34013"/>
              </p:ext>
            </p:extLst>
          </p:nvPr>
        </p:nvGraphicFramePr>
        <p:xfrm>
          <a:off x="13371702" y="6847287"/>
          <a:ext cx="13672740" cy="35493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194761">
                  <a:extLst>
                    <a:ext uri="{9D8B030D-6E8A-4147-A177-3AD203B41FA5}">
                      <a16:colId xmlns:a16="http://schemas.microsoft.com/office/drawing/2014/main" val="3605938519"/>
                    </a:ext>
                  </a:extLst>
                </a:gridCol>
                <a:gridCol w="4477979">
                  <a:extLst>
                    <a:ext uri="{9D8B030D-6E8A-4147-A177-3AD203B41FA5}">
                      <a16:colId xmlns:a16="http://schemas.microsoft.com/office/drawing/2014/main" val="2893181010"/>
                    </a:ext>
                  </a:extLst>
                </a:gridCol>
              </a:tblGrid>
              <a:tr h="88733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" pitchFamily="2" charset="0"/>
                        </a:rPr>
                        <a:t> BUN (mg/dl)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" pitchFamily="2" charset="0"/>
                        </a:rPr>
                        <a:t>         43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23579"/>
                  </a:ext>
                </a:extLst>
              </a:tr>
              <a:tr h="88733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" pitchFamily="2" charset="0"/>
                        </a:rPr>
                        <a:t> BUN/Cr ratio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" pitchFamily="2" charset="0"/>
                        </a:rPr>
                        <a:t>         26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59546"/>
                  </a:ext>
                </a:extLst>
              </a:tr>
              <a:tr h="88733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" pitchFamily="2" charset="0"/>
                        </a:rPr>
                        <a:t>GFR (ml.min)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" pitchFamily="2" charset="0"/>
                        </a:rPr>
                        <a:t>         30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9855"/>
                  </a:ext>
                </a:extLst>
              </a:tr>
              <a:tr h="887335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" pitchFamily="2" charset="0"/>
                        </a:rPr>
                        <a:t>Creatinine (mg/dl)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" pitchFamily="2" charset="0"/>
                        </a:rPr>
                        <a:t>         1.68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42631"/>
                  </a:ext>
                </a:extLst>
              </a:tr>
            </a:tbl>
          </a:graphicData>
        </a:graphic>
      </p:graphicFrame>
      <p:sp>
        <p:nvSpPr>
          <p:cNvPr id="30" name="Rectangle 195">
            <a:extLst>
              <a:ext uri="{FF2B5EF4-FFF2-40B4-BE49-F238E27FC236}">
                <a16:creationId xmlns:a16="http://schemas.microsoft.com/office/drawing/2014/main" id="{0CE17E43-BE2B-5A4C-9A55-A8F8E4375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8049" y="19734178"/>
            <a:ext cx="13554059" cy="13242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0" dirty="0">
                <a:solidFill>
                  <a:schemeClr val="bg1"/>
                </a:solidFill>
                <a:latin typeface="Times" pitchFamily="2" charset="0"/>
              </a:rPr>
              <a:t>BIOPSY</a:t>
            </a:r>
          </a:p>
        </p:txBody>
      </p:sp>
      <p:pic>
        <p:nvPicPr>
          <p:cNvPr id="26" name="image2.png">
            <a:extLst>
              <a:ext uri="{FF2B5EF4-FFF2-40B4-BE49-F238E27FC236}">
                <a16:creationId xmlns:a16="http://schemas.microsoft.com/office/drawing/2014/main" id="{34FFE26C-F9C3-FC42-9FD5-64F18F3933D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684153" y="21147209"/>
            <a:ext cx="13497955" cy="5688882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BCE8B-3C44-A749-957E-3E17F51CFDBD}"/>
              </a:ext>
            </a:extLst>
          </p:cNvPr>
          <p:cNvSpPr txBox="1"/>
          <p:nvPr/>
        </p:nvSpPr>
        <p:spPr>
          <a:xfrm>
            <a:off x="13663856" y="26836091"/>
            <a:ext cx="13518251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This biopsy of  gastrocnemius muscle with microscopic polyangiitis depicts changes of intense inflammatory infiltrate and destruction of the blood vessel wall within the muscle.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40D65-DD34-7043-8430-E9F6119AF26B}"/>
              </a:ext>
            </a:extLst>
          </p:cNvPr>
          <p:cNvSpPr txBox="1"/>
          <p:nvPr/>
        </p:nvSpPr>
        <p:spPr>
          <a:xfrm>
            <a:off x="0" y="99941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Ocean Medical Center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DF64FC-5262-C54C-9C9E-98DD6168A81C}"/>
              </a:ext>
            </a:extLst>
          </p:cNvPr>
          <p:cNvCxnSpPr>
            <a:cxnSpLocks/>
          </p:cNvCxnSpPr>
          <p:nvPr/>
        </p:nvCxnSpPr>
        <p:spPr>
          <a:xfrm flipV="1">
            <a:off x="0" y="4146688"/>
            <a:ext cx="33768011" cy="32227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H-Blue" id="{1590A865-0721-A449-8C64-759FEDC94FF6}" vid="{CD41AA0C-7D34-5841-80BF-FC65E8332D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HMH-White</Template>
  <TotalTime>9457</TotalTime>
  <Words>571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Britannic Bold</vt:lpstr>
      <vt:lpstr>Georgia</vt:lpstr>
      <vt:lpstr>Georgia-Bold</vt:lpstr>
      <vt:lpstr>Times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Jagan</cp:lastModifiedBy>
  <cp:revision>107</cp:revision>
  <dcterms:created xsi:type="dcterms:W3CDTF">2017-03-21T19:09:34Z</dcterms:created>
  <dcterms:modified xsi:type="dcterms:W3CDTF">2020-06-04T01:09:21Z</dcterms:modified>
</cp:coreProperties>
</file>