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90" autoAdjust="0"/>
    <p:restoredTop sz="94715"/>
  </p:normalViewPr>
  <p:slideViewPr>
    <p:cSldViewPr snapToGrid="0" snapToObjects="1">
      <p:cViewPr varScale="1">
        <p:scale>
          <a:sx n="25" d="100"/>
          <a:sy n="25" d="100"/>
        </p:scale>
        <p:origin x="1080" y="20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DD0F7C09-2148-6945-AADA-4225CD9A3473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A5BB1C81-6A10-AC41-8CDF-0FE53376C3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B1C81-6A10-AC41-8CDF-0FE53376C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1pPr>
            <a:lvl2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2pPr>
            <a:lvl3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3pPr>
            <a:lvl4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4pPr>
            <a:lvl5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Times" pitchFamily="2" charset="0"/>
          <a:cs typeface="Times" pitchFamily="2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8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480127" y="1568478"/>
            <a:ext cx="29226558" cy="3529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6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Pseudohyponatremia Causing a Fatal Outcome in a Patient with Familial Hypertriglyceridemia</a:t>
            </a:r>
            <a:r>
              <a:rPr lang="en-US" altLang="en-US" sz="6600" b="1" dirty="0">
                <a:solidFill>
                  <a:schemeClr val="bg1"/>
                </a:solidFill>
                <a:latin typeface="Times" pitchFamily="2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000" b="1" dirty="0">
                <a:latin typeface="Times" pitchFamily="2" charset="0"/>
              </a:rPr>
              <a:t>Amanda Dawson, MD; Palak Patel, DO; Anna Dedona, DO; Srinivas Kata, MBBS ; Premal Patel, MD; Pramil Cheriyath, MD</a:t>
            </a:r>
            <a:r>
              <a:rPr lang="en-US" altLang="en-US" sz="4400" b="1" dirty="0">
                <a:latin typeface="Times" pitchFamily="2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Times" pitchFamily="2" charset="0"/>
              </a:rPr>
              <a:t>                     Department of Internal Medicine, Hackensack Meridian Health-Ocean Medical Center, Brick, NJ 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948719" y="5858942"/>
            <a:ext cx="11969212" cy="466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   </a:t>
            </a:r>
            <a:r>
              <a:rPr lang="en-US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Learning Objectives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4000" b="0" dirty="0">
              <a:latin typeface="Times" pitchFamily="2" charset="0"/>
            </a:endParaRPr>
          </a:p>
          <a:p>
            <a:pPr marL="742950" indent="-742950">
              <a:buFont typeface="Wingdings" pitchFamily="2" charset="2"/>
              <a:buChar char="v"/>
            </a:pPr>
            <a:r>
              <a:rPr lang="en-US" sz="4000" b="0" dirty="0">
                <a:latin typeface="Times" pitchFamily="2" charset="0"/>
              </a:rPr>
              <a:t>To get an understanding of the false decrease in sodium levels in conditions such as hyperlipidemia and hyperproteinemia.</a:t>
            </a:r>
          </a:p>
          <a:p>
            <a:pPr marL="742950" indent="-742950">
              <a:buFont typeface="Wingdings" pitchFamily="2" charset="2"/>
              <a:buChar char="v"/>
            </a:pPr>
            <a:r>
              <a:rPr lang="en-US" sz="4000" b="0" dirty="0">
                <a:latin typeface="Times" pitchFamily="2" charset="0"/>
              </a:rPr>
              <a:t>To discuss the importance of measuring true sodium levels in these patients.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948719" y="11181375"/>
            <a:ext cx="11969212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/>
            <a:r>
              <a:rPr lang="en-US" altLang="en-US" sz="4800" dirty="0">
                <a:latin typeface="Times" pitchFamily="2" charset="0"/>
              </a:rPr>
              <a:t>                     Case Presentation</a:t>
            </a: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  <a:p>
            <a:pPr algn="just">
              <a:buSzPct val="150000"/>
              <a:buFontTx/>
              <a:buChar char="•"/>
            </a:pPr>
            <a:r>
              <a:rPr lang="en-US" altLang="en-US" sz="4000" b="0" dirty="0">
                <a:latin typeface="Times" pitchFamily="2" charset="0"/>
              </a:rPr>
              <a:t>A 26-year-old Asian male with a past medical history of chronic pancreatitis, familial hypertriglyceridemia, and fatty liver presented to the emergency department complaining of nausea and abdominal pain for one day. </a:t>
            </a:r>
          </a:p>
          <a:p>
            <a:pPr marL="0" indent="0" algn="just"/>
            <a:endParaRPr lang="en-US" altLang="en-US" sz="4000" b="0" dirty="0">
              <a:latin typeface="Times" pitchFamily="2" charset="0"/>
            </a:endParaRP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  <a:p>
            <a:pPr marL="0" indent="0" algn="just"/>
            <a:r>
              <a:rPr lang="en-US" altLang="en-US" sz="4800" dirty="0">
                <a:latin typeface="Times" pitchFamily="2" charset="0"/>
              </a:rPr>
              <a:t>        Initial Vitals &amp; Physical Examination</a:t>
            </a:r>
          </a:p>
          <a:p>
            <a:pPr algn="just"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948719" y="21384539"/>
            <a:ext cx="12015317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endParaRPr lang="en-US" altLang="en-US" sz="4000" b="0" dirty="0">
              <a:latin typeface="Times" pitchFamily="2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b="0" dirty="0">
                <a:latin typeface="Times" pitchFamily="2" charset="0"/>
              </a:rPr>
              <a:t>Examination revealed an extensive amount of xanthomas located throughout his body.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b="0" dirty="0">
                <a:latin typeface="Times" pitchFamily="2" charset="0"/>
              </a:rPr>
              <a:t>The abdomen was soft, bowel sounds present, and was mildly tender to palpation in the Right upper quadrant.</a:t>
            </a:r>
          </a:p>
          <a:p>
            <a:pPr marL="0" indent="0"/>
            <a:r>
              <a:rPr lang="en-US" altLang="en-US" sz="4800" dirty="0">
                <a:latin typeface="Times" pitchFamily="2" charset="0"/>
              </a:rPr>
              <a:t>                       </a:t>
            </a:r>
          </a:p>
          <a:p>
            <a:pPr marL="0" indent="0"/>
            <a:r>
              <a:rPr lang="en-US" altLang="en-US" sz="4800" dirty="0">
                <a:latin typeface="Times" pitchFamily="2" charset="0"/>
              </a:rPr>
              <a:t>                       Laboratory Data</a:t>
            </a:r>
          </a:p>
          <a:p>
            <a:pPr>
              <a:buFontTx/>
              <a:buChar char="•"/>
            </a:pPr>
            <a:endParaRPr lang="en-US" altLang="en-US" sz="4000" b="0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A52C8-5D21-4DFB-80C7-532DD6EEA570}"/>
              </a:ext>
            </a:extLst>
          </p:cNvPr>
          <p:cNvSpPr txBox="1"/>
          <p:nvPr/>
        </p:nvSpPr>
        <p:spPr>
          <a:xfrm>
            <a:off x="14094883" y="9738358"/>
            <a:ext cx="13596036" cy="143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>
                <a:latin typeface="Times" pitchFamily="2" charset="0"/>
              </a:rPr>
              <a:t>                           Hospital Course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endParaRPr lang="en-US" sz="4000" dirty="0">
              <a:latin typeface="Times" pitchFamily="2" charset="0"/>
              <a:cs typeface="Arial" panose="020B0604020202020204" pitchFamily="34" charset="0"/>
            </a:endParaRP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Because the patient's repeated lab values revealed critically low sodium levels (109 meq/L), he was started on 3% saline at a rate of 25 ml/hour for the next 8 hours with frequent electrolyte monitoring.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The next day, the patient had a cardiac arrest; Return of spontaneous circulation was achieved within ten minutes.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He was intubated and placed on ventilator support.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His arterial blood gas showed a P</a:t>
            </a:r>
            <a:r>
              <a:rPr lang="en-US" sz="4000" baseline="30000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7.09, Pco</a:t>
            </a:r>
            <a:r>
              <a:rPr lang="en-US" sz="4000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36.2,  Po</a:t>
            </a:r>
            <a:r>
              <a:rPr lang="en-US" sz="4000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 of 143.1 and a bicarbonate level of 10 meq/L.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He was started on an IV bicarbonate drip and given one dose of DDAVP.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The patient became unarousable and unresponsive to pain stimuli.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On neurological examination, his eyes had upward deviation with sluggish pupillary response to light.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Stat metabolic panel was repeated which then showed a sodium of 134 meq/L.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A new CT of the head showed global cerebral edema.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Due to the nature of the patient's poor prognosis, discussion with the patient's family led him to comfort care. </a:t>
            </a:r>
          </a:p>
          <a:p>
            <a:pPr marL="742950" indent="-74295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" pitchFamily="2" charset="0"/>
                <a:cs typeface="Arial" panose="020B0604020202020204" pitchFamily="34" charset="0"/>
              </a:rPr>
              <a:t>He expired soon after.</a:t>
            </a:r>
            <a:endParaRPr lang="en-US" sz="4000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26E9F-C049-4146-A4BD-1AB58161FE9B}"/>
              </a:ext>
            </a:extLst>
          </p:cNvPr>
          <p:cNvSpPr txBox="1"/>
          <p:nvPr/>
        </p:nvSpPr>
        <p:spPr>
          <a:xfrm>
            <a:off x="29311599" y="16896030"/>
            <a:ext cx="133604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800" b="1" dirty="0">
                <a:latin typeface="Times" pitchFamily="2" charset="0"/>
              </a:rPr>
              <a:t>                                   Summary</a:t>
            </a:r>
          </a:p>
          <a:p>
            <a:pPr algn="just">
              <a:buFontTx/>
              <a:buChar char="•"/>
            </a:pPr>
            <a:endParaRPr lang="en-US" altLang="en-US" sz="4000" dirty="0">
              <a:latin typeface="Times" pitchFamily="2" charset="0"/>
              <a:cs typeface="Arial" panose="020B0604020202020204" pitchFamily="34" charset="0"/>
            </a:endParaRP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This patient initially presented with a sodium level of 112 meq/L was not reflective of the actual sodium levels because of hypertriglyceridemia.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patients with such conditions, we have to be cognizant about the lab results, as they show low sodium but in reality, the sodium levels are normal.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Overcorrection of sodium in these conditions results in increased morbidity and mortality.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D81DE-F354-6F42-BF5D-ADEEF03A2794}"/>
              </a:ext>
            </a:extLst>
          </p:cNvPr>
          <p:cNvSpPr txBox="1"/>
          <p:nvPr/>
        </p:nvSpPr>
        <p:spPr>
          <a:xfrm>
            <a:off x="14094883" y="5846244"/>
            <a:ext cx="135960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>
                <a:latin typeface="Times" pitchFamily="2" charset="0"/>
              </a:rPr>
              <a:t>                            Imaging</a:t>
            </a:r>
          </a:p>
          <a:p>
            <a:endParaRPr lang="en-US" sz="40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Times" pitchFamily="2" charset="0"/>
                <a:cs typeface="Arial" panose="020B0604020202020204" pitchFamily="34" charset="0"/>
              </a:rPr>
              <a:t>CT scan of the abdomen and pelvis: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sz="4000" dirty="0">
                <a:latin typeface="Times" pitchFamily="2" charset="0"/>
                <a:cs typeface="Arial" panose="020B0604020202020204" pitchFamily="34" charset="0"/>
              </a:rPr>
              <a:t>Severe acute pancreatitis with diffuse pancreatic enlargement showing inflammatory changes and free fluid.</a:t>
            </a:r>
            <a:endParaRPr lang="en-US" sz="4000" dirty="0">
              <a:latin typeface="Times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E47264-D82E-C746-8CD5-79F1C6F4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74741"/>
              </p:ext>
            </p:extLst>
          </p:nvPr>
        </p:nvGraphicFramePr>
        <p:xfrm>
          <a:off x="971772" y="17430732"/>
          <a:ext cx="11992264" cy="4049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84790">
                  <a:extLst>
                    <a:ext uri="{9D8B030D-6E8A-4147-A177-3AD203B41FA5}">
                      <a16:colId xmlns:a16="http://schemas.microsoft.com/office/drawing/2014/main" val="1071544315"/>
                    </a:ext>
                  </a:extLst>
                </a:gridCol>
                <a:gridCol w="2507474">
                  <a:extLst>
                    <a:ext uri="{9D8B030D-6E8A-4147-A177-3AD203B41FA5}">
                      <a16:colId xmlns:a16="http://schemas.microsoft.com/office/drawing/2014/main" val="2592686242"/>
                    </a:ext>
                  </a:extLst>
                </a:gridCol>
              </a:tblGrid>
              <a:tr h="995577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Temperature (Fahrenheit)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97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26547"/>
                  </a:ext>
                </a:extLst>
              </a:tr>
              <a:tr h="1083126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Pulse (beats/minute)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107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18344"/>
                  </a:ext>
                </a:extLst>
              </a:tr>
              <a:tr h="1083126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Respiratory rate (breaths/minute)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  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926"/>
                  </a:ext>
                </a:extLst>
              </a:tr>
              <a:tr h="887288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Blood pressure (mmHg)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 188/99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83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EBAF94-1954-BC44-BD50-AE942A34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97188"/>
              </p:ext>
            </p:extLst>
          </p:nvPr>
        </p:nvGraphicFramePr>
        <p:xfrm>
          <a:off x="971772" y="26321278"/>
          <a:ext cx="11992264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86100">
                  <a:extLst>
                    <a:ext uri="{9D8B030D-6E8A-4147-A177-3AD203B41FA5}">
                      <a16:colId xmlns:a16="http://schemas.microsoft.com/office/drawing/2014/main" val="2275803600"/>
                    </a:ext>
                  </a:extLst>
                </a:gridCol>
                <a:gridCol w="3006164">
                  <a:extLst>
                    <a:ext uri="{9D8B030D-6E8A-4147-A177-3AD203B41FA5}">
                      <a16:colId xmlns:a16="http://schemas.microsoft.com/office/drawing/2014/main" val="2577455544"/>
                    </a:ext>
                  </a:extLst>
                </a:gridCol>
              </a:tblGrid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WBC count (K/µL)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12, 000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52380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Sodium (meq/L)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24019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Blood glucose (mg/dl)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283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61369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Bicarbonate (meq/L)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00983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Anion gap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06854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Amylase (U/L)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844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72012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Lipase (U/L)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2170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840"/>
                  </a:ext>
                </a:extLst>
              </a:tr>
              <a:tr h="63138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Triglycerides (mg/dl)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latin typeface="Times" pitchFamily="2" charset="0"/>
                        </a:rPr>
                        <a:t>5,805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060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1387F4-89F3-8A46-BA10-F583EB80230D}"/>
              </a:ext>
            </a:extLst>
          </p:cNvPr>
          <p:cNvSpPr txBox="1"/>
          <p:nvPr/>
        </p:nvSpPr>
        <p:spPr>
          <a:xfrm>
            <a:off x="43948350" y="1657350"/>
            <a:ext cx="1847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3E098-BDED-CA47-8570-5E4D59316AF4}"/>
              </a:ext>
            </a:extLst>
          </p:cNvPr>
          <p:cNvSpPr txBox="1"/>
          <p:nvPr/>
        </p:nvSpPr>
        <p:spPr>
          <a:xfrm>
            <a:off x="14547855" y="25040165"/>
            <a:ext cx="131430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>
                <a:latin typeface="Times" pitchFamily="2" charset="0"/>
                <a:cs typeface="Arial" panose="020B0604020202020204" pitchFamily="34" charset="0"/>
              </a:rPr>
              <a:t>What is pseudohyponatremia ?</a:t>
            </a:r>
          </a:p>
          <a:p>
            <a:endParaRPr lang="en-US" altLang="en-US" sz="3600" dirty="0">
              <a:latin typeface="Times" pitchFamily="2" charset="0"/>
              <a:cs typeface="Arial" panose="020B0604020202020204" pitchFamily="34" charset="0"/>
            </a:endParaRP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Pseudohyponatremia refers to low serum sodium concentration in the presence of normal plasma tonicity.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entities such as hyperlipidemia and hyperproteinemia, lipids and protein molecules replace plasma water content (PWC) in the blood. </a:t>
            </a:r>
          </a:p>
          <a:p>
            <a:pPr marL="571500" indent="-571500">
              <a:buSzPct val="150000"/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these conditions, sodium concentration in the water phase of plasma remains the same but the sodium concentration per unit volume of plasma is decreased.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489BD-AC07-0A4E-919F-E8F1B3DAE29D}"/>
              </a:ext>
            </a:extLst>
          </p:cNvPr>
          <p:cNvSpPr txBox="1"/>
          <p:nvPr/>
        </p:nvSpPr>
        <p:spPr>
          <a:xfrm>
            <a:off x="29311599" y="13891580"/>
            <a:ext cx="133604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000" dirty="0">
                <a:latin typeface="Times" pitchFamily="2" charset="0"/>
                <a:cs typeface="Arial" panose="020B0604020202020204" pitchFamily="34" charset="0"/>
              </a:rPr>
              <a:t>In regular clinical practice, most of the automated methods use an indirect ion-selective electrode (I-ISE) method, which does not correct for elevated lipid and protein levels. </a:t>
            </a:r>
          </a:p>
          <a:p>
            <a:endParaRPr lang="en-US" sz="36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A1D8A-D931-8C45-A639-292F70FDFA9A}"/>
              </a:ext>
            </a:extLst>
          </p:cNvPr>
          <p:cNvSpPr txBox="1"/>
          <p:nvPr/>
        </p:nvSpPr>
        <p:spPr>
          <a:xfrm>
            <a:off x="29311599" y="26480556"/>
            <a:ext cx="13630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imes" pitchFamily="2" charset="0"/>
              </a:rPr>
              <a:t>References:</a:t>
            </a:r>
          </a:p>
          <a:p>
            <a:endParaRPr lang="en-US" sz="3200" dirty="0">
              <a:latin typeface="Times" pitchFamily="2" charset="0"/>
            </a:endParaRPr>
          </a:p>
          <a:p>
            <a:pPr marL="742950" indent="-742950">
              <a:buAutoNum type="arabicPeriod"/>
            </a:pPr>
            <a:r>
              <a:rPr lang="en-US" sz="3200" dirty="0">
                <a:latin typeface="Times" pitchFamily="2" charset="0"/>
              </a:rPr>
              <a:t>Turchin A, Seifter JL, Seely EW: Mind the gap. New England Journal of Medicine. 2003, 349:1465-1469.</a:t>
            </a:r>
          </a:p>
          <a:p>
            <a:pPr marL="742950" indent="-742950">
              <a:buFontTx/>
              <a:buAutoNum type="arabicPeriod"/>
            </a:pPr>
            <a:r>
              <a:rPr lang="en-US" sz="3200" dirty="0">
                <a:latin typeface="Times" pitchFamily="2" charset="0"/>
              </a:rPr>
              <a:t>Weisberg LS: Pseudohyponatremia: a reappraisal. The American journal of medicine. 1989, 86:315-318. </a:t>
            </a:r>
          </a:p>
          <a:p>
            <a:pPr marL="742950" indent="-742950">
              <a:buFontTx/>
              <a:buAutoNum type="arabicPeriod"/>
            </a:pPr>
            <a:r>
              <a:rPr lang="en-US" sz="3200" dirty="0">
                <a:latin typeface="Times" pitchFamily="2" charset="0"/>
              </a:rPr>
              <a:t>Howard JM, Reed J: Pseudohyponatremia in acute hyperlipemic pancreatitis: A potential pitfall in therapy. Archives of Surgery. 1985, 120:1053-1055.</a:t>
            </a:r>
          </a:p>
          <a:p>
            <a:endParaRPr lang="en-US" sz="4800" u="sng" dirty="0">
              <a:latin typeface="Time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257EC1-24C2-CD4E-AB2C-F403279AC49D}"/>
              </a:ext>
            </a:extLst>
          </p:cNvPr>
          <p:cNvSpPr/>
          <p:nvPr/>
        </p:nvSpPr>
        <p:spPr>
          <a:xfrm>
            <a:off x="948719" y="5158728"/>
            <a:ext cx="41993761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764203-49BF-9B4E-BC17-B6D7DDA1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" y="1843426"/>
            <a:ext cx="4494622" cy="2591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09399-646A-364A-B16D-2B07AF316049}"/>
              </a:ext>
            </a:extLst>
          </p:cNvPr>
          <p:cNvSpPr txBox="1"/>
          <p:nvPr/>
        </p:nvSpPr>
        <p:spPr>
          <a:xfrm>
            <a:off x="37490400" y="3246120"/>
            <a:ext cx="1847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E6502-B810-594C-92E5-E0561F8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600" y="6000716"/>
            <a:ext cx="13360400" cy="74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12486</TotalTime>
  <Words>717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Georgia-Bold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Microsoft Office User</cp:lastModifiedBy>
  <cp:revision>117</cp:revision>
  <cp:lastPrinted>2020-06-01T23:19:14Z</cp:lastPrinted>
  <dcterms:created xsi:type="dcterms:W3CDTF">2017-03-21T19:09:34Z</dcterms:created>
  <dcterms:modified xsi:type="dcterms:W3CDTF">2020-06-06T03:40:01Z</dcterms:modified>
</cp:coreProperties>
</file>